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84" r:id="rId4"/>
    <p:sldId id="285" r:id="rId5"/>
    <p:sldId id="286" r:id="rId6"/>
    <p:sldId id="287" r:id="rId7"/>
    <p:sldId id="288" r:id="rId8"/>
    <p:sldId id="289" r:id="rId9"/>
    <p:sldId id="290" r:id="rId10"/>
    <p:sldId id="283" r:id="rId11"/>
  </p:sldIdLst>
  <p:sldSz cx="9144000" cy="6858000" type="screen4x3"/>
  <p:notesSz cx="6858000" cy="9144000"/>
  <p:custShowLst>
    <p:custShow name="Vlastní prezentace 1" id="0">
      <p:sldLst>
        <p:sld r:id="rId2"/>
      </p:sldLst>
    </p:custShow>
  </p:custShowLst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211" autoAdjust="0"/>
    <p:restoredTop sz="86414" autoAdjust="0"/>
  </p:normalViewPr>
  <p:slideViewPr>
    <p:cSldViewPr>
      <p:cViewPr varScale="1">
        <p:scale>
          <a:sx n="77" d="100"/>
          <a:sy n="77" d="100"/>
        </p:scale>
        <p:origin x="1624" y="2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káš Tesař" userId="37f0c188c0ae3341" providerId="LiveId" clId="{11DCE3FC-D676-4EC2-A643-F9C6E4F13AB3}"/>
    <pc:docChg chg="custSel modSld">
      <pc:chgData name="Lukáš Tesař" userId="37f0c188c0ae3341" providerId="LiveId" clId="{11DCE3FC-D676-4EC2-A643-F9C6E4F13AB3}" dt="2025-12-03T19:31:52.803" v="0" actId="478"/>
      <pc:docMkLst>
        <pc:docMk/>
      </pc:docMkLst>
      <pc:sldChg chg="delSp mod">
        <pc:chgData name="Lukáš Tesař" userId="37f0c188c0ae3341" providerId="LiveId" clId="{11DCE3FC-D676-4EC2-A643-F9C6E4F13AB3}" dt="2025-12-03T19:31:52.803" v="0" actId="478"/>
        <pc:sldMkLst>
          <pc:docMk/>
          <pc:sldMk cId="76742059" sldId="256"/>
        </pc:sldMkLst>
        <pc:spChg chg="del">
          <ac:chgData name="Lukáš Tesař" userId="37f0c188c0ae3341" providerId="LiveId" clId="{11DCE3FC-D676-4EC2-A643-F9C6E4F13AB3}" dt="2025-12-03T19:31:52.803" v="0" actId="478"/>
          <ac:spMkLst>
            <pc:docMk/>
            <pc:sldMk cId="76742059" sldId="256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76FBD-6387-440D-99C8-143BC67DE087}" type="datetimeFigureOut">
              <a:rPr lang="cs-CZ" smtClean="0"/>
              <a:t>03.12.2025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508C-DA87-4EA6-837D-A6C5DCFA52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8096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76FBD-6387-440D-99C8-143BC67DE087}" type="datetimeFigureOut">
              <a:rPr lang="cs-CZ" smtClean="0"/>
              <a:t>03.12.2025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508C-DA87-4EA6-837D-A6C5DCFA52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5753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76FBD-6387-440D-99C8-143BC67DE087}" type="datetimeFigureOut">
              <a:rPr lang="cs-CZ" smtClean="0"/>
              <a:t>03.12.2025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508C-DA87-4EA6-837D-A6C5DCFA52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5141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76FBD-6387-440D-99C8-143BC67DE087}" type="datetimeFigureOut">
              <a:rPr lang="cs-CZ" smtClean="0"/>
              <a:t>03.12.2025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508C-DA87-4EA6-837D-A6C5DCFA52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1720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76FBD-6387-440D-99C8-143BC67DE087}" type="datetimeFigureOut">
              <a:rPr lang="cs-CZ" smtClean="0"/>
              <a:t>03.12.2025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508C-DA87-4EA6-837D-A6C5DCFA52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0947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76FBD-6387-440D-99C8-143BC67DE087}" type="datetimeFigureOut">
              <a:rPr lang="cs-CZ" smtClean="0"/>
              <a:t>03.12.2025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508C-DA87-4EA6-837D-A6C5DCFA52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2957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76FBD-6387-440D-99C8-143BC67DE087}" type="datetimeFigureOut">
              <a:rPr lang="cs-CZ" smtClean="0"/>
              <a:t>03.12.2025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508C-DA87-4EA6-837D-A6C5DCFA52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8426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76FBD-6387-440D-99C8-143BC67DE087}" type="datetimeFigureOut">
              <a:rPr lang="cs-CZ" smtClean="0"/>
              <a:t>03.12.2025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508C-DA87-4EA6-837D-A6C5DCFA52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5240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76FBD-6387-440D-99C8-143BC67DE087}" type="datetimeFigureOut">
              <a:rPr lang="cs-CZ" smtClean="0"/>
              <a:t>03.12.2025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508C-DA87-4EA6-837D-A6C5DCFA52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4715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76FBD-6387-440D-99C8-143BC67DE087}" type="datetimeFigureOut">
              <a:rPr lang="cs-CZ" smtClean="0"/>
              <a:t>03.12.2025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508C-DA87-4EA6-837D-A6C5DCFA52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4156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76FBD-6387-440D-99C8-143BC67DE087}" type="datetimeFigureOut">
              <a:rPr lang="cs-CZ" smtClean="0"/>
              <a:t>03.12.2025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508C-DA87-4EA6-837D-A6C5DCFA52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3721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176FBD-6387-440D-99C8-143BC67DE087}" type="datetimeFigureOut">
              <a:rPr lang="cs-CZ" smtClean="0"/>
              <a:t>03.12.2025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68508C-DA87-4EA6-837D-A6C5DCFA52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32577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67544" y="548681"/>
            <a:ext cx="7128792" cy="1872207"/>
          </a:xfrm>
        </p:spPr>
        <p:txBody>
          <a:bodyPr>
            <a:normAutofit fontScale="90000"/>
          </a:bodyPr>
          <a:lstStyle/>
          <a:p>
            <a:br>
              <a:rPr lang="en-US" sz="8000" b="1" baseline="30000" dirty="0"/>
            </a:br>
            <a:br>
              <a:rPr lang="en-US" sz="8000" b="1" baseline="30000" dirty="0"/>
            </a:br>
            <a:br>
              <a:rPr lang="en-US" sz="8000" b="1" baseline="30000" dirty="0"/>
            </a:br>
            <a:br>
              <a:rPr lang="en-US" sz="8000" b="1" baseline="30000" dirty="0"/>
            </a:br>
            <a:br>
              <a:rPr lang="en-US" sz="8000" b="1" baseline="30000" dirty="0"/>
            </a:br>
            <a:r>
              <a:rPr lang="cs-CZ" sz="8000" b="1" baseline="30000" dirty="0"/>
              <a:t>Investice obce z pohledu veřejných zakázek</a:t>
            </a:r>
          </a:p>
        </p:txBody>
      </p:sp>
    </p:spTree>
    <p:extLst>
      <p:ext uri="{BB962C8B-B14F-4D97-AF65-F5344CB8AC3E}">
        <p14:creationId xmlns:p14="http://schemas.microsoft.com/office/powerpoint/2010/main" val="767420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67544" y="548681"/>
            <a:ext cx="7128792" cy="936103"/>
          </a:xfrm>
        </p:spPr>
        <p:txBody>
          <a:bodyPr>
            <a:noAutofit/>
          </a:bodyPr>
          <a:lstStyle/>
          <a:p>
            <a:pPr fontAlgn="base"/>
            <a:r>
              <a:rPr lang="cs-CZ" sz="3200" dirty="0"/>
              <a:t>        Děkuji za pozornost</a:t>
            </a:r>
            <a:endParaRPr lang="en-US" sz="3200" dirty="0"/>
          </a:p>
        </p:txBody>
      </p:sp>
      <p:sp>
        <p:nvSpPr>
          <p:cNvPr id="8" name="Podnadpis 7"/>
          <p:cNvSpPr>
            <a:spLocks noGrp="1"/>
          </p:cNvSpPr>
          <p:nvPr>
            <p:ph type="subTitle" idx="1"/>
          </p:nvPr>
        </p:nvSpPr>
        <p:spPr>
          <a:xfrm>
            <a:off x="467544" y="1484785"/>
            <a:ext cx="7992888" cy="4104455"/>
          </a:xfrm>
        </p:spPr>
        <p:txBody>
          <a:bodyPr>
            <a:normAutofit/>
          </a:bodyPr>
          <a:lstStyle/>
          <a:p>
            <a:pPr algn="just" fontAlgn="base"/>
            <a:endParaRPr lang="cs-CZ" sz="2400" dirty="0"/>
          </a:p>
          <a:p>
            <a:pPr algn="just" fontAlgn="base"/>
            <a:endParaRPr lang="cs-CZ" sz="2400" dirty="0"/>
          </a:p>
          <a:p>
            <a:pPr algn="just" fontAlgn="base"/>
            <a:endParaRPr lang="cs-CZ" sz="2400" dirty="0"/>
          </a:p>
          <a:p>
            <a:pPr algn="just" fontAlgn="base"/>
            <a:endParaRPr lang="cs-CZ" sz="2400" dirty="0"/>
          </a:p>
          <a:p>
            <a:pPr fontAlgn="base"/>
            <a:r>
              <a:rPr lang="cs-CZ" sz="2400" dirty="0"/>
              <a:t>Petr@iora.cz</a:t>
            </a:r>
            <a:endParaRPr lang="en-US" sz="2400" dirty="0"/>
          </a:p>
          <a:p>
            <a:pPr algn="just" fontAlgn="base"/>
            <a:endParaRPr lang="cs-CZ" sz="2400" b="1" baseline="30000" dirty="0"/>
          </a:p>
        </p:txBody>
      </p:sp>
    </p:spTree>
    <p:extLst>
      <p:ext uri="{BB962C8B-B14F-4D97-AF65-F5344CB8AC3E}">
        <p14:creationId xmlns:p14="http://schemas.microsoft.com/office/powerpoint/2010/main" val="24261362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574" y="2325"/>
            <a:ext cx="9144000" cy="6858000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67544" y="548681"/>
            <a:ext cx="7128792" cy="936103"/>
          </a:xfrm>
        </p:spPr>
        <p:txBody>
          <a:bodyPr>
            <a:noAutofit/>
          </a:bodyPr>
          <a:lstStyle/>
          <a:p>
            <a:pPr algn="l"/>
            <a:r>
              <a:rPr lang="cs-CZ" sz="3200" dirty="0"/>
              <a:t>​</a:t>
            </a:r>
            <a:r>
              <a:rPr lang="cs-CZ" dirty="0"/>
              <a:t>Základní premisy</a:t>
            </a:r>
            <a:br>
              <a:rPr lang="cs-CZ" dirty="0"/>
            </a:br>
            <a:endParaRPr lang="cs-CZ" sz="3200" baseline="30000" dirty="0"/>
          </a:p>
        </p:txBody>
      </p:sp>
      <p:sp>
        <p:nvSpPr>
          <p:cNvPr id="8" name="Podnadpis 7"/>
          <p:cNvSpPr>
            <a:spLocks noGrp="1"/>
          </p:cNvSpPr>
          <p:nvPr>
            <p:ph type="subTitle" idx="1"/>
          </p:nvPr>
        </p:nvSpPr>
        <p:spPr>
          <a:xfrm>
            <a:off x="467544" y="1484785"/>
            <a:ext cx="7992888" cy="4104455"/>
          </a:xfrm>
        </p:spPr>
        <p:txBody>
          <a:bodyPr>
            <a:normAutofit/>
          </a:bodyPr>
          <a:lstStyle/>
          <a:p>
            <a:pPr algn="l"/>
            <a:r>
              <a:rPr lang="cs-CZ" sz="2800" b="0" i="0" dirty="0">
                <a:solidFill>
                  <a:srgbClr val="000000"/>
                </a:solidFill>
                <a:effectLst/>
              </a:rPr>
              <a:t>VZMR vs ZZVZ</a:t>
            </a:r>
          </a:p>
          <a:p>
            <a:pPr algn="l"/>
            <a:r>
              <a:rPr lang="cs-CZ" sz="2000" b="0" i="0" dirty="0">
                <a:solidFill>
                  <a:srgbClr val="000000"/>
                </a:solidFill>
                <a:effectLst/>
              </a:rPr>
              <a:t>Přímé zadání, základní zásady, druhy řízení, průběh</a:t>
            </a:r>
          </a:p>
          <a:p>
            <a:pPr algn="l"/>
            <a:r>
              <a:rPr lang="cs-CZ" sz="2800" b="0" i="0" dirty="0">
                <a:solidFill>
                  <a:srgbClr val="000000"/>
                </a:solidFill>
                <a:effectLst/>
              </a:rPr>
              <a:t>Směrnice a vnitřní omezení</a:t>
            </a:r>
          </a:p>
          <a:p>
            <a:pPr algn="l"/>
            <a:r>
              <a:rPr lang="cs-CZ" sz="2000" dirty="0">
                <a:solidFill>
                  <a:srgbClr val="000000"/>
                </a:solidFill>
              </a:rPr>
              <a:t>Kdo schvaluje, doporučený obsah, porušení, výjimky</a:t>
            </a:r>
          </a:p>
          <a:p>
            <a:pPr algn="l"/>
            <a:r>
              <a:rPr lang="cs-CZ" sz="2800" b="0" i="0" dirty="0">
                <a:solidFill>
                  <a:srgbClr val="000000"/>
                </a:solidFill>
                <a:effectLst/>
              </a:rPr>
              <a:t>Zapojení zastupitelstva</a:t>
            </a:r>
          </a:p>
          <a:p>
            <a:pPr algn="l"/>
            <a:r>
              <a:rPr lang="cs-CZ" sz="2000" dirty="0">
                <a:solidFill>
                  <a:srgbClr val="000000"/>
                </a:solidFill>
              </a:rPr>
              <a:t>Rozpočtování, vyhrazení pravomoci, pravomoci starosty</a:t>
            </a:r>
          </a:p>
          <a:p>
            <a:pPr algn="l"/>
            <a:r>
              <a:rPr lang="cs-CZ" sz="2800" b="0" i="0" dirty="0">
                <a:solidFill>
                  <a:srgbClr val="000000"/>
                </a:solidFill>
                <a:effectLst/>
              </a:rPr>
              <a:t>Auditní stopa – kraj/dotace</a:t>
            </a:r>
          </a:p>
          <a:p>
            <a:pPr algn="l"/>
            <a:r>
              <a:rPr lang="cs-CZ" sz="2000" dirty="0">
                <a:solidFill>
                  <a:srgbClr val="000000"/>
                </a:solidFill>
              </a:rPr>
              <a:t>Archivace, transparentnost, kontroly – jak na ně</a:t>
            </a:r>
          </a:p>
          <a:p>
            <a:pPr marL="571500" indent="-571500" algn="just" fontAlgn="base">
              <a:buFontTx/>
              <a:buChar char="-"/>
            </a:pPr>
            <a:endParaRPr lang="cs-CZ" sz="4400" b="1" baseline="30000" dirty="0"/>
          </a:p>
          <a:p>
            <a:pPr algn="just" fontAlgn="base"/>
            <a:endParaRPr lang="cs-CZ" sz="4400" b="1" baseline="30000" dirty="0"/>
          </a:p>
        </p:txBody>
      </p:sp>
    </p:spTree>
    <p:extLst>
      <p:ext uri="{BB962C8B-B14F-4D97-AF65-F5344CB8AC3E}">
        <p14:creationId xmlns:p14="http://schemas.microsoft.com/office/powerpoint/2010/main" val="4483490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67544" y="548681"/>
            <a:ext cx="7128792" cy="936103"/>
          </a:xfrm>
        </p:spPr>
        <p:txBody>
          <a:bodyPr>
            <a:noAutofit/>
          </a:bodyPr>
          <a:lstStyle/>
          <a:p>
            <a:pPr algn="l"/>
            <a:r>
              <a:rPr lang="cs-CZ" sz="3200" dirty="0"/>
              <a:t>​</a:t>
            </a:r>
            <a:r>
              <a:rPr lang="cs-CZ" sz="4200" dirty="0"/>
              <a:t>Plánování investic z pohledu VZ</a:t>
            </a:r>
            <a:endParaRPr lang="cs-CZ" sz="4200" baseline="30000" dirty="0"/>
          </a:p>
        </p:txBody>
      </p:sp>
      <p:sp>
        <p:nvSpPr>
          <p:cNvPr id="8" name="Podnadpis 7"/>
          <p:cNvSpPr>
            <a:spLocks noGrp="1"/>
          </p:cNvSpPr>
          <p:nvPr>
            <p:ph type="subTitle" idx="1"/>
          </p:nvPr>
        </p:nvSpPr>
        <p:spPr>
          <a:xfrm>
            <a:off x="467544" y="1484785"/>
            <a:ext cx="7992888" cy="4104455"/>
          </a:xfrm>
        </p:spPr>
        <p:txBody>
          <a:bodyPr>
            <a:normAutofit/>
          </a:bodyPr>
          <a:lstStyle/>
          <a:p>
            <a:pPr lvl="0" algn="l"/>
            <a:r>
              <a:rPr lang="cs-CZ" sz="2800" dirty="0">
                <a:solidFill>
                  <a:srgbClr val="000000"/>
                </a:solidFill>
              </a:rPr>
              <a:t>Rozpočtování – pouze výdaje na daný rok</a:t>
            </a:r>
          </a:p>
          <a:p>
            <a:pPr lvl="0" algn="l"/>
            <a:r>
              <a:rPr lang="cs-CZ" sz="2000" dirty="0">
                <a:solidFill>
                  <a:srgbClr val="000000"/>
                </a:solidFill>
              </a:rPr>
              <a:t>Vazba rozpočtu na platební podmínky ve smlouvě, rezervy</a:t>
            </a:r>
          </a:p>
          <a:p>
            <a:pPr lvl="0" algn="l"/>
            <a:r>
              <a:rPr lang="cs-CZ" sz="2800" dirty="0">
                <a:solidFill>
                  <a:srgbClr val="000000"/>
                </a:solidFill>
              </a:rPr>
              <a:t>Stanovení předpokládané hodnoty VZ</a:t>
            </a:r>
          </a:p>
          <a:p>
            <a:pPr lvl="0" algn="l"/>
            <a:r>
              <a:rPr lang="cs-CZ" sz="2000" dirty="0">
                <a:solidFill>
                  <a:srgbClr val="000000"/>
                </a:solidFill>
              </a:rPr>
              <a:t>Průzkum trhu, tržní konzultace, cenové soustavy, časté chyby</a:t>
            </a:r>
          </a:p>
          <a:p>
            <a:pPr algn="l"/>
            <a:r>
              <a:rPr lang="cs-CZ" sz="2800" dirty="0">
                <a:solidFill>
                  <a:srgbClr val="000000"/>
                </a:solidFill>
              </a:rPr>
              <a:t>Dělení VZ</a:t>
            </a:r>
          </a:p>
          <a:p>
            <a:pPr algn="l"/>
            <a:r>
              <a:rPr lang="cs-CZ" sz="2000" dirty="0">
                <a:solidFill>
                  <a:srgbClr val="000000"/>
                </a:solidFill>
              </a:rPr>
              <a:t>Častá pochybení – možnost nápravy, VZ rozdělená na části</a:t>
            </a:r>
          </a:p>
          <a:p>
            <a:pPr algn="l"/>
            <a:r>
              <a:rPr lang="cs-CZ" sz="2800" dirty="0">
                <a:solidFill>
                  <a:srgbClr val="000000"/>
                </a:solidFill>
              </a:rPr>
              <a:t>Finanční plánování průběhu realizace</a:t>
            </a:r>
          </a:p>
          <a:p>
            <a:pPr algn="l"/>
            <a:r>
              <a:rPr lang="cs-CZ" sz="2000" dirty="0">
                <a:solidFill>
                  <a:srgbClr val="000000"/>
                </a:solidFill>
              </a:rPr>
              <a:t>Fakturační milníky, dotace – žádosti o platbu, splatnost</a:t>
            </a:r>
          </a:p>
        </p:txBody>
      </p:sp>
    </p:spTree>
    <p:extLst>
      <p:ext uri="{BB962C8B-B14F-4D97-AF65-F5344CB8AC3E}">
        <p14:creationId xmlns:p14="http://schemas.microsoft.com/office/powerpoint/2010/main" val="24289262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67544" y="548681"/>
            <a:ext cx="7128792" cy="936103"/>
          </a:xfrm>
        </p:spPr>
        <p:txBody>
          <a:bodyPr>
            <a:noAutofit/>
          </a:bodyPr>
          <a:lstStyle/>
          <a:p>
            <a:pPr algn="l"/>
            <a:r>
              <a:rPr lang="cs-CZ" sz="3200" dirty="0"/>
              <a:t>​</a:t>
            </a:r>
            <a:r>
              <a:rPr lang="cs-CZ" dirty="0"/>
              <a:t>Příprava VZ</a:t>
            </a:r>
            <a:endParaRPr lang="cs-CZ" sz="3200" baseline="30000" dirty="0"/>
          </a:p>
        </p:txBody>
      </p:sp>
      <p:sp>
        <p:nvSpPr>
          <p:cNvPr id="8" name="Podnadpis 7"/>
          <p:cNvSpPr>
            <a:spLocks noGrp="1"/>
          </p:cNvSpPr>
          <p:nvPr>
            <p:ph type="subTitle" idx="1"/>
          </p:nvPr>
        </p:nvSpPr>
        <p:spPr>
          <a:xfrm>
            <a:off x="467544" y="1484785"/>
            <a:ext cx="7992888" cy="4104455"/>
          </a:xfrm>
        </p:spPr>
        <p:txBody>
          <a:bodyPr>
            <a:normAutofit/>
          </a:bodyPr>
          <a:lstStyle/>
          <a:p>
            <a:pPr algn="l"/>
            <a:r>
              <a:rPr lang="cs-CZ" sz="2800" b="0" i="0" dirty="0">
                <a:solidFill>
                  <a:srgbClr val="000000"/>
                </a:solidFill>
                <a:effectLst/>
              </a:rPr>
              <a:t>Studie/Projekt</a:t>
            </a:r>
          </a:p>
          <a:p>
            <a:pPr algn="l"/>
            <a:r>
              <a:rPr lang="cs-CZ" sz="2000" dirty="0">
                <a:solidFill>
                  <a:srgbClr val="000000"/>
                </a:solidFill>
              </a:rPr>
              <a:t>Návaznost na další kroky, vliv na podobu stavby, soutěž vs. zakázka</a:t>
            </a:r>
          </a:p>
          <a:p>
            <a:pPr algn="l"/>
            <a:r>
              <a:rPr lang="cs-CZ" sz="2800" b="0" i="0" dirty="0">
                <a:solidFill>
                  <a:srgbClr val="000000"/>
                </a:solidFill>
                <a:effectLst/>
              </a:rPr>
              <a:t>Stavba</a:t>
            </a:r>
          </a:p>
          <a:p>
            <a:pPr algn="l"/>
            <a:r>
              <a:rPr lang="cs-CZ" sz="2800" b="0" i="0" dirty="0">
                <a:solidFill>
                  <a:srgbClr val="000000"/>
                </a:solidFill>
                <a:effectLst/>
              </a:rPr>
              <a:t>Dozory</a:t>
            </a:r>
          </a:p>
          <a:p>
            <a:pPr algn="l"/>
            <a:r>
              <a:rPr lang="cs-CZ" sz="2800" b="0" i="0" dirty="0">
                <a:solidFill>
                  <a:srgbClr val="000000"/>
                </a:solidFill>
                <a:effectLst/>
              </a:rPr>
              <a:t>Team pro přípravu VZ</a:t>
            </a:r>
          </a:p>
          <a:p>
            <a:pPr algn="l"/>
            <a:r>
              <a:rPr lang="cs-CZ" sz="2000" dirty="0">
                <a:solidFill>
                  <a:srgbClr val="000000"/>
                </a:solidFill>
              </a:rPr>
              <a:t>Pojištění, kvalifikace, odpovědnost, zdroje a čas</a:t>
            </a:r>
          </a:p>
          <a:p>
            <a:pPr algn="just" fontAlgn="base"/>
            <a:endParaRPr lang="cs-CZ" sz="4400" b="1" baseline="30000" dirty="0"/>
          </a:p>
          <a:p>
            <a:pPr marL="571500" indent="-571500" algn="just" fontAlgn="base">
              <a:buFontTx/>
              <a:buChar char="-"/>
            </a:pPr>
            <a:endParaRPr lang="cs-CZ" sz="4400" b="1" baseline="30000" dirty="0"/>
          </a:p>
          <a:p>
            <a:pPr algn="just" fontAlgn="base"/>
            <a:endParaRPr lang="cs-CZ" sz="4400" b="1" baseline="30000" dirty="0"/>
          </a:p>
        </p:txBody>
      </p:sp>
    </p:spTree>
    <p:extLst>
      <p:ext uri="{BB962C8B-B14F-4D97-AF65-F5344CB8AC3E}">
        <p14:creationId xmlns:p14="http://schemas.microsoft.com/office/powerpoint/2010/main" val="1518293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39BDEE-B126-8A9B-6337-4021CD3950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>
            <a:extLst>
              <a:ext uri="{FF2B5EF4-FFF2-40B4-BE49-F238E27FC236}">
                <a16:creationId xmlns:a16="http://schemas.microsoft.com/office/drawing/2014/main" id="{10377D97-8DB4-5AB9-8E37-A040E7D113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982F3362-A6B9-F07F-709F-C5C2B55098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7544" y="548681"/>
            <a:ext cx="7128792" cy="936103"/>
          </a:xfrm>
        </p:spPr>
        <p:txBody>
          <a:bodyPr>
            <a:noAutofit/>
          </a:bodyPr>
          <a:lstStyle/>
          <a:p>
            <a:pPr algn="l"/>
            <a:r>
              <a:rPr lang="cs-CZ" sz="3200" dirty="0"/>
              <a:t>​</a:t>
            </a:r>
            <a:r>
              <a:rPr lang="cs-CZ" dirty="0"/>
              <a:t>Projektování</a:t>
            </a:r>
            <a:endParaRPr lang="cs-CZ" sz="3200" baseline="30000" dirty="0"/>
          </a:p>
        </p:txBody>
      </p:sp>
      <p:sp>
        <p:nvSpPr>
          <p:cNvPr id="8" name="Podnadpis 7">
            <a:extLst>
              <a:ext uri="{FF2B5EF4-FFF2-40B4-BE49-F238E27FC236}">
                <a16:creationId xmlns:a16="http://schemas.microsoft.com/office/drawing/2014/main" id="{75FD9A0A-E013-6024-C941-2A3F504247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7544" y="1484785"/>
            <a:ext cx="7992888" cy="4104455"/>
          </a:xfrm>
        </p:spPr>
        <p:txBody>
          <a:bodyPr>
            <a:normAutofit/>
          </a:bodyPr>
          <a:lstStyle/>
          <a:p>
            <a:pPr algn="l"/>
            <a:r>
              <a:rPr lang="cs-CZ" sz="2800" b="0" i="0" dirty="0">
                <a:solidFill>
                  <a:srgbClr val="000000"/>
                </a:solidFill>
                <a:effectLst/>
              </a:rPr>
              <a:t>Technické zadání – provozní náklady</a:t>
            </a:r>
          </a:p>
          <a:p>
            <a:pPr algn="l"/>
            <a:r>
              <a:rPr lang="cs-CZ" sz="2800" b="0" i="0" dirty="0">
                <a:solidFill>
                  <a:srgbClr val="000000"/>
                </a:solidFill>
                <a:effectLst/>
              </a:rPr>
              <a:t>Technické zadání – financování z dotací</a:t>
            </a:r>
          </a:p>
          <a:p>
            <a:pPr algn="l"/>
            <a:r>
              <a:rPr lang="cs-CZ" sz="2800" dirty="0">
                <a:solidFill>
                  <a:srgbClr val="000000"/>
                </a:solidFill>
              </a:rPr>
              <a:t>Výběr zpracovatele PD – kvalifikace a hodnocení</a:t>
            </a:r>
            <a:endParaRPr lang="cs-CZ" sz="2800" b="0" i="0" dirty="0">
              <a:solidFill>
                <a:srgbClr val="000000"/>
              </a:solidFill>
              <a:effectLst/>
            </a:endParaRPr>
          </a:p>
          <a:p>
            <a:pPr algn="l"/>
            <a:r>
              <a:rPr lang="cs-CZ" sz="2800" b="0" i="0" dirty="0">
                <a:solidFill>
                  <a:srgbClr val="000000"/>
                </a:solidFill>
                <a:effectLst/>
              </a:rPr>
              <a:t>Fáze projektování – sčítání VZ</a:t>
            </a:r>
          </a:p>
          <a:p>
            <a:pPr algn="l"/>
            <a:r>
              <a:rPr lang="cs-CZ" sz="2800" b="0" i="0" dirty="0">
                <a:solidFill>
                  <a:srgbClr val="000000"/>
                </a:solidFill>
                <a:effectLst/>
              </a:rPr>
              <a:t>Studie nebo rovnou projekt?</a:t>
            </a:r>
          </a:p>
          <a:p>
            <a:pPr algn="l"/>
            <a:r>
              <a:rPr lang="cs-CZ" sz="2800" dirty="0">
                <a:solidFill>
                  <a:srgbClr val="000000"/>
                </a:solidFill>
              </a:rPr>
              <a:t>Design &amp; Build</a:t>
            </a:r>
            <a:endParaRPr lang="cs-CZ" sz="2800" b="0" i="0" dirty="0">
              <a:solidFill>
                <a:srgbClr val="000000"/>
              </a:solidFill>
              <a:effectLst/>
            </a:endParaRPr>
          </a:p>
          <a:p>
            <a:pPr algn="l"/>
            <a:r>
              <a:rPr lang="cs-CZ" sz="2800" b="0" i="0" dirty="0">
                <a:solidFill>
                  <a:srgbClr val="000000"/>
                </a:solidFill>
                <a:effectLst/>
              </a:rPr>
              <a:t>Náležitosti projektu</a:t>
            </a:r>
          </a:p>
          <a:p>
            <a:pPr algn="l"/>
            <a:r>
              <a:rPr lang="cs-CZ" sz="2800" b="0" i="0" dirty="0">
                <a:solidFill>
                  <a:srgbClr val="000000"/>
                </a:solidFill>
                <a:effectLst/>
              </a:rPr>
              <a:t>Smluvní podmínky a licence</a:t>
            </a:r>
          </a:p>
          <a:p>
            <a:pPr algn="l"/>
            <a:endParaRPr lang="cs-CZ" sz="2800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marL="571500" indent="-571500" algn="just" fontAlgn="base">
              <a:buFontTx/>
              <a:buChar char="-"/>
            </a:pPr>
            <a:endParaRPr lang="cs-CZ" sz="4400" b="1" baseline="30000" dirty="0"/>
          </a:p>
          <a:p>
            <a:pPr marL="571500" indent="-571500" algn="just" fontAlgn="base">
              <a:buFontTx/>
              <a:buChar char="-"/>
            </a:pPr>
            <a:endParaRPr lang="cs-CZ" sz="4400" b="1" baseline="30000" dirty="0"/>
          </a:p>
          <a:p>
            <a:pPr algn="just" fontAlgn="base"/>
            <a:endParaRPr lang="cs-CZ" sz="4400" b="1" baseline="30000" dirty="0"/>
          </a:p>
        </p:txBody>
      </p:sp>
    </p:spTree>
    <p:extLst>
      <p:ext uri="{BB962C8B-B14F-4D97-AF65-F5344CB8AC3E}">
        <p14:creationId xmlns:p14="http://schemas.microsoft.com/office/powerpoint/2010/main" val="16626412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1323D1-EC74-C72C-365E-408B02721D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>
            <a:extLst>
              <a:ext uri="{FF2B5EF4-FFF2-40B4-BE49-F238E27FC236}">
                <a16:creationId xmlns:a16="http://schemas.microsoft.com/office/drawing/2014/main" id="{4865745A-DAA6-7A0B-0FAC-3CDFDE0199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AAD4BED2-9500-0ADC-E664-15702A7F8C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7544" y="548681"/>
            <a:ext cx="7128792" cy="936103"/>
          </a:xfrm>
        </p:spPr>
        <p:txBody>
          <a:bodyPr>
            <a:noAutofit/>
          </a:bodyPr>
          <a:lstStyle/>
          <a:p>
            <a:pPr algn="l"/>
            <a:r>
              <a:rPr lang="cs-CZ" sz="3200" dirty="0"/>
              <a:t>​</a:t>
            </a:r>
            <a:r>
              <a:rPr lang="cs-CZ" dirty="0"/>
              <a:t>Stavba</a:t>
            </a:r>
            <a:endParaRPr lang="cs-CZ" sz="3200" baseline="30000" dirty="0"/>
          </a:p>
        </p:txBody>
      </p:sp>
      <p:sp>
        <p:nvSpPr>
          <p:cNvPr id="8" name="Podnadpis 7">
            <a:extLst>
              <a:ext uri="{FF2B5EF4-FFF2-40B4-BE49-F238E27FC236}">
                <a16:creationId xmlns:a16="http://schemas.microsoft.com/office/drawing/2014/main" id="{D7A1D6FE-DF68-D7EC-89C9-8DF4A3C2E6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7544" y="1484785"/>
            <a:ext cx="7992888" cy="4104455"/>
          </a:xfrm>
        </p:spPr>
        <p:txBody>
          <a:bodyPr>
            <a:normAutofit/>
          </a:bodyPr>
          <a:lstStyle/>
          <a:p>
            <a:pPr algn="l"/>
            <a:r>
              <a:rPr lang="cs-CZ" sz="2800" b="0" i="0" dirty="0">
                <a:solidFill>
                  <a:srgbClr val="000000"/>
                </a:solidFill>
                <a:effectLst/>
              </a:rPr>
              <a:t>Kvalifikace a hodnocení</a:t>
            </a:r>
          </a:p>
          <a:p>
            <a:pPr algn="l"/>
            <a:r>
              <a:rPr lang="cs-CZ" sz="2800" b="0" i="0" dirty="0">
                <a:solidFill>
                  <a:srgbClr val="000000"/>
                </a:solidFill>
                <a:effectLst/>
              </a:rPr>
              <a:t>Smlouva a platební podmínky</a:t>
            </a:r>
          </a:p>
          <a:p>
            <a:pPr algn="l"/>
            <a:r>
              <a:rPr lang="cs-CZ" sz="2800" b="0" i="0" dirty="0">
                <a:solidFill>
                  <a:srgbClr val="000000"/>
                </a:solidFill>
                <a:effectLst/>
              </a:rPr>
              <a:t>Termíny a změnové řízení</a:t>
            </a:r>
          </a:p>
          <a:p>
            <a:pPr algn="l"/>
            <a:r>
              <a:rPr lang="cs-CZ" sz="2800" b="0" i="0" dirty="0">
                <a:solidFill>
                  <a:srgbClr val="000000"/>
                </a:solidFill>
                <a:effectLst/>
              </a:rPr>
              <a:t>Vícepráce/méněpráce</a:t>
            </a:r>
          </a:p>
          <a:p>
            <a:pPr algn="l"/>
            <a:r>
              <a:rPr lang="cs-CZ" sz="2800" dirty="0">
                <a:solidFill>
                  <a:srgbClr val="000000"/>
                </a:solidFill>
              </a:rPr>
              <a:t>Koordinace více zhotovitelů</a:t>
            </a:r>
            <a:endParaRPr lang="cs-CZ" sz="2800" b="0" i="0" dirty="0">
              <a:solidFill>
                <a:srgbClr val="000000"/>
              </a:solidFill>
              <a:effectLst/>
            </a:endParaRPr>
          </a:p>
          <a:p>
            <a:pPr algn="l"/>
            <a:r>
              <a:rPr lang="cs-CZ" sz="2800" b="0" i="0" dirty="0">
                <a:solidFill>
                  <a:srgbClr val="000000"/>
                </a:solidFill>
                <a:effectLst/>
              </a:rPr>
              <a:t>Rizika a sankce</a:t>
            </a:r>
          </a:p>
          <a:p>
            <a:pPr algn="l"/>
            <a:r>
              <a:rPr lang="cs-CZ" sz="2800" dirty="0">
                <a:solidFill>
                  <a:srgbClr val="000000"/>
                </a:solidFill>
              </a:rPr>
              <a:t>Ukončení stavby</a:t>
            </a:r>
            <a:endParaRPr lang="cs-CZ" sz="2800" b="0" i="0" dirty="0">
              <a:solidFill>
                <a:srgbClr val="000000"/>
              </a:solidFill>
              <a:effectLst/>
            </a:endParaRPr>
          </a:p>
          <a:p>
            <a:pPr algn="l"/>
            <a:endParaRPr lang="cs-CZ" sz="2800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 fontAlgn="base"/>
            <a:endParaRPr lang="cs-CZ" sz="4400" b="1" baseline="30000" dirty="0"/>
          </a:p>
          <a:p>
            <a:pPr marL="571500" indent="-571500" algn="just" fontAlgn="base">
              <a:buFontTx/>
              <a:buChar char="-"/>
            </a:pPr>
            <a:endParaRPr lang="cs-CZ" sz="4400" b="1" baseline="30000" dirty="0"/>
          </a:p>
          <a:p>
            <a:pPr algn="just" fontAlgn="base"/>
            <a:endParaRPr lang="cs-CZ" sz="4400" b="1" baseline="30000" dirty="0"/>
          </a:p>
        </p:txBody>
      </p:sp>
    </p:spTree>
    <p:extLst>
      <p:ext uri="{BB962C8B-B14F-4D97-AF65-F5344CB8AC3E}">
        <p14:creationId xmlns:p14="http://schemas.microsoft.com/office/powerpoint/2010/main" val="26796169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E0AF16-8451-7B5D-9824-AD8A5CFE40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>
            <a:extLst>
              <a:ext uri="{FF2B5EF4-FFF2-40B4-BE49-F238E27FC236}">
                <a16:creationId xmlns:a16="http://schemas.microsoft.com/office/drawing/2014/main" id="{D203F0E1-8052-D190-E9D9-B513C41957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BBD2163F-237F-9A72-1CA8-73A34AC63A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7544" y="548681"/>
            <a:ext cx="7128792" cy="936103"/>
          </a:xfrm>
        </p:spPr>
        <p:txBody>
          <a:bodyPr>
            <a:noAutofit/>
          </a:bodyPr>
          <a:lstStyle/>
          <a:p>
            <a:pPr algn="l"/>
            <a:r>
              <a:rPr lang="cs-CZ" sz="3200" dirty="0"/>
              <a:t>​</a:t>
            </a:r>
            <a:r>
              <a:rPr lang="cs-CZ" dirty="0"/>
              <a:t>Dozory</a:t>
            </a:r>
            <a:endParaRPr lang="cs-CZ" sz="3200" baseline="30000" dirty="0"/>
          </a:p>
        </p:txBody>
      </p:sp>
      <p:sp>
        <p:nvSpPr>
          <p:cNvPr id="8" name="Podnadpis 7">
            <a:extLst>
              <a:ext uri="{FF2B5EF4-FFF2-40B4-BE49-F238E27FC236}">
                <a16:creationId xmlns:a16="http://schemas.microsoft.com/office/drawing/2014/main" id="{001EF401-D255-391D-BA04-59A5C3917C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7544" y="1484785"/>
            <a:ext cx="7992888" cy="4104455"/>
          </a:xfrm>
        </p:spPr>
        <p:txBody>
          <a:bodyPr>
            <a:normAutofit/>
          </a:bodyPr>
          <a:lstStyle/>
          <a:p>
            <a:pPr algn="l"/>
            <a:r>
              <a:rPr lang="cs-CZ" sz="2800" b="0" i="0" dirty="0">
                <a:solidFill>
                  <a:srgbClr val="000000"/>
                </a:solidFill>
                <a:effectLst/>
              </a:rPr>
              <a:t>Spolupráce s autorem PD</a:t>
            </a:r>
          </a:p>
          <a:p>
            <a:pPr algn="l"/>
            <a:r>
              <a:rPr lang="cs-CZ" sz="2800" b="0" i="0" dirty="0">
                <a:solidFill>
                  <a:srgbClr val="000000"/>
                </a:solidFill>
                <a:effectLst/>
              </a:rPr>
              <a:t>AD vs TDI</a:t>
            </a:r>
          </a:p>
          <a:p>
            <a:pPr algn="l"/>
            <a:r>
              <a:rPr lang="cs-CZ" sz="2800" b="0" i="0" dirty="0">
                <a:solidFill>
                  <a:srgbClr val="000000"/>
                </a:solidFill>
                <a:effectLst/>
              </a:rPr>
              <a:t>Kontrolní dny</a:t>
            </a:r>
          </a:p>
          <a:p>
            <a:pPr algn="l"/>
            <a:r>
              <a:rPr lang="cs-CZ" sz="2800" b="0" i="0" dirty="0">
                <a:solidFill>
                  <a:srgbClr val="000000"/>
                </a:solidFill>
                <a:effectLst/>
              </a:rPr>
              <a:t>Kontrolní činnost na stavbě</a:t>
            </a:r>
          </a:p>
          <a:p>
            <a:pPr algn="l"/>
            <a:r>
              <a:rPr lang="cs-CZ" sz="2800" b="0" i="0" dirty="0">
                <a:solidFill>
                  <a:srgbClr val="000000"/>
                </a:solidFill>
                <a:effectLst/>
              </a:rPr>
              <a:t>Spolupráce při změnách</a:t>
            </a:r>
          </a:p>
          <a:p>
            <a:pPr algn="l"/>
            <a:r>
              <a:rPr lang="cs-CZ" sz="2800" b="0" i="0" dirty="0">
                <a:solidFill>
                  <a:srgbClr val="000000"/>
                </a:solidFill>
                <a:effectLst/>
              </a:rPr>
              <a:t>Způsob zadání/platba</a:t>
            </a:r>
          </a:p>
          <a:p>
            <a:pPr algn="l"/>
            <a:r>
              <a:rPr lang="cs-CZ" sz="2800" dirty="0">
                <a:solidFill>
                  <a:srgbClr val="000000"/>
                </a:solidFill>
              </a:rPr>
              <a:t>Stavební deník a kontrola ze strany obce</a:t>
            </a:r>
            <a:endParaRPr lang="cs-CZ" sz="2800" b="0" i="0" dirty="0">
              <a:solidFill>
                <a:srgbClr val="000000"/>
              </a:solidFill>
              <a:effectLst/>
            </a:endParaRPr>
          </a:p>
          <a:p>
            <a:pPr algn="l"/>
            <a:endParaRPr lang="cs-CZ" sz="2800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marL="571500" indent="-571500" algn="just" fontAlgn="base">
              <a:buFontTx/>
              <a:buChar char="-"/>
            </a:pPr>
            <a:endParaRPr lang="cs-CZ" sz="4400" b="1" baseline="30000" dirty="0"/>
          </a:p>
          <a:p>
            <a:pPr marL="571500" indent="-571500" algn="just" fontAlgn="base">
              <a:buFontTx/>
              <a:buChar char="-"/>
            </a:pPr>
            <a:endParaRPr lang="cs-CZ" sz="4400" b="1" baseline="30000" dirty="0"/>
          </a:p>
          <a:p>
            <a:pPr algn="just" fontAlgn="base"/>
            <a:endParaRPr lang="cs-CZ" sz="4400" b="1" baseline="30000" dirty="0"/>
          </a:p>
        </p:txBody>
      </p:sp>
    </p:spTree>
    <p:extLst>
      <p:ext uri="{BB962C8B-B14F-4D97-AF65-F5344CB8AC3E}">
        <p14:creationId xmlns:p14="http://schemas.microsoft.com/office/powerpoint/2010/main" val="37550482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C584AA-CB25-CD1A-3B40-4D24B2A2D3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>
            <a:extLst>
              <a:ext uri="{FF2B5EF4-FFF2-40B4-BE49-F238E27FC236}">
                <a16:creationId xmlns:a16="http://schemas.microsoft.com/office/drawing/2014/main" id="{833A51CD-9ADF-CA41-ECBF-7F17DD8B92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AE7CA7E0-095B-F511-E661-5F087D4884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7544" y="548681"/>
            <a:ext cx="7128792" cy="936103"/>
          </a:xfrm>
        </p:spPr>
        <p:txBody>
          <a:bodyPr>
            <a:noAutofit/>
          </a:bodyPr>
          <a:lstStyle/>
          <a:p>
            <a:pPr algn="l"/>
            <a:r>
              <a:rPr lang="cs-CZ" sz="3200" dirty="0"/>
              <a:t>​</a:t>
            </a:r>
            <a:r>
              <a:rPr lang="cs-CZ" dirty="0"/>
              <a:t>Aktuální problémy</a:t>
            </a:r>
            <a:endParaRPr lang="cs-CZ" sz="3200" baseline="30000" dirty="0"/>
          </a:p>
        </p:txBody>
      </p:sp>
      <p:sp>
        <p:nvSpPr>
          <p:cNvPr id="8" name="Podnadpis 7">
            <a:extLst>
              <a:ext uri="{FF2B5EF4-FFF2-40B4-BE49-F238E27FC236}">
                <a16:creationId xmlns:a16="http://schemas.microsoft.com/office/drawing/2014/main" id="{B798639B-E01E-AFDB-1BE6-74EA0AA802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7544" y="1484785"/>
            <a:ext cx="7992888" cy="4104455"/>
          </a:xfrm>
        </p:spPr>
        <p:txBody>
          <a:bodyPr>
            <a:normAutofit/>
          </a:bodyPr>
          <a:lstStyle/>
          <a:p>
            <a:pPr algn="l"/>
            <a:r>
              <a:rPr lang="cs-CZ" sz="2800" b="0" i="0" dirty="0">
                <a:solidFill>
                  <a:srgbClr val="000000"/>
                </a:solidFill>
                <a:effectLst/>
              </a:rPr>
              <a:t>Stavby občanské vybavenosti</a:t>
            </a:r>
          </a:p>
          <a:p>
            <a:pPr algn="l"/>
            <a:r>
              <a:rPr lang="cs-CZ" sz="2800" b="0" i="0" dirty="0">
                <a:solidFill>
                  <a:srgbClr val="000000"/>
                </a:solidFill>
                <a:effectLst/>
              </a:rPr>
              <a:t>Sčítání i na první pohled nesouvisejících plnění</a:t>
            </a:r>
          </a:p>
          <a:p>
            <a:pPr algn="l"/>
            <a:r>
              <a:rPr lang="cs-CZ" sz="2800" b="0" i="0" dirty="0">
                <a:solidFill>
                  <a:srgbClr val="000000"/>
                </a:solidFill>
                <a:effectLst/>
              </a:rPr>
              <a:t>Vzdělání techniků</a:t>
            </a:r>
          </a:p>
          <a:p>
            <a:pPr algn="l"/>
            <a:r>
              <a:rPr lang="cs-CZ" sz="2800" b="0" i="0" dirty="0">
                <a:solidFill>
                  <a:srgbClr val="000000"/>
                </a:solidFill>
                <a:effectLst/>
              </a:rPr>
              <a:t>BIM</a:t>
            </a:r>
          </a:p>
          <a:p>
            <a:pPr algn="l"/>
            <a:r>
              <a:rPr lang="cs-CZ" sz="2800" dirty="0">
                <a:solidFill>
                  <a:srgbClr val="000000"/>
                </a:solidFill>
              </a:rPr>
              <a:t>Technické normy</a:t>
            </a:r>
            <a:endParaRPr lang="cs-CZ" sz="2800" b="0" i="0" dirty="0">
              <a:solidFill>
                <a:srgbClr val="000000"/>
              </a:solidFill>
              <a:effectLst/>
            </a:endParaRPr>
          </a:p>
          <a:p>
            <a:pPr algn="l"/>
            <a:endParaRPr lang="cs-CZ" sz="2800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marL="571500" indent="-571500" algn="just" fontAlgn="base">
              <a:buFontTx/>
              <a:buChar char="-"/>
            </a:pPr>
            <a:endParaRPr lang="cs-CZ" sz="4400" b="1" baseline="30000" dirty="0"/>
          </a:p>
          <a:p>
            <a:pPr marL="571500" indent="-571500" algn="just" fontAlgn="base">
              <a:buFontTx/>
              <a:buChar char="-"/>
            </a:pPr>
            <a:endParaRPr lang="cs-CZ" sz="4400" b="1" baseline="30000" dirty="0"/>
          </a:p>
          <a:p>
            <a:pPr algn="just" fontAlgn="base"/>
            <a:endParaRPr lang="cs-CZ" sz="4400" b="1" baseline="30000" dirty="0"/>
          </a:p>
        </p:txBody>
      </p:sp>
    </p:spTree>
    <p:extLst>
      <p:ext uri="{BB962C8B-B14F-4D97-AF65-F5344CB8AC3E}">
        <p14:creationId xmlns:p14="http://schemas.microsoft.com/office/powerpoint/2010/main" val="36219617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EE26BF-F085-1AEA-8BCD-ED28C179EE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>
            <a:extLst>
              <a:ext uri="{FF2B5EF4-FFF2-40B4-BE49-F238E27FC236}">
                <a16:creationId xmlns:a16="http://schemas.microsoft.com/office/drawing/2014/main" id="{943BA84B-879A-E8EB-6009-90C27E535E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6848A24C-5C01-A585-FF84-B6C55A7A30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7544" y="548681"/>
            <a:ext cx="7128792" cy="936103"/>
          </a:xfrm>
        </p:spPr>
        <p:txBody>
          <a:bodyPr>
            <a:noAutofit/>
          </a:bodyPr>
          <a:lstStyle/>
          <a:p>
            <a:pPr algn="l"/>
            <a:r>
              <a:rPr lang="cs-CZ" sz="3200" dirty="0"/>
              <a:t>​</a:t>
            </a:r>
            <a:r>
              <a:rPr lang="cs-CZ" dirty="0"/>
              <a:t>Změny legislativy</a:t>
            </a:r>
            <a:endParaRPr lang="cs-CZ" sz="3200" baseline="30000" dirty="0"/>
          </a:p>
        </p:txBody>
      </p:sp>
      <p:sp>
        <p:nvSpPr>
          <p:cNvPr id="8" name="Podnadpis 7">
            <a:extLst>
              <a:ext uri="{FF2B5EF4-FFF2-40B4-BE49-F238E27FC236}">
                <a16:creationId xmlns:a16="http://schemas.microsoft.com/office/drawing/2014/main" id="{78FA7DBF-8735-DAA7-CA08-AFCA6DD618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7544" y="1484785"/>
            <a:ext cx="7992888" cy="4104455"/>
          </a:xfrm>
        </p:spPr>
        <p:txBody>
          <a:bodyPr>
            <a:normAutofit/>
          </a:bodyPr>
          <a:lstStyle/>
          <a:p>
            <a:pPr algn="l"/>
            <a:r>
              <a:rPr lang="cs-CZ" sz="2800" b="0" i="0" dirty="0">
                <a:solidFill>
                  <a:srgbClr val="000000"/>
                </a:solidFill>
                <a:effectLst/>
              </a:rPr>
              <a:t>Navýšení limitů</a:t>
            </a:r>
          </a:p>
          <a:p>
            <a:pPr algn="l"/>
            <a:r>
              <a:rPr lang="cs-CZ" sz="2000" dirty="0">
                <a:solidFill>
                  <a:srgbClr val="000000"/>
                </a:solidFill>
              </a:rPr>
              <a:t>3 mil. Kč dodávky/služby, 9 mil. Kč stavební práce</a:t>
            </a:r>
          </a:p>
          <a:p>
            <a:pPr algn="l"/>
            <a:r>
              <a:rPr lang="cs-CZ" sz="2800" b="0" i="0" dirty="0">
                <a:solidFill>
                  <a:srgbClr val="000000"/>
                </a:solidFill>
                <a:effectLst/>
              </a:rPr>
              <a:t>Zveřejňování</a:t>
            </a:r>
          </a:p>
          <a:p>
            <a:pPr algn="l"/>
            <a:r>
              <a:rPr lang="cs-CZ" sz="2000" dirty="0">
                <a:solidFill>
                  <a:srgbClr val="000000"/>
                </a:solidFill>
              </a:rPr>
              <a:t>Změna zveřejňování na profilu zadavatele, registr smluv</a:t>
            </a:r>
          </a:p>
          <a:p>
            <a:pPr algn="l"/>
            <a:r>
              <a:rPr lang="cs-CZ" sz="2800" b="0" i="0" dirty="0">
                <a:solidFill>
                  <a:srgbClr val="000000"/>
                </a:solidFill>
                <a:effectLst/>
              </a:rPr>
              <a:t>Stavební předpisy</a:t>
            </a:r>
          </a:p>
          <a:p>
            <a:pPr algn="l"/>
            <a:r>
              <a:rPr lang="cs-CZ" sz="2000" dirty="0">
                <a:solidFill>
                  <a:srgbClr val="000000"/>
                </a:solidFill>
              </a:rPr>
              <a:t>Změna požadavků na podobu PD, jiné požadavky prováděcích předpisů Stav. Z. vs ZZVZ</a:t>
            </a:r>
          </a:p>
          <a:p>
            <a:pPr algn="just" fontAlgn="base"/>
            <a:endParaRPr lang="cs-CZ" sz="4400" b="1" baseline="30000" dirty="0"/>
          </a:p>
          <a:p>
            <a:pPr marL="571500" indent="-571500" algn="just" fontAlgn="base">
              <a:buFontTx/>
              <a:buChar char="-"/>
            </a:pPr>
            <a:endParaRPr lang="cs-CZ" sz="4400" b="1" baseline="30000" dirty="0"/>
          </a:p>
          <a:p>
            <a:pPr algn="just" fontAlgn="base"/>
            <a:endParaRPr lang="cs-CZ" sz="4400" b="1" baseline="30000" dirty="0"/>
          </a:p>
        </p:txBody>
      </p:sp>
    </p:spTree>
    <p:extLst>
      <p:ext uri="{BB962C8B-B14F-4D97-AF65-F5344CB8AC3E}">
        <p14:creationId xmlns:p14="http://schemas.microsoft.com/office/powerpoint/2010/main" val="211399287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570</TotalTime>
  <Words>328</Words>
  <Application>Microsoft Office PowerPoint</Application>
  <PresentationFormat>Předvádění na obrazovce (4:3)</PresentationFormat>
  <Paragraphs>80</Paragraphs>
  <Slides>10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  <vt:variant>
        <vt:lpstr>Vlastní prezentace</vt:lpstr>
      </vt:variant>
      <vt:variant>
        <vt:i4>1</vt:i4>
      </vt:variant>
    </vt:vector>
  </HeadingPairs>
  <TitlesOfParts>
    <vt:vector size="15" baseType="lpstr">
      <vt:lpstr>Arial</vt:lpstr>
      <vt:lpstr>Calibri</vt:lpstr>
      <vt:lpstr>Times New Roman</vt:lpstr>
      <vt:lpstr>Motiv systému Office</vt:lpstr>
      <vt:lpstr>     Investice obce z pohledu veřejných zakázek</vt:lpstr>
      <vt:lpstr>​Základní premisy </vt:lpstr>
      <vt:lpstr>​Plánování investic z pohledu VZ</vt:lpstr>
      <vt:lpstr>​Příprava VZ</vt:lpstr>
      <vt:lpstr>​Projektování</vt:lpstr>
      <vt:lpstr>​Stavba</vt:lpstr>
      <vt:lpstr>​Dozory</vt:lpstr>
      <vt:lpstr>​Aktuální problémy</vt:lpstr>
      <vt:lpstr>​Změny legislativy</vt:lpstr>
      <vt:lpstr>        Děkuji za pozornost</vt:lpstr>
      <vt:lpstr>Vlastní prezentace 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Komplexní služby</dc:title>
  <dc:creator>Jan Janák</dc:creator>
  <cp:lastModifiedBy>Lukáš Tesař</cp:lastModifiedBy>
  <cp:revision>56</cp:revision>
  <dcterms:created xsi:type="dcterms:W3CDTF">2016-11-18T11:30:14Z</dcterms:created>
  <dcterms:modified xsi:type="dcterms:W3CDTF">2025-12-03T19:31:55Z</dcterms:modified>
</cp:coreProperties>
</file>