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8"/>
  </p:notesMasterIdLst>
  <p:sldIdLst>
    <p:sldId id="542" r:id="rId2"/>
    <p:sldId id="1143" r:id="rId3"/>
    <p:sldId id="1216" r:id="rId4"/>
    <p:sldId id="1215" r:id="rId5"/>
    <p:sldId id="1203" r:id="rId6"/>
    <p:sldId id="544" r:id="rId7"/>
    <p:sldId id="528" r:id="rId8"/>
    <p:sldId id="524" r:id="rId9"/>
    <p:sldId id="1217" r:id="rId10"/>
    <p:sldId id="1212" r:id="rId11"/>
    <p:sldId id="1218" r:id="rId12"/>
    <p:sldId id="1237" r:id="rId13"/>
    <p:sldId id="1243" r:id="rId14"/>
    <p:sldId id="1249" r:id="rId15"/>
    <p:sldId id="1244" r:id="rId16"/>
    <p:sldId id="1238" r:id="rId17"/>
    <p:sldId id="1245" r:id="rId18"/>
    <p:sldId id="1246" r:id="rId19"/>
    <p:sldId id="1247" r:id="rId20"/>
    <p:sldId id="1250" r:id="rId21"/>
    <p:sldId id="1251" r:id="rId22"/>
    <p:sldId id="1252" r:id="rId23"/>
    <p:sldId id="1253" r:id="rId24"/>
    <p:sldId id="1248" r:id="rId25"/>
    <p:sldId id="1239" r:id="rId26"/>
    <p:sldId id="1240" r:id="rId27"/>
    <p:sldId id="1241" r:id="rId28"/>
    <p:sldId id="1242" r:id="rId29"/>
    <p:sldId id="1219" r:id="rId30"/>
    <p:sldId id="1223" r:id="rId31"/>
    <p:sldId id="1225" r:id="rId32"/>
    <p:sldId id="1139" r:id="rId33"/>
    <p:sldId id="1224" r:id="rId34"/>
    <p:sldId id="506" r:id="rId35"/>
    <p:sldId id="1153" r:id="rId36"/>
    <p:sldId id="1220" r:id="rId37"/>
    <p:sldId id="1227" r:id="rId38"/>
    <p:sldId id="1205" r:id="rId39"/>
    <p:sldId id="1221" r:id="rId40"/>
    <p:sldId id="1229" r:id="rId41"/>
    <p:sldId id="1258" r:id="rId42"/>
    <p:sldId id="1261" r:id="rId43"/>
    <p:sldId id="1262" r:id="rId44"/>
    <p:sldId id="1255" r:id="rId45"/>
    <p:sldId id="1259" r:id="rId46"/>
    <p:sldId id="1260" r:id="rId47"/>
    <p:sldId id="1254" r:id="rId48"/>
    <p:sldId id="986" r:id="rId49"/>
    <p:sldId id="1228" r:id="rId50"/>
    <p:sldId id="1230" r:id="rId51"/>
    <p:sldId id="1231" r:id="rId52"/>
    <p:sldId id="1199" r:id="rId53"/>
    <p:sldId id="1016" r:id="rId54"/>
    <p:sldId id="1234" r:id="rId55"/>
    <p:sldId id="545" r:id="rId56"/>
    <p:sldId id="1235" r:id="rId57"/>
    <p:sldId id="987" r:id="rId58"/>
    <p:sldId id="716" r:id="rId59"/>
    <p:sldId id="944" r:id="rId60"/>
    <p:sldId id="576" r:id="rId61"/>
    <p:sldId id="1197" r:id="rId62"/>
    <p:sldId id="1210" r:id="rId63"/>
    <p:sldId id="976" r:id="rId64"/>
    <p:sldId id="1132" r:id="rId65"/>
    <p:sldId id="1265" r:id="rId66"/>
    <p:sldId id="1194" r:id="rId6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Štěpán" initials="Š" lastIdx="6" clrIdx="0"/>
  <p:cmAuthor id="2" name="Dell" initials="D" lastIdx="5" clrIdx="1"/>
  <p:cmAuthor id="3" name="Ludek Tesar" initials="LT" lastIdx="1" clrIdx="2">
    <p:extLst>
      <p:ext uri="{19B8F6BF-5375-455C-9EA6-DF929625EA0E}">
        <p15:presenceInfo xmlns:p15="http://schemas.microsoft.com/office/powerpoint/2012/main" userId="ad3f3871d22d1df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8AC6CD"/>
    <a:srgbClr val="0066CC"/>
    <a:srgbClr val="084F7F"/>
    <a:srgbClr val="00B050"/>
    <a:srgbClr val="BAF32D"/>
    <a:srgbClr val="FFC000"/>
    <a:srgbClr val="068DD0"/>
    <a:srgbClr val="F9C835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35" autoAdjust="0"/>
    <p:restoredTop sz="94660"/>
  </p:normalViewPr>
  <p:slideViewPr>
    <p:cSldViewPr>
      <p:cViewPr varScale="1">
        <p:scale>
          <a:sx n="91" d="100"/>
          <a:sy n="91" d="100"/>
        </p:scale>
        <p:origin x="1224" y="2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mf10fs01.urad.mfcr.cz\Users\10803\PREZENTACE%20a%20&#353;kolen&#237;\tabulky%20a%20grafy%20do%20prezentac&#237;\Indexy%20stavebn&#237;ch%20d&#283;l%20vs%20inflac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rad.mfcr.cz\NS1\odbory\Sekce06\Karel%20TYLL\&#344;ady\12%20-%20Data_ministr_a_NM06_aktualizace_04_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6337\Desktop\Podklady\propojen&#237;%20prezentace%20&#344;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rad.mfcr.cz\NS1\odbory\Sekce06\Karel%20TYLL\&#344;ady\12%20-%20Data_ministr_a_NM06_aktualizace_06_202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0803\Documents\Do&#269;asn&#233;%20soubory\FINU_PVF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6337\Desktop\Nevyu&#382;it&#253;%20investi&#269;n&#237;%20potenci&#225;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0803\Documents\Do&#269;asn&#233;%20soubory\inflace.csv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0803\Documents\Do&#269;asn&#233;%20soubory\inflace.csv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>
                <a:solidFill>
                  <a:schemeClr val="tx1"/>
                </a:solidFill>
              </a:rPr>
              <a:t>Příjmová soběstačnost krajů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EB-46B8-80AA-618981759CE6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EB-46B8-80AA-618981759C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List1!$B$12:$B$13</c:f>
              <c:strCache>
                <c:ptCount val="2"/>
                <c:pt idx="0">
                  <c:v>vlastní příjmy</c:v>
                </c:pt>
                <c:pt idx="1">
                  <c:v>transfery</c:v>
                </c:pt>
              </c:strCache>
            </c:strRef>
          </c:cat>
          <c:val>
            <c:numRef>
              <c:f>List1!$C$12:$C$13</c:f>
              <c:numCache>
                <c:formatCode>0%</c:formatCode>
                <c:ptCount val="2"/>
                <c:pt idx="0">
                  <c:v>0.71</c:v>
                </c:pt>
                <c:pt idx="1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EB-46B8-80AA-618981759CE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Kumulativní indexy stavebních děl vs. inflace od roku 2015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areaChart>
        <c:grouping val="standard"/>
        <c:varyColors val="0"/>
        <c:ser>
          <c:idx val="0"/>
          <c:order val="36"/>
          <c:tx>
            <c:v>inflace</c:v>
          </c:tx>
          <c:spPr>
            <a:solidFill>
              <a:schemeClr val="accent1"/>
            </a:solidFill>
            <a:ln>
              <a:noFill/>
            </a:ln>
            <a:effectLst/>
          </c:spPr>
          <c:val>
            <c:numRef>
              <c:f>'Č-Q_PrR2015=100 '!$BF$47:$BO$47</c:f>
              <c:numCache>
                <c:formatCode>0.0%</c:formatCode>
                <c:ptCount val="10"/>
                <c:pt idx="0">
                  <c:v>3.0000000000000001E-3</c:v>
                </c:pt>
                <c:pt idx="1">
                  <c:v>0.01</c:v>
                </c:pt>
                <c:pt idx="2">
                  <c:v>3.5000000000000003E-2</c:v>
                </c:pt>
                <c:pt idx="3">
                  <c:v>5.6000000000000001E-2</c:v>
                </c:pt>
                <c:pt idx="4">
                  <c:v>8.4000000000000005E-2</c:v>
                </c:pt>
                <c:pt idx="5">
                  <c:v>0.11600000000000001</c:v>
                </c:pt>
                <c:pt idx="6">
                  <c:v>0.154</c:v>
                </c:pt>
                <c:pt idx="7">
                  <c:v>0.30499999999999999</c:v>
                </c:pt>
                <c:pt idx="8">
                  <c:v>0.41199999999999998</c:v>
                </c:pt>
                <c:pt idx="9">
                  <c:v>0.436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9-40CE-BBC1-131A74120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8598600"/>
        <c:axId val="628598928"/>
      </c:areaChart>
      <c:lineChart>
        <c:grouping val="standard"/>
        <c:varyColors val="0"/>
        <c:ser>
          <c:idx val="1"/>
          <c:order val="0"/>
          <c:tx>
            <c:strRef>
              <c:f>'Č-Q_PrR2015=100 '!$C$10</c:f>
              <c:strCache>
                <c:ptCount val="1"/>
                <c:pt idx="0">
                  <c:v>Budovy jednobytové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'Č-Q_PrR2015=100 '!$BF$9:$BO$9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'Č-Q_PrR2015=100 '!$BF$10:$BO$10</c:f>
            </c:numRef>
          </c:val>
          <c:smooth val="0"/>
          <c:extLst>
            <c:ext xmlns:c16="http://schemas.microsoft.com/office/drawing/2014/chart" uri="{C3380CC4-5D6E-409C-BE32-E72D297353CC}">
              <c16:uniqueId val="{00000001-73E9-40CE-BBC1-131A741201F8}"/>
            </c:ext>
          </c:extLst>
        </c:ser>
        <c:ser>
          <c:idx val="2"/>
          <c:order val="1"/>
          <c:tx>
            <c:strRef>
              <c:f>'Č-Q_PrR2015=100 '!$C$11</c:f>
              <c:strCache>
                <c:ptCount val="1"/>
                <c:pt idx="0">
                  <c:v>Budovy dvoubytové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'Č-Q_PrR2015=100 '!$BF$9:$BO$9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'Č-Q_PrR2015=100 '!$BF$11:$BO$11</c:f>
            </c:numRef>
          </c:val>
          <c:smooth val="0"/>
          <c:extLst>
            <c:ext xmlns:c16="http://schemas.microsoft.com/office/drawing/2014/chart" uri="{C3380CC4-5D6E-409C-BE32-E72D297353CC}">
              <c16:uniqueId val="{00000002-73E9-40CE-BBC1-131A741201F8}"/>
            </c:ext>
          </c:extLst>
        </c:ser>
        <c:ser>
          <c:idx val="3"/>
          <c:order val="2"/>
          <c:tx>
            <c:strRef>
              <c:f>'Č-Q_PrR2015=100 '!$C$12</c:f>
              <c:strCache>
                <c:ptCount val="1"/>
                <c:pt idx="0">
                  <c:v>Budovy tří a vícebytové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'Č-Q_PrR2015=100 '!$BF$9:$BO$9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'Č-Q_PrR2015=100 '!$BF$12:$BO$12</c:f>
            </c:numRef>
          </c:val>
          <c:smooth val="0"/>
          <c:extLst>
            <c:ext xmlns:c16="http://schemas.microsoft.com/office/drawing/2014/chart" uri="{C3380CC4-5D6E-409C-BE32-E72D297353CC}">
              <c16:uniqueId val="{00000003-73E9-40CE-BBC1-131A741201F8}"/>
            </c:ext>
          </c:extLst>
        </c:ser>
        <c:ser>
          <c:idx val="4"/>
          <c:order val="3"/>
          <c:tx>
            <c:strRef>
              <c:f>'Č-Q_PrR2015=100 '!$C$13</c:f>
              <c:strCache>
                <c:ptCount val="1"/>
                <c:pt idx="0">
                  <c:v>Budovy bytové ostatní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'Č-Q_PrR2015=100 '!$BF$9:$BO$9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'Č-Q_PrR2015=100 '!$BF$13:$BO$13</c:f>
            </c:numRef>
          </c:val>
          <c:smooth val="0"/>
          <c:extLst>
            <c:ext xmlns:c16="http://schemas.microsoft.com/office/drawing/2014/chart" uri="{C3380CC4-5D6E-409C-BE32-E72D297353CC}">
              <c16:uniqueId val="{00000004-73E9-40CE-BBC1-131A741201F8}"/>
            </c:ext>
          </c:extLst>
        </c:ser>
        <c:ser>
          <c:idx val="5"/>
          <c:order val="4"/>
          <c:tx>
            <c:strRef>
              <c:f>'Č-Q_PrR2015=100 '!$C$14</c:f>
              <c:strCache>
                <c:ptCount val="1"/>
                <c:pt idx="0">
                  <c:v>Hotely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'Č-Q_PrR2015=100 '!$BF$9:$BO$9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'Č-Q_PrR2015=100 '!$BF$14:$BO$14</c:f>
            </c:numRef>
          </c:val>
          <c:smooth val="0"/>
          <c:extLst>
            <c:ext xmlns:c16="http://schemas.microsoft.com/office/drawing/2014/chart" uri="{C3380CC4-5D6E-409C-BE32-E72D297353CC}">
              <c16:uniqueId val="{00000005-73E9-40CE-BBC1-131A741201F8}"/>
            </c:ext>
          </c:extLst>
        </c:ser>
        <c:ser>
          <c:idx val="7"/>
          <c:order val="6"/>
          <c:tx>
            <c:strRef>
              <c:f>'Č-Q_PrR2015=100 '!$C$16</c:f>
              <c:strCache>
                <c:ptCount val="1"/>
                <c:pt idx="0">
                  <c:v>Budovy pro obchod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numRef>
              <c:f>'Č-Q_PrR2015=100 '!$BF$9:$BO$9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'Č-Q_PrR2015=100 '!$BF$16:$BO$16</c:f>
            </c:numRef>
          </c:val>
          <c:smooth val="0"/>
          <c:extLst>
            <c:ext xmlns:c16="http://schemas.microsoft.com/office/drawing/2014/chart" uri="{C3380CC4-5D6E-409C-BE32-E72D297353CC}">
              <c16:uniqueId val="{00000006-73E9-40CE-BBC1-131A741201F8}"/>
            </c:ext>
          </c:extLst>
        </c:ser>
        <c:ser>
          <c:idx val="9"/>
          <c:order val="8"/>
          <c:tx>
            <c:strRef>
              <c:f>'Č-Q_PrR2015=100 '!$C$18</c:f>
              <c:strCache>
                <c:ptCount val="1"/>
                <c:pt idx="0">
                  <c:v>Garáže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numRef>
              <c:f>'Č-Q_PrR2015=100 '!$BF$9:$BO$9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'Č-Q_PrR2015=100 '!$BF$18:$BO$18</c:f>
            </c:numRef>
          </c:val>
          <c:smooth val="0"/>
          <c:extLst>
            <c:ext xmlns:c16="http://schemas.microsoft.com/office/drawing/2014/chart" uri="{C3380CC4-5D6E-409C-BE32-E72D297353CC}">
              <c16:uniqueId val="{00000007-73E9-40CE-BBC1-131A741201F8}"/>
            </c:ext>
          </c:extLst>
        </c:ser>
        <c:ser>
          <c:idx val="10"/>
          <c:order val="9"/>
          <c:tx>
            <c:strRef>
              <c:f>'Č-Q_PrR2015=100 '!$C$19</c:f>
              <c:strCache>
                <c:ptCount val="1"/>
                <c:pt idx="0">
                  <c:v>Budovy pro průmysl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cat>
            <c:numRef>
              <c:f>'Č-Q_PrR2015=100 '!$BF$9:$BO$9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'Č-Q_PrR2015=100 '!$BF$19:$BO$19</c:f>
            </c:numRef>
          </c:val>
          <c:smooth val="0"/>
          <c:extLst>
            <c:ext xmlns:c16="http://schemas.microsoft.com/office/drawing/2014/chart" uri="{C3380CC4-5D6E-409C-BE32-E72D297353CC}">
              <c16:uniqueId val="{00000008-73E9-40CE-BBC1-131A741201F8}"/>
            </c:ext>
          </c:extLst>
        </c:ser>
        <c:ser>
          <c:idx val="11"/>
          <c:order val="10"/>
          <c:tx>
            <c:strRef>
              <c:f>'Č-Q_PrR2015=100 '!$C$20</c:f>
              <c:strCache>
                <c:ptCount val="1"/>
                <c:pt idx="0">
                  <c:v>Budovy skladů, nádrže a sila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numRef>
              <c:f>'Č-Q_PrR2015=100 '!$BF$9:$BO$9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'Č-Q_PrR2015=100 '!$BF$20:$BO$20</c:f>
            </c:numRef>
          </c:val>
          <c:smooth val="0"/>
          <c:extLst>
            <c:ext xmlns:c16="http://schemas.microsoft.com/office/drawing/2014/chart" uri="{C3380CC4-5D6E-409C-BE32-E72D297353CC}">
              <c16:uniqueId val="{00000009-73E9-40CE-BBC1-131A741201F8}"/>
            </c:ext>
          </c:extLst>
        </c:ser>
        <c:ser>
          <c:idx val="27"/>
          <c:order val="26"/>
          <c:tx>
            <c:strRef>
              <c:f>'Č-Q_PrR2015=100 '!$C$36</c:f>
              <c:strCache>
                <c:ptCount val="1"/>
                <c:pt idx="0">
                  <c:v>Vedení vody dálková trubní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'Č-Q_PrR2015=100 '!$BF$9:$BO$9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'Č-Q_PrR2015=100 '!$BF$36:$BO$36</c:f>
              <c:numCache>
                <c:formatCode>0.0%</c:formatCode>
                <c:ptCount val="10"/>
                <c:pt idx="0">
                  <c:v>4.9999999999998934E-3</c:v>
                </c:pt>
                <c:pt idx="1">
                  <c:v>1.6000000000000014E-2</c:v>
                </c:pt>
                <c:pt idx="2">
                  <c:v>3.400000000000003E-2</c:v>
                </c:pt>
                <c:pt idx="3">
                  <c:v>7.8000000000000069E-2</c:v>
                </c:pt>
                <c:pt idx="4">
                  <c:v>0.129</c:v>
                </c:pt>
                <c:pt idx="5">
                  <c:v>0.16999999999999993</c:v>
                </c:pt>
                <c:pt idx="6">
                  <c:v>0.25299999999999989</c:v>
                </c:pt>
                <c:pt idx="7">
                  <c:v>0.42699999999999982</c:v>
                </c:pt>
                <c:pt idx="8">
                  <c:v>0.4780000000000002</c:v>
                </c:pt>
                <c:pt idx="9">
                  <c:v>0.5149999999999999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73E9-40CE-BBC1-131A741201F8}"/>
            </c:ext>
          </c:extLst>
        </c:ser>
        <c:ser>
          <c:idx val="17"/>
          <c:order val="16"/>
          <c:tx>
            <c:strRef>
              <c:f>'Č-Q_PrR2015=100 '!$C$26</c:f>
              <c:strCache>
                <c:ptCount val="1"/>
                <c:pt idx="0">
                  <c:v>Budovy pro zemědělství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80000"/>
                  <a:lumOff val="20000"/>
                </a:schemeClr>
              </a:solidFill>
              <a:ln w="9525">
                <a:solidFill>
                  <a:schemeClr val="accent6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numRef>
              <c:f>'Č-Q_PrR2015=100 '!$BF$9:$BO$9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'Č-Q_PrR2015=100 '!$BF$26:$BO$26</c:f>
            </c:numRef>
          </c:val>
          <c:smooth val="0"/>
          <c:extLst>
            <c:ext xmlns:c16="http://schemas.microsoft.com/office/drawing/2014/chart" uri="{C3380CC4-5D6E-409C-BE32-E72D297353CC}">
              <c16:uniqueId val="{0000000B-73E9-40CE-BBC1-131A741201F8}"/>
            </c:ext>
          </c:extLst>
        </c:ser>
        <c:ser>
          <c:idx val="20"/>
          <c:order val="19"/>
          <c:tx>
            <c:strRef>
              <c:f>'Č-Q_PrR2015=100 '!$C$29</c:f>
              <c:strCache>
                <c:ptCount val="1"/>
                <c:pt idx="0">
                  <c:v>Dráhy železniční dálkové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</a:schemeClr>
              </a:solidFill>
              <a:ln w="9525">
                <a:solidFill>
                  <a:schemeClr val="accent3">
                    <a:lumMod val="80000"/>
                  </a:schemeClr>
                </a:solidFill>
              </a:ln>
              <a:effectLst/>
            </c:spPr>
          </c:marker>
          <c:cat>
            <c:numRef>
              <c:f>'Č-Q_PrR2015=100 '!$BF$9:$BO$9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'Č-Q_PrR2015=100 '!$BF$29:$BO$29</c:f>
            </c:numRef>
          </c:val>
          <c:smooth val="0"/>
          <c:extLst>
            <c:ext xmlns:c16="http://schemas.microsoft.com/office/drawing/2014/chart" uri="{C3380CC4-5D6E-409C-BE32-E72D297353CC}">
              <c16:uniqueId val="{0000000C-73E9-40CE-BBC1-131A741201F8}"/>
            </c:ext>
          </c:extLst>
        </c:ser>
        <c:ser>
          <c:idx val="21"/>
          <c:order val="20"/>
          <c:tx>
            <c:strRef>
              <c:f>'Č-Q_PrR2015=100 '!$C$30</c:f>
              <c:strCache>
                <c:ptCount val="1"/>
                <c:pt idx="0">
                  <c:v>Dráhy kolejové městské a ostatní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</a:schemeClr>
              </a:solidFill>
              <a:ln w="9525">
                <a:solidFill>
                  <a:schemeClr val="accent4">
                    <a:lumMod val="80000"/>
                  </a:schemeClr>
                </a:solidFill>
              </a:ln>
              <a:effectLst/>
            </c:spPr>
          </c:marker>
          <c:cat>
            <c:numRef>
              <c:f>'Č-Q_PrR2015=100 '!$BF$9:$BO$9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'Č-Q_PrR2015=100 '!$BF$30:$BO$30</c:f>
            </c:numRef>
          </c:val>
          <c:smooth val="0"/>
          <c:extLst>
            <c:ext xmlns:c16="http://schemas.microsoft.com/office/drawing/2014/chart" uri="{C3380CC4-5D6E-409C-BE32-E72D297353CC}">
              <c16:uniqueId val="{0000000D-73E9-40CE-BBC1-131A741201F8}"/>
            </c:ext>
          </c:extLst>
        </c:ser>
        <c:ser>
          <c:idx val="22"/>
          <c:order val="21"/>
          <c:tx>
            <c:strRef>
              <c:f>'Č-Q_PrR2015=100 '!$C$31</c:f>
              <c:strCache>
                <c:ptCount val="1"/>
                <c:pt idx="0">
                  <c:v>Mosty a visuté dálnice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80000"/>
                </a:schemeClr>
              </a:solidFill>
              <a:ln w="9525">
                <a:solidFill>
                  <a:schemeClr val="accent5">
                    <a:lumMod val="80000"/>
                  </a:schemeClr>
                </a:solidFill>
              </a:ln>
              <a:effectLst/>
            </c:spPr>
          </c:marker>
          <c:cat>
            <c:numRef>
              <c:f>'Č-Q_PrR2015=100 '!$BF$9:$BO$9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'Č-Q_PrR2015=100 '!$BF$31:$BO$31</c:f>
            </c:numRef>
          </c:val>
          <c:smooth val="0"/>
          <c:extLst>
            <c:ext xmlns:c16="http://schemas.microsoft.com/office/drawing/2014/chart" uri="{C3380CC4-5D6E-409C-BE32-E72D297353CC}">
              <c16:uniqueId val="{0000000E-73E9-40CE-BBC1-131A741201F8}"/>
            </c:ext>
          </c:extLst>
        </c:ser>
        <c:ser>
          <c:idx val="23"/>
          <c:order val="22"/>
          <c:tx>
            <c:strRef>
              <c:f>'Č-Q_PrR2015=100 '!$C$32</c:f>
              <c:strCache>
                <c:ptCount val="1"/>
                <c:pt idx="0">
                  <c:v>Tunely a podchody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80000"/>
                </a:schemeClr>
              </a:solidFill>
              <a:ln w="9525">
                <a:solidFill>
                  <a:schemeClr val="accent6">
                    <a:lumMod val="80000"/>
                  </a:schemeClr>
                </a:solidFill>
              </a:ln>
              <a:effectLst/>
            </c:spPr>
          </c:marker>
          <c:cat>
            <c:numRef>
              <c:f>'Č-Q_PrR2015=100 '!$BF$9:$BO$9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'Č-Q_PrR2015=100 '!$BF$32:$BO$32</c:f>
            </c:numRef>
          </c:val>
          <c:smooth val="0"/>
          <c:extLst>
            <c:ext xmlns:c16="http://schemas.microsoft.com/office/drawing/2014/chart" uri="{C3380CC4-5D6E-409C-BE32-E72D297353CC}">
              <c16:uniqueId val="{0000000F-73E9-40CE-BBC1-131A741201F8}"/>
            </c:ext>
          </c:extLst>
        </c:ser>
        <c:ser>
          <c:idx val="24"/>
          <c:order val="23"/>
          <c:tx>
            <c:strRef>
              <c:f>'Č-Q_PrR2015=100 '!$C$33</c:f>
              <c:strCache>
                <c:ptCount val="1"/>
                <c:pt idx="0">
                  <c:v>Přístavy a plavební kanály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numRef>
              <c:f>'Č-Q_PrR2015=100 '!$BF$9:$BO$9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'Č-Q_PrR2015=100 '!$BF$33:$BO$33</c:f>
            </c:numRef>
          </c:val>
          <c:smooth val="0"/>
          <c:extLst>
            <c:ext xmlns:c16="http://schemas.microsoft.com/office/drawing/2014/chart" uri="{C3380CC4-5D6E-409C-BE32-E72D297353CC}">
              <c16:uniqueId val="{00000010-73E9-40CE-BBC1-131A741201F8}"/>
            </c:ext>
          </c:extLst>
        </c:ser>
        <c:ser>
          <c:idx val="25"/>
          <c:order val="24"/>
          <c:tx>
            <c:strRef>
              <c:f>'Č-Q_PrR2015=100 '!$C$34</c:f>
              <c:strCache>
                <c:ptCount val="1"/>
                <c:pt idx="0">
                  <c:v>Vodní stupně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numRef>
              <c:f>'Č-Q_PrR2015=100 '!$BF$9:$BO$9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'Č-Q_PrR2015=100 '!$BF$34:$BO$34</c:f>
            </c:numRef>
          </c:val>
          <c:smooth val="0"/>
          <c:extLst>
            <c:ext xmlns:c16="http://schemas.microsoft.com/office/drawing/2014/chart" uri="{C3380CC4-5D6E-409C-BE32-E72D297353CC}">
              <c16:uniqueId val="{00000011-73E9-40CE-BBC1-131A741201F8}"/>
            </c:ext>
          </c:extLst>
        </c:ser>
        <c:ser>
          <c:idx val="26"/>
          <c:order val="25"/>
          <c:tx>
            <c:strRef>
              <c:f>'Č-Q_PrR2015=100 '!$C$35</c:f>
              <c:strCache>
                <c:ptCount val="1"/>
                <c:pt idx="0">
                  <c:v>Vedení plynu, ropy a ostatních produktů dálková trubní 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  <a:lumOff val="40000"/>
                </a:schemeClr>
              </a:solidFill>
              <a:ln w="9525">
                <a:solidFill>
                  <a:schemeClr val="accent3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numRef>
              <c:f>'Č-Q_PrR2015=100 '!$BF$9:$BO$9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'Č-Q_PrR2015=100 '!$BF$35:$BO$35</c:f>
            </c:numRef>
          </c:val>
          <c:smooth val="0"/>
          <c:extLst>
            <c:ext xmlns:c16="http://schemas.microsoft.com/office/drawing/2014/chart" uri="{C3380CC4-5D6E-409C-BE32-E72D297353CC}">
              <c16:uniqueId val="{00000012-73E9-40CE-BBC1-131A741201F8}"/>
            </c:ext>
          </c:extLst>
        </c:ser>
        <c:ser>
          <c:idx val="6"/>
          <c:order val="5"/>
          <c:tx>
            <c:strRef>
              <c:f>'Č-Q_PrR2015=100 '!$C$15</c:f>
              <c:strCache>
                <c:ptCount val="1"/>
                <c:pt idx="0">
                  <c:v>Budovy administrativní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'Č-Q_PrR2015=100 '!$BF$9:$BO$9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'Č-Q_PrR2015=100 '!$BF$15:$BO$15</c:f>
              <c:numCache>
                <c:formatCode>0.0%</c:formatCode>
                <c:ptCount val="10"/>
                <c:pt idx="0">
                  <c:v>4.9999999999998934E-3</c:v>
                </c:pt>
                <c:pt idx="1">
                  <c:v>1.7000000000000126E-2</c:v>
                </c:pt>
                <c:pt idx="2">
                  <c:v>4.0000000000000036E-2</c:v>
                </c:pt>
                <c:pt idx="3">
                  <c:v>8.0000000000000071E-2</c:v>
                </c:pt>
                <c:pt idx="4">
                  <c:v>0.127</c:v>
                </c:pt>
                <c:pt idx="5">
                  <c:v>0.15599999999999992</c:v>
                </c:pt>
                <c:pt idx="6">
                  <c:v>0.26900000000000013</c:v>
                </c:pt>
                <c:pt idx="7">
                  <c:v>0.42100000000000004</c:v>
                </c:pt>
                <c:pt idx="8">
                  <c:v>0.45099999999999985</c:v>
                </c:pt>
                <c:pt idx="9">
                  <c:v>0.48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73E9-40CE-BBC1-131A741201F8}"/>
            </c:ext>
          </c:extLst>
        </c:ser>
        <c:ser>
          <c:idx val="12"/>
          <c:order val="11"/>
          <c:tx>
            <c:strRef>
              <c:f>'Č-Q_PrR2015=100 '!$C$21</c:f>
              <c:strCache>
                <c:ptCount val="1"/>
                <c:pt idx="0">
                  <c:v>Budovy pro společenské a kulturní účely</c:v>
                </c:pt>
              </c:strCache>
            </c:strRef>
          </c:tx>
          <c:spPr>
            <a:ln w="28575" cap="rnd">
              <a:solidFill>
                <a:srgbClr val="BAF32D"/>
              </a:solidFill>
              <a:round/>
            </a:ln>
            <a:effectLst/>
          </c:spPr>
          <c:marker>
            <c:symbol val="none"/>
          </c:marker>
          <c:cat>
            <c:numRef>
              <c:f>'Č-Q_PrR2015=100 '!$BF$9:$BO$9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'Č-Q_PrR2015=100 '!$BF$21:$BO$21</c:f>
              <c:numCache>
                <c:formatCode>0.0%</c:formatCode>
                <c:ptCount val="10"/>
                <c:pt idx="0">
                  <c:v>4.9999999999998934E-3</c:v>
                </c:pt>
                <c:pt idx="1">
                  <c:v>1.6000000000000014E-2</c:v>
                </c:pt>
                <c:pt idx="2">
                  <c:v>3.8000000000000034E-2</c:v>
                </c:pt>
                <c:pt idx="3">
                  <c:v>8.0000000000000071E-2</c:v>
                </c:pt>
                <c:pt idx="4">
                  <c:v>0.12799999999999989</c:v>
                </c:pt>
                <c:pt idx="5">
                  <c:v>0.16100000000000003</c:v>
                </c:pt>
                <c:pt idx="6">
                  <c:v>0.26400000000000001</c:v>
                </c:pt>
                <c:pt idx="7">
                  <c:v>0.41800000000000015</c:v>
                </c:pt>
                <c:pt idx="8">
                  <c:v>0.46300000000000008</c:v>
                </c:pt>
                <c:pt idx="9">
                  <c:v>0.49099999999999988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73E9-40CE-BBC1-131A741201F8}"/>
            </c:ext>
          </c:extLst>
        </c:ser>
        <c:ser>
          <c:idx val="13"/>
          <c:order val="12"/>
          <c:tx>
            <c:strRef>
              <c:f>'Č-Q_PrR2015=100 '!$C$22</c:f>
              <c:strCache>
                <c:ptCount val="1"/>
                <c:pt idx="0">
                  <c:v>Muzea a knihovny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'Č-Q_PrR2015=100 '!$BF$9:$BO$9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'Č-Q_PrR2015=100 '!$BF$22:$BO$22</c:f>
              <c:numCache>
                <c:formatCode>0.0%</c:formatCode>
                <c:ptCount val="10"/>
                <c:pt idx="0">
                  <c:v>4.0000000000000036E-3</c:v>
                </c:pt>
                <c:pt idx="1">
                  <c:v>1.4999999999999902E-2</c:v>
                </c:pt>
                <c:pt idx="2">
                  <c:v>3.6000000000000032E-2</c:v>
                </c:pt>
                <c:pt idx="3">
                  <c:v>7.6999999999999957E-2</c:v>
                </c:pt>
                <c:pt idx="4">
                  <c:v>0.12200000000000011</c:v>
                </c:pt>
                <c:pt idx="5">
                  <c:v>0.15500000000000003</c:v>
                </c:pt>
                <c:pt idx="6">
                  <c:v>0.25</c:v>
                </c:pt>
                <c:pt idx="7">
                  <c:v>0.39300000000000002</c:v>
                </c:pt>
                <c:pt idx="8">
                  <c:v>0.42500000000000004</c:v>
                </c:pt>
                <c:pt idx="9">
                  <c:v>0.45099999999999985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73E9-40CE-BBC1-131A741201F8}"/>
            </c:ext>
          </c:extLst>
        </c:ser>
        <c:ser>
          <c:idx val="14"/>
          <c:order val="13"/>
          <c:tx>
            <c:strRef>
              <c:f>'Č-Q_PrR2015=100 '!$C$23</c:f>
              <c:strCache>
                <c:ptCount val="1"/>
                <c:pt idx="0">
                  <c:v>Školy, univerzity a budovy pro výzkum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'Č-Q_PrR2015=100 '!$BF$9:$BO$9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'Č-Q_PrR2015=100 '!$BF$23:$BO$23</c:f>
              <c:numCache>
                <c:formatCode>0.0%</c:formatCode>
                <c:ptCount val="10"/>
                <c:pt idx="0">
                  <c:v>4.9999999999998934E-3</c:v>
                </c:pt>
                <c:pt idx="1">
                  <c:v>1.6000000000000014E-2</c:v>
                </c:pt>
                <c:pt idx="2">
                  <c:v>3.6999999999999922E-2</c:v>
                </c:pt>
                <c:pt idx="3">
                  <c:v>7.8000000000000069E-2</c:v>
                </c:pt>
                <c:pt idx="4">
                  <c:v>0.125</c:v>
                </c:pt>
                <c:pt idx="5">
                  <c:v>0.15599999999999992</c:v>
                </c:pt>
                <c:pt idx="6">
                  <c:v>0.25700000000000012</c:v>
                </c:pt>
                <c:pt idx="7">
                  <c:v>0.40699999999999981</c:v>
                </c:pt>
                <c:pt idx="8">
                  <c:v>0.44300000000000006</c:v>
                </c:pt>
                <c:pt idx="9">
                  <c:v>0.46800000000000019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73E9-40CE-BBC1-131A741201F8}"/>
            </c:ext>
          </c:extLst>
        </c:ser>
        <c:ser>
          <c:idx val="15"/>
          <c:order val="14"/>
          <c:tx>
            <c:strRef>
              <c:f>'Č-Q_PrR2015=100 '!$C$24</c:f>
              <c:strCache>
                <c:ptCount val="1"/>
                <c:pt idx="0">
                  <c:v>Budovy pro zdravotnictví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'Č-Q_PrR2015=100 '!$BF$9:$BO$9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'Č-Q_PrR2015=100 '!$BF$24:$BO$24</c:f>
              <c:numCache>
                <c:formatCode>0.0%</c:formatCode>
                <c:ptCount val="10"/>
                <c:pt idx="0">
                  <c:v>4.9999999999998934E-3</c:v>
                </c:pt>
                <c:pt idx="1">
                  <c:v>1.4999999999999902E-2</c:v>
                </c:pt>
                <c:pt idx="2">
                  <c:v>3.6000000000000032E-2</c:v>
                </c:pt>
                <c:pt idx="3">
                  <c:v>8.0000000000000071E-2</c:v>
                </c:pt>
                <c:pt idx="4">
                  <c:v>0.12799999999999989</c:v>
                </c:pt>
                <c:pt idx="5">
                  <c:v>0.15799999999999992</c:v>
                </c:pt>
                <c:pt idx="6">
                  <c:v>0.2609999999999999</c:v>
                </c:pt>
                <c:pt idx="7">
                  <c:v>0.40300000000000002</c:v>
                </c:pt>
                <c:pt idx="8">
                  <c:v>0.42400000000000015</c:v>
                </c:pt>
                <c:pt idx="9">
                  <c:v>0.45599999999999996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73E9-40CE-BBC1-131A741201F8}"/>
            </c:ext>
          </c:extLst>
        </c:ser>
        <c:ser>
          <c:idx val="16"/>
          <c:order val="15"/>
          <c:tx>
            <c:strRef>
              <c:f>'Č-Q_PrR2015=100 '!$C$25</c:f>
              <c:strCache>
                <c:ptCount val="1"/>
                <c:pt idx="0">
                  <c:v>Budovy pro sport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'Č-Q_PrR2015=100 '!$BF$9:$BO$9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'Č-Q_PrR2015=100 '!$BF$25:$BO$25</c:f>
              <c:numCache>
                <c:formatCode>0.0%</c:formatCode>
                <c:ptCount val="10"/>
                <c:pt idx="0">
                  <c:v>4.9999999999998934E-3</c:v>
                </c:pt>
                <c:pt idx="1">
                  <c:v>1.2999999999999901E-2</c:v>
                </c:pt>
                <c:pt idx="2">
                  <c:v>3.6999999999999922E-2</c:v>
                </c:pt>
                <c:pt idx="3">
                  <c:v>8.0000000000000071E-2</c:v>
                </c:pt>
                <c:pt idx="4">
                  <c:v>0.129</c:v>
                </c:pt>
                <c:pt idx="5">
                  <c:v>0.15900000000000003</c:v>
                </c:pt>
                <c:pt idx="6">
                  <c:v>0.26200000000000001</c:v>
                </c:pt>
                <c:pt idx="7">
                  <c:v>0.41800000000000015</c:v>
                </c:pt>
                <c:pt idx="8">
                  <c:v>0.45399999999999996</c:v>
                </c:pt>
                <c:pt idx="9">
                  <c:v>0.48699999999999988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73E9-40CE-BBC1-131A741201F8}"/>
            </c:ext>
          </c:extLst>
        </c:ser>
        <c:ser>
          <c:idx val="18"/>
          <c:order val="17"/>
          <c:tx>
            <c:strRef>
              <c:f>'Č-Q_PrR2015=100 '!$C$27</c:f>
              <c:strCache>
                <c:ptCount val="1"/>
                <c:pt idx="0">
                  <c:v>Dálnice a silnice I., II. a III. třídy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'Č-Q_PrR2015=100 '!$BF$9:$BO$9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'Č-Q_PrR2015=100 '!$BF$27:$BO$27</c:f>
              <c:numCache>
                <c:formatCode>0.0%</c:formatCode>
                <c:ptCount val="10"/>
                <c:pt idx="0">
                  <c:v>6.0000000000000053E-3</c:v>
                </c:pt>
                <c:pt idx="1">
                  <c:v>1.6000000000000014E-2</c:v>
                </c:pt>
                <c:pt idx="2">
                  <c:v>3.499999999999992E-2</c:v>
                </c:pt>
                <c:pt idx="3">
                  <c:v>8.0000000000000071E-2</c:v>
                </c:pt>
                <c:pt idx="4">
                  <c:v>0.13500000000000001</c:v>
                </c:pt>
                <c:pt idx="5">
                  <c:v>0.16799999999999993</c:v>
                </c:pt>
                <c:pt idx="6">
                  <c:v>0.24099999999999988</c:v>
                </c:pt>
                <c:pt idx="7">
                  <c:v>0.41100000000000003</c:v>
                </c:pt>
                <c:pt idx="8">
                  <c:v>0.46800000000000019</c:v>
                </c:pt>
                <c:pt idx="9">
                  <c:v>0.51300000000000012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73E9-40CE-BBC1-131A741201F8}"/>
            </c:ext>
          </c:extLst>
        </c:ser>
        <c:ser>
          <c:idx val="19"/>
          <c:order val="18"/>
          <c:tx>
            <c:strRef>
              <c:f>'Č-Q_PrR2015=100 '!$C$28</c:f>
              <c:strCache>
                <c:ptCount val="1"/>
                <c:pt idx="0">
                  <c:v>Místní a účelové komunikace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'Č-Q_PrR2015=100 '!$BF$9:$BO$9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'Č-Q_PrR2015=100 '!$BF$28:$BO$28</c:f>
              <c:numCache>
                <c:formatCode>0.0%</c:formatCode>
                <c:ptCount val="10"/>
                <c:pt idx="0">
                  <c:v>6.0000000000000053E-3</c:v>
                </c:pt>
                <c:pt idx="1">
                  <c:v>1.6000000000000014E-2</c:v>
                </c:pt>
                <c:pt idx="2">
                  <c:v>3.499999999999992E-2</c:v>
                </c:pt>
                <c:pt idx="3">
                  <c:v>8.0000000000000071E-2</c:v>
                </c:pt>
                <c:pt idx="4">
                  <c:v>0.13500000000000001</c:v>
                </c:pt>
                <c:pt idx="5">
                  <c:v>0.16799999999999993</c:v>
                </c:pt>
                <c:pt idx="6">
                  <c:v>0.24099999999999988</c:v>
                </c:pt>
                <c:pt idx="7">
                  <c:v>0.41100000000000003</c:v>
                </c:pt>
                <c:pt idx="8">
                  <c:v>0.46800000000000019</c:v>
                </c:pt>
                <c:pt idx="9">
                  <c:v>0.51300000000000012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73E9-40CE-BBC1-131A741201F8}"/>
            </c:ext>
          </c:extLst>
        </c:ser>
        <c:ser>
          <c:idx val="31"/>
          <c:order val="30"/>
          <c:tx>
            <c:strRef>
              <c:f>'Č-Q_PrR2015=100 '!$C$40</c:f>
              <c:strCache>
                <c:ptCount val="1"/>
                <c:pt idx="0">
                  <c:v>Vedení vody místní trubní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'Č-Q_PrR2015=100 '!$BF$9:$BO$9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'Č-Q_PrR2015=100 '!$BF$40:$BO$40</c:f>
              <c:numCache>
                <c:formatCode>0.0%</c:formatCode>
                <c:ptCount val="10"/>
                <c:pt idx="0">
                  <c:v>4.9999999999998934E-3</c:v>
                </c:pt>
                <c:pt idx="1">
                  <c:v>1.6000000000000014E-2</c:v>
                </c:pt>
                <c:pt idx="2">
                  <c:v>4.0999999999999925E-2</c:v>
                </c:pt>
                <c:pt idx="3">
                  <c:v>8.4000000000000075E-2</c:v>
                </c:pt>
                <c:pt idx="4">
                  <c:v>0.13700000000000001</c:v>
                </c:pt>
                <c:pt idx="5">
                  <c:v>0.17400000000000015</c:v>
                </c:pt>
                <c:pt idx="6">
                  <c:v>0.26800000000000002</c:v>
                </c:pt>
                <c:pt idx="7">
                  <c:v>0.43599999999999994</c:v>
                </c:pt>
                <c:pt idx="8">
                  <c:v>0.48399999999999999</c:v>
                </c:pt>
                <c:pt idx="9">
                  <c:v>0.5169999999999999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73E9-40CE-BBC1-131A741201F8}"/>
            </c:ext>
          </c:extLst>
        </c:ser>
        <c:ser>
          <c:idx val="32"/>
          <c:order val="31"/>
          <c:tx>
            <c:strRef>
              <c:f>'Č-Q_PrR2015=100 '!$C$41</c:f>
              <c:strCache>
                <c:ptCount val="1"/>
                <c:pt idx="0">
                  <c:v>Vedení kanalizace místní trubní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'Č-Q_PrR2015=100 '!$BF$9:$BO$9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'Č-Q_PrR2015=100 '!$BF$41:$BO$41</c:f>
              <c:numCache>
                <c:formatCode>0.0%</c:formatCode>
                <c:ptCount val="10"/>
                <c:pt idx="0">
                  <c:v>4.0000000000000036E-3</c:v>
                </c:pt>
                <c:pt idx="1">
                  <c:v>1.2999999999999901E-2</c:v>
                </c:pt>
                <c:pt idx="2">
                  <c:v>3.400000000000003E-2</c:v>
                </c:pt>
                <c:pt idx="3">
                  <c:v>7.6999999999999957E-2</c:v>
                </c:pt>
                <c:pt idx="4">
                  <c:v>0.12599999999999989</c:v>
                </c:pt>
                <c:pt idx="5">
                  <c:v>0.16300000000000003</c:v>
                </c:pt>
                <c:pt idx="6">
                  <c:v>0.24900000000000011</c:v>
                </c:pt>
                <c:pt idx="7">
                  <c:v>0.42199999999999993</c:v>
                </c:pt>
                <c:pt idx="8">
                  <c:v>0.47099999999999986</c:v>
                </c:pt>
                <c:pt idx="9">
                  <c:v>0.50600000000000001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73E9-40CE-BBC1-131A741201F8}"/>
            </c:ext>
          </c:extLst>
        </c:ser>
        <c:ser>
          <c:idx val="34"/>
          <c:order val="33"/>
          <c:tx>
            <c:strRef>
              <c:f>'Č-Q_PrR2015=100 '!$C$43</c:f>
              <c:strCache>
                <c:ptCount val="1"/>
                <c:pt idx="0">
                  <c:v>Sportovní hřiště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'Č-Q_PrR2015=100 '!$BF$9:$BO$9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'Č-Q_PrR2015=100 '!$BF$43:$BO$43</c:f>
              <c:numCache>
                <c:formatCode>0.0%</c:formatCode>
                <c:ptCount val="10"/>
                <c:pt idx="0">
                  <c:v>4.0000000000000036E-3</c:v>
                </c:pt>
                <c:pt idx="1">
                  <c:v>1.0999999999999899E-2</c:v>
                </c:pt>
                <c:pt idx="2">
                  <c:v>3.6000000000000032E-2</c:v>
                </c:pt>
                <c:pt idx="3">
                  <c:v>8.8999999999999968E-2</c:v>
                </c:pt>
                <c:pt idx="4">
                  <c:v>0.15100000000000002</c:v>
                </c:pt>
                <c:pt idx="5">
                  <c:v>0.19799999999999995</c:v>
                </c:pt>
                <c:pt idx="6">
                  <c:v>0.27900000000000014</c:v>
                </c:pt>
                <c:pt idx="7">
                  <c:v>0.45599999999999996</c:v>
                </c:pt>
                <c:pt idx="8">
                  <c:v>0.51199999999999979</c:v>
                </c:pt>
                <c:pt idx="9">
                  <c:v>0.56599999999999984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73E9-40CE-BBC1-131A74120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8598600"/>
        <c:axId val="628598928"/>
        <c:extLst>
          <c:ext xmlns:c15="http://schemas.microsoft.com/office/drawing/2012/chart" uri="{02D57815-91ED-43cb-92C2-25804820EDAC}">
            <c15:filteredLineSeries>
              <c15:ser>
                <c:idx val="8"/>
                <c:order val="7"/>
                <c:tx>
                  <c:strRef>
                    <c:extLst>
                      <c:ext uri="{02D57815-91ED-43cb-92C2-25804820EDAC}">
                        <c15:formulaRef>
                          <c15:sqref>'Č-Q_PrR2015=100 '!$C$17</c15:sqref>
                        </c15:formulaRef>
                      </c:ext>
                    </c:extLst>
                    <c:strCache>
                      <c:ptCount val="1"/>
                      <c:pt idx="0">
                        <c:v>Budovy pro telekomunikace, nádraží, terminály a budovy k nim příslušející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'Č-Q_PrR2015=100 '!$BF$9:$BO$9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'Č-Q_PrR2015=100 '!$BF$17:$BO$17</c15:sqref>
                        </c15:formulaRef>
                      </c:ext>
                    </c:extLst>
                    <c:numCache>
                      <c:formatCode>0.0%</c:formatCode>
                      <c:ptCount val="10"/>
                      <c:pt idx="0">
                        <c:v>6.0000000000000053E-3</c:v>
                      </c:pt>
                      <c:pt idx="1">
                        <c:v>1.7000000000000126E-2</c:v>
                      </c:pt>
                      <c:pt idx="2">
                        <c:v>4.0000000000000036E-2</c:v>
                      </c:pt>
                      <c:pt idx="3">
                        <c:v>8.0999999999999961E-2</c:v>
                      </c:pt>
                      <c:pt idx="4">
                        <c:v>0.13200000000000012</c:v>
                      </c:pt>
                      <c:pt idx="5">
                        <c:v>0.16300000000000003</c:v>
                      </c:pt>
                      <c:pt idx="6">
                        <c:v>0.26800000000000002</c:v>
                      </c:pt>
                      <c:pt idx="7">
                        <c:v>0.42199999999999993</c:v>
                      </c:pt>
                      <c:pt idx="8">
                        <c:v>0.45599999999999996</c:v>
                      </c:pt>
                      <c:pt idx="9">
                        <c:v>0.49199999999999999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E-73E9-40CE-BBC1-131A741201F8}"/>
                  </c:ext>
                </c:extLst>
              </c15:ser>
            </c15:filteredLineSeries>
            <c15:filteredLineSeries>
              <c15:ser>
                <c:idx val="28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'Č-Q_PrR2015=100 '!$C$37</c15:sqref>
                        </c15:formulaRef>
                      </c:ext>
                    </c:extLst>
                    <c:strCache>
                      <c:ptCount val="1"/>
                      <c:pt idx="0">
                        <c:v>Vedení dálková telekomunikační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'Č-Q_PrR2015=100 '!$BF$9:$BO$9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'Č-Q_PrR2015=100 '!$BF$37:$BO$37</c15:sqref>
                        </c15:formulaRef>
                      </c:ext>
                    </c:extLst>
                    <c:numCache>
                      <c:formatCode>0.0%</c:formatCode>
                      <c:ptCount val="10"/>
                      <c:pt idx="0">
                        <c:v>2.0000000000000018E-3</c:v>
                      </c:pt>
                      <c:pt idx="1">
                        <c:v>9.000000000000119E-3</c:v>
                      </c:pt>
                      <c:pt idx="2">
                        <c:v>3.2000000000000028E-2</c:v>
                      </c:pt>
                      <c:pt idx="3">
                        <c:v>7.6999999999999957E-2</c:v>
                      </c:pt>
                      <c:pt idx="4">
                        <c:v>0.127</c:v>
                      </c:pt>
                      <c:pt idx="5">
                        <c:v>0.15799999999999992</c:v>
                      </c:pt>
                      <c:pt idx="6">
                        <c:v>0.246</c:v>
                      </c:pt>
                      <c:pt idx="7">
                        <c:v>0.39100000000000001</c:v>
                      </c:pt>
                      <c:pt idx="8">
                        <c:v>0.42800000000000016</c:v>
                      </c:pt>
                      <c:pt idx="9">
                        <c:v>0.45999999999999996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73E9-40CE-BBC1-131A741201F8}"/>
                  </c:ext>
                </c:extLst>
              </c15:ser>
            </c15:filteredLineSeries>
            <c15:filteredLineSeries>
              <c15:ser>
                <c:idx val="29"/>
                <c:order val="2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'Č-Q_PrR2015=100 '!$C$38</c15:sqref>
                        </c15:formulaRef>
                      </c:ext>
                    </c:extLst>
                    <c:strCache>
                      <c:ptCount val="1"/>
                      <c:pt idx="0">
                        <c:v>Vedení dálková elektrická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'Č-Q_PrR2015=100 '!$BF$9:$BO$9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'Č-Q_PrR2015=100 '!$BF$38:$BO$38</c15:sqref>
                        </c15:formulaRef>
                      </c:ext>
                    </c:extLst>
                    <c:numCache>
                      <c:formatCode>0.0%</c:formatCode>
                      <c:ptCount val="10"/>
                      <c:pt idx="0">
                        <c:v>9.9999999999988987E-4</c:v>
                      </c:pt>
                      <c:pt idx="1">
                        <c:v>9.000000000000119E-3</c:v>
                      </c:pt>
                      <c:pt idx="2">
                        <c:v>3.0000000000000027E-2</c:v>
                      </c:pt>
                      <c:pt idx="3">
                        <c:v>6.4000000000000057E-2</c:v>
                      </c:pt>
                      <c:pt idx="4">
                        <c:v>0.10799999999999987</c:v>
                      </c:pt>
                      <c:pt idx="5">
                        <c:v>0.14700000000000002</c:v>
                      </c:pt>
                      <c:pt idx="6">
                        <c:v>0.22299999999999986</c:v>
                      </c:pt>
                      <c:pt idx="7">
                        <c:v>0.36099999999999999</c:v>
                      </c:pt>
                      <c:pt idx="8">
                        <c:v>0.41100000000000003</c:v>
                      </c:pt>
                      <c:pt idx="9">
                        <c:v>0.45399999999999996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73E9-40CE-BBC1-131A741201F8}"/>
                  </c:ext>
                </c:extLst>
              </c15:ser>
            </c15:filteredLineSeries>
            <c15:filteredLineSeries>
              <c15:ser>
                <c:idx val="30"/>
                <c:order val="2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'Č-Q_PrR2015=100 '!$C$39</c15:sqref>
                        </c15:formulaRef>
                      </c:ext>
                    </c:extLst>
                    <c:strCache>
                      <c:ptCount val="1"/>
                      <c:pt idx="0">
                        <c:v>Vedení plynu místní trubní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'Č-Q_PrR2015=100 '!$BF$9:$BO$9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'Č-Q_PrR2015=100 '!$BF$39:$BO$39</c15:sqref>
                        </c15:formulaRef>
                      </c:ext>
                    </c:extLst>
                    <c:numCache>
                      <c:formatCode>0.0%</c:formatCode>
                      <c:ptCount val="10"/>
                      <c:pt idx="0">
                        <c:v>7.0000000000001172E-3</c:v>
                      </c:pt>
                      <c:pt idx="1">
                        <c:v>1.8000000000000016E-2</c:v>
                      </c:pt>
                      <c:pt idx="2">
                        <c:v>4.6999999999999931E-2</c:v>
                      </c:pt>
                      <c:pt idx="3">
                        <c:v>8.6999999999999966E-2</c:v>
                      </c:pt>
                      <c:pt idx="4">
                        <c:v>0.13400000000000012</c:v>
                      </c:pt>
                      <c:pt idx="5">
                        <c:v>0.16300000000000003</c:v>
                      </c:pt>
                      <c:pt idx="6">
                        <c:v>0.25299999999999989</c:v>
                      </c:pt>
                      <c:pt idx="7">
                        <c:v>0.40199999999999991</c:v>
                      </c:pt>
                      <c:pt idx="8">
                        <c:v>0.44599999999999995</c:v>
                      </c:pt>
                      <c:pt idx="9">
                        <c:v>0.47900000000000009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73E9-40CE-BBC1-131A741201F8}"/>
                  </c:ext>
                </c:extLst>
              </c15:ser>
            </c15:filteredLineSeries>
            <c15:filteredLineSeries>
              <c15:ser>
                <c:idx val="33"/>
                <c:order val="3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'Č-Q_PrR2015=100 '!$C$42</c15:sqref>
                        </c15:formulaRef>
                      </c:ext>
                    </c:extLst>
                    <c:strCache>
                      <c:ptCount val="1"/>
                      <c:pt idx="0">
                        <c:v>Vedení místní elektrická a telekomunikační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'Č-Q_PrR2015=100 '!$BF$9:$BO$9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'Č-Q_PrR2015=100 '!$BF$42:$BO$42</c15:sqref>
                        </c15:formulaRef>
                      </c:ext>
                    </c:extLst>
                    <c:numCache>
                      <c:formatCode>0.0%</c:formatCode>
                      <c:ptCount val="10"/>
                      <c:pt idx="0">
                        <c:v>2.0000000000000018E-3</c:v>
                      </c:pt>
                      <c:pt idx="1">
                        <c:v>9.000000000000119E-3</c:v>
                      </c:pt>
                      <c:pt idx="2">
                        <c:v>3.2000000000000028E-2</c:v>
                      </c:pt>
                      <c:pt idx="3">
                        <c:v>7.6999999999999957E-2</c:v>
                      </c:pt>
                      <c:pt idx="4">
                        <c:v>0.127</c:v>
                      </c:pt>
                      <c:pt idx="5">
                        <c:v>0.15799999999999992</c:v>
                      </c:pt>
                      <c:pt idx="6">
                        <c:v>0.246</c:v>
                      </c:pt>
                      <c:pt idx="7">
                        <c:v>0.39100000000000001</c:v>
                      </c:pt>
                      <c:pt idx="8">
                        <c:v>0.42800000000000016</c:v>
                      </c:pt>
                      <c:pt idx="9">
                        <c:v>0.45999999999999996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73E9-40CE-BBC1-131A741201F8}"/>
                  </c:ext>
                </c:extLst>
              </c15:ser>
            </c15:filteredLineSeries>
            <c15:filteredLineSeries>
              <c15:ser>
                <c:idx val="35"/>
                <c:order val="3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'Č-Q_PrR2015=100 '!$C$44</c15:sqref>
                        </c15:formulaRef>
                      </c:ext>
                    </c:extLst>
                    <c:strCache>
                      <c:ptCount val="1"/>
                      <c:pt idx="0">
                        <c:v>Ostatní stavby pro sport a rekreaci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'Č-Q_PrR2015=100 '!$BF$9:$BO$9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'Č-Q_PrR2015=100 '!$BF$44:$BO$44</c15:sqref>
                        </c15:formulaRef>
                      </c:ext>
                    </c:extLst>
                    <c:numCache>
                      <c:formatCode>0.0%</c:formatCode>
                      <c:ptCount val="10"/>
                      <c:pt idx="0">
                        <c:v>8.0000000000000071E-3</c:v>
                      </c:pt>
                      <c:pt idx="1">
                        <c:v>2.200000000000002E-2</c:v>
                      </c:pt>
                      <c:pt idx="2">
                        <c:v>4.6000000000000041E-2</c:v>
                      </c:pt>
                      <c:pt idx="3">
                        <c:v>0.10699999999999998</c:v>
                      </c:pt>
                      <c:pt idx="4">
                        <c:v>0.16300000000000003</c:v>
                      </c:pt>
                      <c:pt idx="5">
                        <c:v>0.21199999999999997</c:v>
                      </c:pt>
                      <c:pt idx="6">
                        <c:v>0.31300000000000017</c:v>
                      </c:pt>
                      <c:pt idx="7">
                        <c:v>0.49</c:v>
                      </c:pt>
                      <c:pt idx="8">
                        <c:v>0.55300000000000016</c:v>
                      </c:pt>
                      <c:pt idx="9">
                        <c:v>0.61199999999999988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73E9-40CE-BBC1-131A741201F8}"/>
                  </c:ext>
                </c:extLst>
              </c15:ser>
            </c15:filteredLineSeries>
            <c15:filteredLineSeries>
              <c15:ser>
                <c:idx val="36"/>
                <c:order val="3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'Č-Q_PrR2015=100 '!$C$45</c15:sqref>
                        </c15:formulaRef>
                      </c:ext>
                    </c:extLst>
                    <c:strCache>
                      <c:ptCount val="1"/>
                      <c:pt idx="0">
                        <c:v>Ostatní inženýrská díla j. n.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70000"/>
                        <a:lumOff val="3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'Č-Q_PrR2015=100 '!$BF$9:$BO$9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'Č-Q_PrR2015=100 '!$BF$45:$BO$45</c15:sqref>
                        </c15:formulaRef>
                      </c:ext>
                    </c:extLst>
                    <c:numCache>
                      <c:formatCode>0.0%</c:formatCode>
                      <c:ptCount val="10"/>
                      <c:pt idx="0">
                        <c:v>7.0000000000001172E-3</c:v>
                      </c:pt>
                      <c:pt idx="1">
                        <c:v>2.0000000000000018E-2</c:v>
                      </c:pt>
                      <c:pt idx="2">
                        <c:v>4.6000000000000041E-2</c:v>
                      </c:pt>
                      <c:pt idx="3">
                        <c:v>0.10099999999999998</c:v>
                      </c:pt>
                      <c:pt idx="4">
                        <c:v>0.16300000000000003</c:v>
                      </c:pt>
                      <c:pt idx="5">
                        <c:v>0.21099999999999985</c:v>
                      </c:pt>
                      <c:pt idx="6">
                        <c:v>0.30400000000000005</c:v>
                      </c:pt>
                      <c:pt idx="7">
                        <c:v>0.48699999999999988</c:v>
                      </c:pt>
                      <c:pt idx="8">
                        <c:v>0.54300000000000015</c:v>
                      </c:pt>
                      <c:pt idx="9">
                        <c:v>0.59599999999999986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73E9-40CE-BBC1-131A741201F8}"/>
                  </c:ext>
                </c:extLst>
              </c15:ser>
            </c15:filteredLineSeries>
          </c:ext>
        </c:extLst>
      </c:lineChart>
      <c:catAx>
        <c:axId val="628598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28598928"/>
        <c:crosses val="autoZero"/>
        <c:auto val="1"/>
        <c:lblAlgn val="ctr"/>
        <c:lblOffset val="100"/>
        <c:noMultiLvlLbl val="0"/>
      </c:catAx>
      <c:valAx>
        <c:axId val="62859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28598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>
                <a:solidFill>
                  <a:schemeClr val="tx1"/>
                </a:solidFill>
              </a:rPr>
              <a:t>Příjmová soběstačnost obcí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9D-497B-B0AB-DAC1C4958AEC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9D-497B-B0AB-DAC1C4958A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List1!$B$16:$B$17</c:f>
              <c:strCache>
                <c:ptCount val="2"/>
                <c:pt idx="0">
                  <c:v>vlastní příjmy</c:v>
                </c:pt>
                <c:pt idx="1">
                  <c:v>transfery</c:v>
                </c:pt>
              </c:strCache>
            </c:strRef>
          </c:cat>
          <c:val>
            <c:numRef>
              <c:f>List1!$C$16:$C$17</c:f>
              <c:numCache>
                <c:formatCode>0%</c:formatCode>
                <c:ptCount val="2"/>
                <c:pt idx="0">
                  <c:v>0.86</c:v>
                </c:pt>
                <c:pt idx="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9D-497B-B0AB-DAC1C4958A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600" b="1">
                <a:solidFill>
                  <a:schemeClr val="tx1"/>
                </a:solidFill>
              </a:rPr>
              <a:t>Podíl investičních transferů na kapitálových výdajích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závislost na dotacích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4925" cap="rnd">
                <a:solidFill>
                  <a:srgbClr val="C0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'Přímy obcí a krajů dohromad'!$S$4:$AD$4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'Přímy obcí a krajů dohromad'!$S$5:$AD$5</c:f>
              <c:numCache>
                <c:formatCode>0%</c:formatCode>
                <c:ptCount val="12"/>
                <c:pt idx="0">
                  <c:v>0.33395107487027431</c:v>
                </c:pt>
                <c:pt idx="1">
                  <c:v>0.32993360916001158</c:v>
                </c:pt>
                <c:pt idx="2">
                  <c:v>0.4119604487545161</c:v>
                </c:pt>
                <c:pt idx="3">
                  <c:v>0.33206859918045223</c:v>
                </c:pt>
                <c:pt idx="4">
                  <c:v>0.1750945179584121</c:v>
                </c:pt>
                <c:pt idx="5">
                  <c:v>0.19773330118157706</c:v>
                </c:pt>
                <c:pt idx="6">
                  <c:v>0.26855719794344474</c:v>
                </c:pt>
                <c:pt idx="7">
                  <c:v>0.3040110963066544</c:v>
                </c:pt>
                <c:pt idx="8">
                  <c:v>0.28828966465510658</c:v>
                </c:pt>
                <c:pt idx="9">
                  <c:v>0.22495980218570749</c:v>
                </c:pt>
                <c:pt idx="10">
                  <c:v>0.25884703634956469</c:v>
                </c:pt>
                <c:pt idx="11">
                  <c:v>0.20974018541833583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1B-45B1-9BC7-37E25E09F2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5357976"/>
        <c:axId val="965360928"/>
      </c:lineChart>
      <c:catAx>
        <c:axId val="965357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5360928"/>
        <c:crosses val="autoZero"/>
        <c:auto val="1"/>
        <c:lblAlgn val="ctr"/>
        <c:lblOffset val="100"/>
        <c:noMultiLvlLbl val="0"/>
      </c:catAx>
      <c:valAx>
        <c:axId val="96536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5357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'https://czmfcr-my.sharepoint.com/personal/katerina_mozna_mfcr_cz/Documents/[propojení obce, Praha.xlsx]Obce'!$B$18</c:f>
              <c:strCache>
                <c:ptCount val="1"/>
                <c:pt idx="0">
                  <c:v>Saldo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4.9638570956056227E-2"/>
                  <c:y val="-5.71960677647003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87-4953-9DFC-65FC2FB273B3}"/>
                </c:ext>
              </c:extLst>
            </c:dLbl>
            <c:dLbl>
              <c:idx val="4"/>
              <c:layout>
                <c:manualLayout>
                  <c:x val="-2.624587174117202E-2"/>
                  <c:y val="-6.57926711361483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87-4953-9DFC-65FC2FB273B3}"/>
                </c:ext>
              </c:extLst>
            </c:dLbl>
            <c:dLbl>
              <c:idx val="9"/>
              <c:layout>
                <c:manualLayout>
                  <c:x val="-5.1309478042833763E-2"/>
                  <c:y val="-4.2868395478953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87-4953-9DFC-65FC2FB273B3}"/>
                </c:ext>
              </c:extLst>
            </c:dLbl>
            <c:dLbl>
              <c:idx val="11"/>
              <c:layout>
                <c:manualLayout>
                  <c:x val="-2.119039104751665E-2"/>
                  <c:y val="-4.76477560483021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87-4953-9DFC-65FC2FB273B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'https://czmfcr-my.sharepoint.com/personal/katerina_mozna_mfcr_cz/Documents/[propojení obce, Praha.xlsx]Obce'!$C$3:$N$3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'https://czmfcr-my.sharepoint.com/personal/katerina_mozna_mfcr_cz/Documents/[propojení obce, Praha.xlsx]Obce'!$C$18:$N$18</c:f>
              <c:numCache>
                <c:formatCode>General</c:formatCode>
                <c:ptCount val="12"/>
                <c:pt idx="0">
                  <c:v>17.510000000000002</c:v>
                </c:pt>
                <c:pt idx="1">
                  <c:v>8.9600000000000009</c:v>
                </c:pt>
                <c:pt idx="2">
                  <c:v>21.84</c:v>
                </c:pt>
                <c:pt idx="3">
                  <c:v>39.700000000000003</c:v>
                </c:pt>
                <c:pt idx="4">
                  <c:v>21.43</c:v>
                </c:pt>
                <c:pt idx="5">
                  <c:v>8.27</c:v>
                </c:pt>
                <c:pt idx="6">
                  <c:v>25.53</c:v>
                </c:pt>
                <c:pt idx="7">
                  <c:v>19.04</c:v>
                </c:pt>
                <c:pt idx="8">
                  <c:v>33.32</c:v>
                </c:pt>
                <c:pt idx="9">
                  <c:v>25.34</c:v>
                </c:pt>
                <c:pt idx="10">
                  <c:v>55.71</c:v>
                </c:pt>
                <c:pt idx="11">
                  <c:v>41.18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087-4953-9DFC-65FC2FB273B3}"/>
            </c:ext>
          </c:extLst>
        </c:ser>
        <c:ser>
          <c:idx val="2"/>
          <c:order val="1"/>
          <c:tx>
            <c:strRef>
              <c:f>'https://czmfcr-my.sharepoint.com/personal/katerina_mozna_mfcr_cz/Documents/[propojení obce, Praha.xlsx]Obce'!$B$20</c:f>
              <c:strCache>
                <c:ptCount val="1"/>
                <c:pt idx="0">
                  <c:v>Provozní saldo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layout>
                <c:manualLayout>
                  <c:x val="-6.5056833207423254E-2"/>
                  <c:y val="-4.23417698513864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87-4953-9DFC-65FC2FB273B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'https://czmfcr-my.sharepoint.com/personal/katerina_mozna_mfcr_cz/Documents/[propojení obce, Praha.xlsx]Obce'!$C$3:$N$3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'https://czmfcr-my.sharepoint.com/personal/katerina_mozna_mfcr_cz/Documents/[propojení obce, Praha.xlsx]Obce'!$C$20:$N$20</c:f>
              <c:numCache>
                <c:formatCode>General</c:formatCode>
                <c:ptCount val="12"/>
                <c:pt idx="0">
                  <c:v>54.420000000000016</c:v>
                </c:pt>
                <c:pt idx="1">
                  <c:v>62.19</c:v>
                </c:pt>
                <c:pt idx="2">
                  <c:v>64.56</c:v>
                </c:pt>
                <c:pt idx="3">
                  <c:v>69.539999999999992</c:v>
                </c:pt>
                <c:pt idx="4">
                  <c:v>72.760000000000019</c:v>
                </c:pt>
                <c:pt idx="5">
                  <c:v>78.569999999999936</c:v>
                </c:pt>
                <c:pt idx="6">
                  <c:v>89.200000000000017</c:v>
                </c:pt>
                <c:pt idx="7">
                  <c:v>84.539999999999964</c:v>
                </c:pt>
                <c:pt idx="8">
                  <c:v>97.050000000000011</c:v>
                </c:pt>
                <c:pt idx="9">
                  <c:v>111.02999999999997</c:v>
                </c:pt>
                <c:pt idx="10">
                  <c:v>142.31</c:v>
                </c:pt>
                <c:pt idx="11">
                  <c:v>139.33000000000004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087-4953-9DFC-65FC2FB27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040096"/>
        <c:axId val="407043376"/>
      </c:lineChart>
      <c:catAx>
        <c:axId val="40704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7043376"/>
        <c:crosses val="autoZero"/>
        <c:auto val="1"/>
        <c:lblAlgn val="ctr"/>
        <c:lblOffset val="100"/>
        <c:noMultiLvlLbl val="0"/>
      </c:catAx>
      <c:valAx>
        <c:axId val="40704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704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dotace</c:v>
          </c:tx>
          <c:spPr>
            <a:solidFill>
              <a:srgbClr val="C00000">
                <a:alpha val="50000"/>
              </a:srgbClr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'Přímy obcí a krajů dohromady'!$R$3</c:f>
              <c:numCache>
                <c:formatCode>General</c:formatCode>
                <c:ptCount val="1"/>
              </c:numCache>
            </c:numRef>
          </c:cat>
          <c:val>
            <c:numRef>
              <c:f>'Přímy obcí a krajů dohromady'!$N$12</c:f>
              <c:numCache>
                <c:formatCode>0.0</c:formatCode>
                <c:ptCount val="1"/>
                <c:pt idx="0">
                  <c:v>36.65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2E-4AD8-8662-88695266ED13}"/>
            </c:ext>
          </c:extLst>
        </c:ser>
        <c:ser>
          <c:idx val="1"/>
          <c:order val="1"/>
          <c:tx>
            <c:v>investice z vlastních zdrojů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'Přímy obcí a krajů dohromady'!$R$3</c:f>
              <c:numCache>
                <c:formatCode>General</c:formatCode>
                <c:ptCount val="1"/>
              </c:numCache>
            </c:numRef>
          </c:cat>
          <c:val>
            <c:numRef>
              <c:f>'Přímy obcí a krajů dohromady'!$N$18</c:f>
              <c:numCache>
                <c:formatCode>0.0</c:formatCode>
                <c:ptCount val="1"/>
                <c:pt idx="0">
                  <c:v>138.08999999999997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2E-4AD8-8662-88695266ED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2420400"/>
        <c:axId val="682421056"/>
      </c:barChart>
      <c:catAx>
        <c:axId val="68242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82421056"/>
        <c:crosses val="autoZero"/>
        <c:auto val="1"/>
        <c:lblAlgn val="ctr"/>
        <c:lblOffset val="100"/>
        <c:noMultiLvlLbl val="0"/>
      </c:catAx>
      <c:valAx>
        <c:axId val="68242105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68242040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2355588947774494"/>
          <c:y val="0.81781916176264124"/>
          <c:w val="0.86892912859002425"/>
          <c:h val="0.156477596180466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obce</c:v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[FINU_PVF.xlsx]výdaje!$F$4</c:f>
              <c:numCache>
                <c:formatCode>General</c:formatCode>
                <c:ptCount val="1"/>
              </c:numCache>
            </c:numRef>
          </c:cat>
          <c:val>
            <c:numRef>
              <c:f>[FINU_PVF.xlsx]výdaje!$E$15</c:f>
              <c:numCache>
                <c:formatCode>#,##0</c:formatCode>
                <c:ptCount val="1"/>
                <c:pt idx="0">
                  <c:v>131.39606315601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8F-4103-A696-3389C6CC6FB0}"/>
            </c:ext>
          </c:extLst>
        </c:ser>
        <c:ser>
          <c:idx val="1"/>
          <c:order val="1"/>
          <c:tx>
            <c:v>kraje</c:v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E8F-4103-A696-3389C6CC6F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[FINU_PVF.xlsx]výdaje!$F$4</c:f>
              <c:numCache>
                <c:formatCode>General</c:formatCode>
                <c:ptCount val="1"/>
              </c:numCache>
            </c:numRef>
          </c:cat>
          <c:val>
            <c:numRef>
              <c:f>[FINU_PVF.xlsx]výdaje!$F$15</c:f>
              <c:numCache>
                <c:formatCode>#,##0</c:formatCode>
                <c:ptCount val="1"/>
                <c:pt idx="0">
                  <c:v>43.353200395569999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8F-4103-A696-3389C6CC6FB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532858592"/>
        <c:axId val="532857936"/>
      </c:barChart>
      <c:catAx>
        <c:axId val="532858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2857936"/>
        <c:crosses val="autoZero"/>
        <c:auto val="1"/>
        <c:lblAlgn val="ctr"/>
        <c:lblOffset val="100"/>
        <c:noMultiLvlLbl val="0"/>
      </c:catAx>
      <c:valAx>
        <c:axId val="532857936"/>
        <c:scaling>
          <c:orientation val="minMax"/>
          <c:max val="250"/>
        </c:scaling>
        <c:delete val="1"/>
        <c:axPos val="l"/>
        <c:numFmt formatCode="#,##0" sourceLinked="1"/>
        <c:majorTickMark val="out"/>
        <c:minorTickMark val="none"/>
        <c:tickLblPos val="nextTo"/>
        <c:crossAx val="532858592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cs-CZ" sz="1600" b="1" dirty="0"/>
              <a:t>Nev</a:t>
            </a:r>
            <a:r>
              <a:rPr lang="en-US" sz="1600" b="1" dirty="0" err="1"/>
              <a:t>yužit</a:t>
            </a:r>
            <a:r>
              <a:rPr lang="cs-CZ" sz="1600" b="1" dirty="0"/>
              <a:t>ý</a:t>
            </a:r>
            <a:r>
              <a:rPr lang="en-US" sz="1600" b="1" dirty="0"/>
              <a:t> </a:t>
            </a:r>
            <a:r>
              <a:rPr lang="en-US" sz="1600" b="1" dirty="0" err="1"/>
              <a:t>investiční</a:t>
            </a:r>
            <a:r>
              <a:rPr lang="en-US" sz="1600" b="1" dirty="0"/>
              <a:t> </a:t>
            </a:r>
            <a:r>
              <a:rPr lang="en-US" sz="1600" b="1" dirty="0" err="1"/>
              <a:t>potenciál</a:t>
            </a:r>
            <a:r>
              <a:rPr lang="en-US" sz="1600" b="1" dirty="0"/>
              <a:t> (</a:t>
            </a:r>
            <a:r>
              <a:rPr lang="cs-CZ" sz="1600" b="1" dirty="0"/>
              <a:t>kumulativně</a:t>
            </a:r>
            <a:r>
              <a:rPr lang="en-US" sz="1600" b="1" dirty="0"/>
              <a:t>)</a:t>
            </a:r>
            <a:endParaRPr lang="cs-CZ" sz="1600" b="1" dirty="0"/>
          </a:p>
        </c:rich>
      </c:tx>
      <c:layout>
        <c:manualLayout>
          <c:xMode val="edge"/>
          <c:yMode val="edge"/>
          <c:x val="0.12308685207660809"/>
          <c:y val="2.32978789757738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List1!$C$35</c:f>
              <c:strCache>
                <c:ptCount val="1"/>
                <c:pt idx="0">
                  <c:v>Kraje</c:v>
                </c:pt>
              </c:strCache>
            </c:strRef>
          </c:tx>
          <c:spPr>
            <a:solidFill>
              <a:srgbClr val="3399FF">
                <a:alpha val="60000"/>
              </a:srgbClr>
            </a:solidFill>
            <a:ln>
              <a:solidFill>
                <a:srgbClr val="3399FF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DE-49FA-927C-2DB9147ED8E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DE-49FA-927C-2DB9147ED8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List1!$D$34:$N$34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List1!$D$35:$N$35</c:f>
              <c:numCache>
                <c:formatCode>0.0</c:formatCode>
                <c:ptCount val="11"/>
                <c:pt idx="0">
                  <c:v>-1.8750943663799879</c:v>
                </c:pt>
                <c:pt idx="1">
                  <c:v>-1.1718295299099952</c:v>
                </c:pt>
                <c:pt idx="2">
                  <c:v>-13.241105343749968</c:v>
                </c:pt>
                <c:pt idx="3">
                  <c:v>-21.985497753129955</c:v>
                </c:pt>
                <c:pt idx="4">
                  <c:v>-21.750338967139946</c:v>
                </c:pt>
                <c:pt idx="5">
                  <c:v>-27.171404653609954</c:v>
                </c:pt>
                <c:pt idx="6">
                  <c:v>-21.906098457909962</c:v>
                </c:pt>
                <c:pt idx="7">
                  <c:v>-29.352498351240005</c:v>
                </c:pt>
                <c:pt idx="8">
                  <c:v>-36.52735810694</c:v>
                </c:pt>
                <c:pt idx="9">
                  <c:v>-52.002307598829979</c:v>
                </c:pt>
                <c:pt idx="10">
                  <c:v>-61.302507598829976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DE-49FA-927C-2DB9147ED8E7}"/>
            </c:ext>
          </c:extLst>
        </c:ser>
        <c:ser>
          <c:idx val="1"/>
          <c:order val="1"/>
          <c:tx>
            <c:strRef>
              <c:f>List1!$C$36</c:f>
              <c:strCache>
                <c:ptCount val="1"/>
                <c:pt idx="0">
                  <c:v>Obce bez Prahy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DE-49FA-927C-2DB9147ED8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List1!$D$34:$N$34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List1!$D$36:$N$36</c:f>
              <c:numCache>
                <c:formatCode>0.0</c:formatCode>
                <c:ptCount val="11"/>
                <c:pt idx="0">
                  <c:v>-6.7810499999999996</c:v>
                </c:pt>
                <c:pt idx="1">
                  <c:v>-10.847149999999999</c:v>
                </c:pt>
                <c:pt idx="2">
                  <c:v>-30.513669999999998</c:v>
                </c:pt>
                <c:pt idx="3">
                  <c:v>-38.22735999999999</c:v>
                </c:pt>
                <c:pt idx="4">
                  <c:v>-32.459489999999988</c:v>
                </c:pt>
                <c:pt idx="5">
                  <c:v>-36.604009999999995</c:v>
                </c:pt>
                <c:pt idx="6">
                  <c:v>-39.807969999999997</c:v>
                </c:pt>
                <c:pt idx="7">
                  <c:v>-47.050339999999998</c:v>
                </c:pt>
                <c:pt idx="8">
                  <c:v>-47.497489999999992</c:v>
                </c:pt>
                <c:pt idx="9">
                  <c:v>-67.448799999999991</c:v>
                </c:pt>
                <c:pt idx="10">
                  <c:v>-77.614869999999982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DE-49FA-927C-2DB9147ED8E7}"/>
            </c:ext>
          </c:extLst>
        </c:ser>
        <c:ser>
          <c:idx val="2"/>
          <c:order val="2"/>
          <c:tx>
            <c:strRef>
              <c:f>List1!$C$37</c:f>
              <c:strCache>
                <c:ptCount val="1"/>
                <c:pt idx="0">
                  <c:v>Praha</c:v>
                </c:pt>
              </c:strCache>
            </c:strRef>
          </c:tx>
          <c:spPr>
            <a:solidFill>
              <a:srgbClr val="C00000">
                <a:alpha val="35000"/>
              </a:srgbClr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DE-49FA-927C-2DB9147ED8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List1!$D$34:$N$34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List1!$D$37:$N$37</c:f>
              <c:numCache>
                <c:formatCode>0.0</c:formatCode>
                <c:ptCount val="11"/>
                <c:pt idx="0">
                  <c:v>-6.2486600000000037</c:v>
                </c:pt>
                <c:pt idx="1">
                  <c:v>-18.653250000000011</c:v>
                </c:pt>
                <c:pt idx="2">
                  <c:v>-30.886510000000008</c:v>
                </c:pt>
                <c:pt idx="3">
                  <c:v>-38.300530000000009</c:v>
                </c:pt>
                <c:pt idx="4">
                  <c:v>-44.916500000000006</c:v>
                </c:pt>
                <c:pt idx="5">
                  <c:v>-59.546889999999998</c:v>
                </c:pt>
                <c:pt idx="6">
                  <c:v>-68.391889999999989</c:v>
                </c:pt>
                <c:pt idx="7">
                  <c:v>-84.265819999999991</c:v>
                </c:pt>
                <c:pt idx="8">
                  <c:v>-99.435149999999993</c:v>
                </c:pt>
                <c:pt idx="9">
                  <c:v>-128.46546000000001</c:v>
                </c:pt>
                <c:pt idx="10">
                  <c:v>-150.76951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DE-49FA-927C-2DB9147ED8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"/>
        <c:overlap val="100"/>
        <c:axId val="599569720"/>
        <c:axId val="599570048"/>
      </c:barChart>
      <c:lineChart>
        <c:grouping val="standard"/>
        <c:varyColors val="0"/>
        <c:ser>
          <c:idx val="3"/>
          <c:order val="3"/>
          <c:tx>
            <c:strRef>
              <c:f>List1!$C$38</c:f>
              <c:strCache>
                <c:ptCount val="1"/>
              </c:strCache>
            </c:strRef>
          </c:tx>
          <c:spPr>
            <a:ln w="38100" cap="rnd">
              <a:solidFill>
                <a:schemeClr val="accent1">
                  <a:alpha val="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List1!$D$34:$N$34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List1!$D$38:$N$38</c:f>
              <c:numCache>
                <c:formatCode>0.0</c:formatCode>
                <c:ptCount val="11"/>
                <c:pt idx="0">
                  <c:v>-14.904804366379992</c:v>
                </c:pt>
                <c:pt idx="1">
                  <c:v>-30.672229529910005</c:v>
                </c:pt>
                <c:pt idx="2">
                  <c:v>-74.641285343749985</c:v>
                </c:pt>
                <c:pt idx="3">
                  <c:v>-98.513387753129962</c:v>
                </c:pt>
                <c:pt idx="4">
                  <c:v>-99.126328967139941</c:v>
                </c:pt>
                <c:pt idx="5">
                  <c:v>-123.32230465360995</c:v>
                </c:pt>
                <c:pt idx="6">
                  <c:v>-130.10595845790994</c:v>
                </c:pt>
                <c:pt idx="7">
                  <c:v>-160.66865835124</c:v>
                </c:pt>
                <c:pt idx="8">
                  <c:v>-183.45999810693999</c:v>
                </c:pt>
                <c:pt idx="9">
                  <c:v>-247.91656759882997</c:v>
                </c:pt>
                <c:pt idx="10">
                  <c:v>-289.68688759882991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7DE-49FA-927C-2DB9147ED8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99569720"/>
        <c:axId val="599570048"/>
      </c:lineChart>
      <c:catAx>
        <c:axId val="599569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9570048"/>
        <c:crosses val="autoZero"/>
        <c:auto val="1"/>
        <c:lblAlgn val="ctr"/>
        <c:lblOffset val="100"/>
        <c:noMultiLvlLbl val="0"/>
      </c:catAx>
      <c:valAx>
        <c:axId val="599570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_ ;[Red]\-0\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9569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>
                <a:solidFill>
                  <a:schemeClr val="tx1"/>
                </a:solidFill>
              </a:rPr>
              <a:t>Inflace</a:t>
            </a:r>
            <a:r>
              <a:rPr lang="cs-CZ" b="1" baseline="0">
                <a:solidFill>
                  <a:schemeClr val="tx1"/>
                </a:solidFill>
              </a:rPr>
              <a:t> vs. 3M PRIBOR vs. daňové příjmy obcí</a:t>
            </a:r>
            <a:endParaRPr lang="cs-CZ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inflace!$B$1</c:f>
              <c:strCache>
                <c:ptCount val="1"/>
                <c:pt idx="0">
                  <c:v>inflace</c:v>
                </c:pt>
              </c:strCache>
            </c:strRef>
          </c:tx>
          <c:spPr>
            <a:solidFill>
              <a:srgbClr val="3399FF">
                <a:alpha val="56000"/>
              </a:srgbClr>
            </a:solidFill>
            <a:ln>
              <a:noFill/>
            </a:ln>
            <a:effectLst/>
          </c:spPr>
          <c:cat>
            <c:strRef>
              <c:f>inflace!$A$2:$A$25</c:f>
              <c:strCache>
                <c:ptCount val="2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2/2025*</c:v>
                </c:pt>
              </c:strCache>
            </c:strRef>
          </c:cat>
          <c:val>
            <c:numRef>
              <c:f>inflace!$B$2:$B$25</c:f>
              <c:numCache>
                <c:formatCode>General</c:formatCode>
                <c:ptCount val="24"/>
                <c:pt idx="0">
                  <c:v>1.8</c:v>
                </c:pt>
                <c:pt idx="1">
                  <c:v>0.1</c:v>
                </c:pt>
                <c:pt idx="2">
                  <c:v>2.8</c:v>
                </c:pt>
                <c:pt idx="3">
                  <c:v>1.9</c:v>
                </c:pt>
                <c:pt idx="4">
                  <c:v>2.5</c:v>
                </c:pt>
                <c:pt idx="5">
                  <c:v>2.8</c:v>
                </c:pt>
                <c:pt idx="6">
                  <c:v>6.3</c:v>
                </c:pt>
                <c:pt idx="7">
                  <c:v>1</c:v>
                </c:pt>
                <c:pt idx="8">
                  <c:v>1.5</c:v>
                </c:pt>
                <c:pt idx="9">
                  <c:v>1.9</c:v>
                </c:pt>
                <c:pt idx="10">
                  <c:v>3.3</c:v>
                </c:pt>
                <c:pt idx="11">
                  <c:v>1.4</c:v>
                </c:pt>
                <c:pt idx="12">
                  <c:v>0.4</c:v>
                </c:pt>
                <c:pt idx="13">
                  <c:v>0.3</c:v>
                </c:pt>
                <c:pt idx="14">
                  <c:v>0.7</c:v>
                </c:pt>
                <c:pt idx="15">
                  <c:v>2.5</c:v>
                </c:pt>
                <c:pt idx="16">
                  <c:v>2.1</c:v>
                </c:pt>
                <c:pt idx="17">
                  <c:v>2.8</c:v>
                </c:pt>
                <c:pt idx="18">
                  <c:v>3.2</c:v>
                </c:pt>
                <c:pt idx="19">
                  <c:v>3.8</c:v>
                </c:pt>
                <c:pt idx="20">
                  <c:v>15.1</c:v>
                </c:pt>
                <c:pt idx="21">
                  <c:v>10.7</c:v>
                </c:pt>
                <c:pt idx="22">
                  <c:v>2.4</c:v>
                </c:pt>
                <c:pt idx="23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54-4F31-A28F-64B57AAF0E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7967256"/>
        <c:axId val="627969880"/>
      </c:areaChart>
      <c:lineChart>
        <c:grouping val="standard"/>
        <c:varyColors val="0"/>
        <c:ser>
          <c:idx val="1"/>
          <c:order val="1"/>
          <c:tx>
            <c:strRef>
              <c:f>inflace!$C$1</c:f>
              <c:strCache>
                <c:ptCount val="1"/>
                <c:pt idx="0">
                  <c:v>3M PRIBOR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inflace!$A$2:$A$25</c:f>
              <c:strCache>
                <c:ptCount val="2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2/2025*</c:v>
                </c:pt>
              </c:strCache>
            </c:strRef>
          </c:cat>
          <c:val>
            <c:numRef>
              <c:f>inflace!$C$2:$C$25</c:f>
              <c:numCache>
                <c:formatCode>General</c:formatCode>
                <c:ptCount val="24"/>
                <c:pt idx="0">
                  <c:v>2.63</c:v>
                </c:pt>
                <c:pt idx="1">
                  <c:v>2.08</c:v>
                </c:pt>
                <c:pt idx="2">
                  <c:v>2.57</c:v>
                </c:pt>
                <c:pt idx="3">
                  <c:v>2.17</c:v>
                </c:pt>
                <c:pt idx="4">
                  <c:v>2.56</c:v>
                </c:pt>
                <c:pt idx="5">
                  <c:v>4.05</c:v>
                </c:pt>
                <c:pt idx="6">
                  <c:v>3.89</c:v>
                </c:pt>
                <c:pt idx="7">
                  <c:v>1.64</c:v>
                </c:pt>
                <c:pt idx="8">
                  <c:v>1.22</c:v>
                </c:pt>
                <c:pt idx="9">
                  <c:v>1.1599999999999999</c:v>
                </c:pt>
                <c:pt idx="10">
                  <c:v>0.71</c:v>
                </c:pt>
                <c:pt idx="11">
                  <c:v>0.38</c:v>
                </c:pt>
                <c:pt idx="12">
                  <c:v>0.34</c:v>
                </c:pt>
                <c:pt idx="13">
                  <c:v>0.28999999999999998</c:v>
                </c:pt>
                <c:pt idx="14">
                  <c:v>0.28999999999999998</c:v>
                </c:pt>
                <c:pt idx="15">
                  <c:v>0.75</c:v>
                </c:pt>
                <c:pt idx="16">
                  <c:v>2.0099999999999998</c:v>
                </c:pt>
                <c:pt idx="17">
                  <c:v>2.1800000000000002</c:v>
                </c:pt>
                <c:pt idx="18">
                  <c:v>0.35</c:v>
                </c:pt>
                <c:pt idx="19">
                  <c:v>3.5</c:v>
                </c:pt>
                <c:pt idx="20">
                  <c:v>7.26</c:v>
                </c:pt>
                <c:pt idx="21">
                  <c:v>6.97</c:v>
                </c:pt>
                <c:pt idx="22">
                  <c:v>3.91</c:v>
                </c:pt>
                <c:pt idx="23">
                  <c:v>3.76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54-4F31-A28F-64B57AAF0ED7}"/>
            </c:ext>
          </c:extLst>
        </c:ser>
        <c:ser>
          <c:idx val="2"/>
          <c:order val="2"/>
          <c:tx>
            <c:v>daňové příjmy obcí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23"/>
            <c:marker>
              <c:symbol val="none"/>
            </c:marker>
            <c:bubble3D val="0"/>
            <c:spPr>
              <a:ln w="28575" cap="rnd">
                <a:solidFill>
                  <a:schemeClr val="tx1">
                    <a:alpha val="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B54-4F31-A28F-64B57AAF0ED7}"/>
              </c:ext>
            </c:extLst>
          </c:dPt>
          <c:val>
            <c:numRef>
              <c:f>inflace!$D$2:$D$25</c:f>
              <c:numCache>
                <c:formatCode>0</c:formatCode>
                <c:ptCount val="24"/>
                <c:pt idx="0">
                  <c:v>12.062601584098399</c:v>
                </c:pt>
                <c:pt idx="1">
                  <c:v>7.9830959864721329</c:v>
                </c:pt>
                <c:pt idx="2">
                  <c:v>8.0197290208676044</c:v>
                </c:pt>
                <c:pt idx="3">
                  <c:v>11.012409376003585</c:v>
                </c:pt>
                <c:pt idx="4">
                  <c:v>1.3729185875701377</c:v>
                </c:pt>
                <c:pt idx="5">
                  <c:v>8.172524369489631</c:v>
                </c:pt>
                <c:pt idx="6">
                  <c:v>9.2494199091125893</c:v>
                </c:pt>
                <c:pt idx="7">
                  <c:v>-11.567268129260466</c:v>
                </c:pt>
                <c:pt idx="8">
                  <c:v>4.6353251318101751</c:v>
                </c:pt>
                <c:pt idx="9">
                  <c:v>-0.69284064665126044</c:v>
                </c:pt>
                <c:pt idx="10">
                  <c:v>2.5581395348837077</c:v>
                </c:pt>
                <c:pt idx="11">
                  <c:v>11.131725417439696</c:v>
                </c:pt>
                <c:pt idx="12">
                  <c:v>5.16910900884191</c:v>
                </c:pt>
                <c:pt idx="13">
                  <c:v>3.1159974131342194</c:v>
                </c:pt>
                <c:pt idx="14">
                  <c:v>8.7576258623638825</c:v>
                </c:pt>
                <c:pt idx="15">
                  <c:v>8.1625163826998701</c:v>
                </c:pt>
                <c:pt idx="16">
                  <c:v>9.6452113222179179</c:v>
                </c:pt>
                <c:pt idx="17">
                  <c:v>8.3895564295818126</c:v>
                </c:pt>
                <c:pt idx="18">
                  <c:v>-5.8518368840020374</c:v>
                </c:pt>
                <c:pt idx="19">
                  <c:v>10.898747561325361</c:v>
                </c:pt>
                <c:pt idx="20">
                  <c:v>15.495935984332654</c:v>
                </c:pt>
                <c:pt idx="21">
                  <c:v>15.230925900952808</c:v>
                </c:pt>
                <c:pt idx="22">
                  <c:v>1.8237699011071085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54-4F31-A28F-64B57AAF0E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7967256"/>
        <c:axId val="627969880"/>
      </c:lineChart>
      <c:catAx>
        <c:axId val="627967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27969880"/>
        <c:crosses val="autoZero"/>
        <c:auto val="1"/>
        <c:lblAlgn val="ctr"/>
        <c:lblOffset val="100"/>
        <c:noMultiLvlLbl val="0"/>
      </c:catAx>
      <c:valAx>
        <c:axId val="627969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27967256"/>
        <c:crosses val="autoZero"/>
        <c:crossBetween val="between"/>
        <c:dispUnits>
          <c:builtInUnit val="hundred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>
                <a:solidFill>
                  <a:schemeClr val="tx1"/>
                </a:solidFill>
              </a:rPr>
              <a:t>3M PRIBOR vs. 10letý</a:t>
            </a:r>
            <a:r>
              <a:rPr lang="cs-CZ" baseline="0">
                <a:solidFill>
                  <a:schemeClr val="tx1"/>
                </a:solidFill>
              </a:rPr>
              <a:t> průměr 3M PRIBOR</a:t>
            </a:r>
            <a:endParaRPr lang="cs-CZ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3M PRIBOR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6797515748509772E-2"/>
                  <c:y val="3.34742486679339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EB7-4640-A9BA-B2E0866EAF2B}"/>
                </c:ext>
              </c:extLst>
            </c:dLbl>
            <c:dLbl>
              <c:idx val="8"/>
              <c:layout>
                <c:manualLayout>
                  <c:x val="-2.5149204605511122E-2"/>
                  <c:y val="1.4924642834885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EB7-4640-A9BA-B2E0866EAF2B}"/>
                </c:ext>
              </c:extLst>
            </c:dLbl>
            <c:dLbl>
              <c:idx val="9"/>
              <c:layout>
                <c:manualLayout>
                  <c:x val="-4.410062952506847E-2"/>
                  <c:y val="-4.0724174664257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EB7-4640-A9BA-B2E0866EAF2B}"/>
                </c:ext>
              </c:extLst>
            </c:dLbl>
            <c:dLbl>
              <c:idx val="12"/>
              <c:layout>
                <c:manualLayout>
                  <c:x val="-1.6907648890517876E-2"/>
                  <c:y val="-4.0724174664257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EB7-4640-A9BA-B2E0866EAF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inflace!$A$12:$A$25</c:f>
              <c:strCach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2/2025*</c:v>
                </c:pt>
              </c:strCache>
            </c:strRef>
          </c:cat>
          <c:val>
            <c:numRef>
              <c:f>inflace!$C$12:$C$25</c:f>
              <c:numCache>
                <c:formatCode>General</c:formatCode>
                <c:ptCount val="14"/>
                <c:pt idx="0">
                  <c:v>0.71</c:v>
                </c:pt>
                <c:pt idx="1">
                  <c:v>0.38</c:v>
                </c:pt>
                <c:pt idx="2">
                  <c:v>0.34</c:v>
                </c:pt>
                <c:pt idx="3">
                  <c:v>0.28999999999999998</c:v>
                </c:pt>
                <c:pt idx="4">
                  <c:v>0.28999999999999998</c:v>
                </c:pt>
                <c:pt idx="5">
                  <c:v>0.75</c:v>
                </c:pt>
                <c:pt idx="6">
                  <c:v>2.0099999999999998</c:v>
                </c:pt>
                <c:pt idx="7">
                  <c:v>2.1800000000000002</c:v>
                </c:pt>
                <c:pt idx="8">
                  <c:v>0.35</c:v>
                </c:pt>
                <c:pt idx="9">
                  <c:v>3.5</c:v>
                </c:pt>
                <c:pt idx="10">
                  <c:v>7.26</c:v>
                </c:pt>
                <c:pt idx="11">
                  <c:v>6.97</c:v>
                </c:pt>
                <c:pt idx="12">
                  <c:v>3.91</c:v>
                </c:pt>
                <c:pt idx="13">
                  <c:v>3.76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B7-4640-A9BA-B2E0866EAF2B}"/>
            </c:ext>
          </c:extLst>
        </c:ser>
        <c:ser>
          <c:idx val="1"/>
          <c:order val="1"/>
          <c:tx>
            <c:v>10letý průměr 3M PRIBOR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4.8506999125109411E-2"/>
                  <c:y val="5.7905001458150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B7-4640-A9BA-B2E0866EAF2B}"/>
                </c:ext>
              </c:extLst>
            </c:dLbl>
            <c:dLbl>
              <c:idx val="7"/>
              <c:layout>
                <c:manualLayout>
                  <c:x val="-4.5729221347331581E-2"/>
                  <c:y val="3.93864829396325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B7-4640-A9BA-B2E0866EAF2B}"/>
                </c:ext>
              </c:extLst>
            </c:dLbl>
            <c:dLbl>
              <c:idx val="12"/>
              <c:layout>
                <c:manualLayout>
                  <c:x val="-4.5729221347331581E-2"/>
                  <c:y val="6.25346310877806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B7-4640-A9BA-B2E0866EAF2B}"/>
                </c:ext>
              </c:extLst>
            </c:dLbl>
            <c:dLbl>
              <c:idx val="13"/>
              <c:layout>
                <c:manualLayout>
                  <c:x val="-2.7246281714785856E-2"/>
                  <c:y val="4.4016112569262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EB7-4640-A9BA-B2E0866EAF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inflace!$A$12:$A$25</c:f>
              <c:strCach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2/2025*</c:v>
                </c:pt>
              </c:strCache>
            </c:strRef>
          </c:cat>
          <c:val>
            <c:numRef>
              <c:f>inflace!$F$12:$F$25</c:f>
              <c:numCache>
                <c:formatCode>0.00</c:formatCode>
                <c:ptCount val="14"/>
                <c:pt idx="0">
                  <c:v>2.3969999999999998</c:v>
                </c:pt>
                <c:pt idx="1">
                  <c:v>2.2050000000000001</c:v>
                </c:pt>
                <c:pt idx="2">
                  <c:v>2.0350000000000001</c:v>
                </c:pt>
                <c:pt idx="3">
                  <c:v>1.8120000000000001</c:v>
                </c:pt>
                <c:pt idx="4">
                  <c:v>1.6240000000000001</c:v>
                </c:pt>
                <c:pt idx="5">
                  <c:v>1.397</c:v>
                </c:pt>
                <c:pt idx="6">
                  <c:v>1.0669999999999999</c:v>
                </c:pt>
                <c:pt idx="7">
                  <c:v>0.87899999999999989</c:v>
                </c:pt>
                <c:pt idx="8">
                  <c:v>0.93300000000000005</c:v>
                </c:pt>
                <c:pt idx="9">
                  <c:v>0.84599999999999986</c:v>
                </c:pt>
                <c:pt idx="10">
                  <c:v>1.0799999999999998</c:v>
                </c:pt>
                <c:pt idx="11">
                  <c:v>1.7350000000000001</c:v>
                </c:pt>
                <c:pt idx="12">
                  <c:v>2.3939999999999997</c:v>
                </c:pt>
                <c:pt idx="13">
                  <c:v>2.7509999999999999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EB7-4640-A9BA-B2E0866EAF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8634968"/>
        <c:axId val="558639560"/>
      </c:lineChart>
      <c:catAx>
        <c:axId val="558634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8639560"/>
        <c:crosses val="autoZero"/>
        <c:auto val="1"/>
        <c:lblAlgn val="ctr"/>
        <c:lblOffset val="100"/>
        <c:noMultiLvlLbl val="0"/>
      </c:catAx>
      <c:valAx>
        <c:axId val="558639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8634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svg"/><Relationship Id="rId2" Type="http://schemas.openxmlformats.org/officeDocument/2006/relationships/image" Target="../media/image63.svg"/><Relationship Id="rId1" Type="http://schemas.openxmlformats.org/officeDocument/2006/relationships/image" Target="../media/image62.png"/><Relationship Id="rId6" Type="http://schemas.openxmlformats.org/officeDocument/2006/relationships/image" Target="../media/image67.sv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svg"/><Relationship Id="rId4" Type="http://schemas.openxmlformats.org/officeDocument/2006/relationships/image" Target="../media/image65.svg"/><Relationship Id="rId9" Type="http://schemas.openxmlformats.org/officeDocument/2006/relationships/image" Target="../media/image7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svg"/><Relationship Id="rId2" Type="http://schemas.openxmlformats.org/officeDocument/2006/relationships/image" Target="../media/image63.svg"/><Relationship Id="rId1" Type="http://schemas.openxmlformats.org/officeDocument/2006/relationships/image" Target="../media/image62.png"/><Relationship Id="rId6" Type="http://schemas.openxmlformats.org/officeDocument/2006/relationships/image" Target="../media/image67.sv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svg"/><Relationship Id="rId4" Type="http://schemas.openxmlformats.org/officeDocument/2006/relationships/image" Target="../media/image65.svg"/><Relationship Id="rId9" Type="http://schemas.openxmlformats.org/officeDocument/2006/relationships/image" Target="../media/image7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0E2DA1-8CC5-4762-B5FE-18B21020AB5F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5CCF5E80-E1A0-4539-BE75-A4636FD0E535}">
      <dgm:prSet phldrT="[Text]"/>
      <dgm:spPr>
        <a:solidFill>
          <a:srgbClr val="002060"/>
        </a:solidFill>
      </dgm:spPr>
      <dgm:t>
        <a:bodyPr/>
        <a:lstStyle/>
        <a:p>
          <a:r>
            <a:rPr lang="cs-CZ" dirty="0"/>
            <a:t>Nebát se peněz!</a:t>
          </a:r>
        </a:p>
      </dgm:t>
    </dgm:pt>
    <dgm:pt modelId="{CAAEBF19-E335-491A-8D15-22982BA66C20}" type="parTrans" cxnId="{1DB2C5BF-3282-4D4D-A7A2-D6A7DA4B80DE}">
      <dgm:prSet/>
      <dgm:spPr/>
      <dgm:t>
        <a:bodyPr/>
        <a:lstStyle/>
        <a:p>
          <a:endParaRPr lang="cs-CZ"/>
        </a:p>
      </dgm:t>
    </dgm:pt>
    <dgm:pt modelId="{06C1EEED-3A43-437E-9261-08888DB02E26}" type="sibTrans" cxnId="{1DB2C5BF-3282-4D4D-A7A2-D6A7DA4B80DE}">
      <dgm:prSet/>
      <dgm:spPr/>
      <dgm:t>
        <a:bodyPr/>
        <a:lstStyle/>
        <a:p>
          <a:endParaRPr lang="cs-CZ"/>
        </a:p>
      </dgm:t>
    </dgm:pt>
    <dgm:pt modelId="{5249E291-6B8D-4E44-AB20-F8F0AF29A129}">
      <dgm:prSet phldrT="[Text]"/>
      <dgm:spPr>
        <a:solidFill>
          <a:srgbClr val="002060"/>
        </a:solidFill>
      </dgm:spPr>
      <dgm:t>
        <a:bodyPr/>
        <a:lstStyle/>
        <a:p>
          <a:r>
            <a:rPr lang="cs-CZ" dirty="0"/>
            <a:t>Vidět budoucnost pozitivně</a:t>
          </a:r>
        </a:p>
      </dgm:t>
    </dgm:pt>
    <dgm:pt modelId="{529D1444-1A9E-4179-B39E-DEF172A378D3}" type="parTrans" cxnId="{47D81700-3BDA-43CD-934C-9B5A9FA92B3B}">
      <dgm:prSet/>
      <dgm:spPr/>
      <dgm:t>
        <a:bodyPr/>
        <a:lstStyle/>
        <a:p>
          <a:endParaRPr lang="cs-CZ"/>
        </a:p>
      </dgm:t>
    </dgm:pt>
    <dgm:pt modelId="{58E95664-6CBB-40F5-B6C7-1D21227764F9}" type="sibTrans" cxnId="{47D81700-3BDA-43CD-934C-9B5A9FA92B3B}">
      <dgm:prSet/>
      <dgm:spPr/>
      <dgm:t>
        <a:bodyPr/>
        <a:lstStyle/>
        <a:p>
          <a:endParaRPr lang="cs-CZ"/>
        </a:p>
      </dgm:t>
    </dgm:pt>
    <dgm:pt modelId="{93C96893-D41C-48FF-B53B-79DAA3A8F550}">
      <dgm:prSet phldrT="[Text]"/>
      <dgm:spPr>
        <a:solidFill>
          <a:srgbClr val="002060"/>
        </a:solidFill>
      </dgm:spPr>
      <dgm:t>
        <a:bodyPr/>
        <a:lstStyle/>
        <a:p>
          <a:r>
            <a:rPr lang="cs-CZ" dirty="0"/>
            <a:t>Mít invenci a pořádné projekty</a:t>
          </a:r>
        </a:p>
      </dgm:t>
    </dgm:pt>
    <dgm:pt modelId="{C2409B3A-1E07-4065-A667-36F691CFF6B4}" type="parTrans" cxnId="{4C66FADB-86E6-4C15-A632-F6B45E4709DE}">
      <dgm:prSet/>
      <dgm:spPr/>
      <dgm:t>
        <a:bodyPr/>
        <a:lstStyle/>
        <a:p>
          <a:endParaRPr lang="cs-CZ"/>
        </a:p>
      </dgm:t>
    </dgm:pt>
    <dgm:pt modelId="{A90851A4-6D3D-4C46-830B-DF8AE400EF11}" type="sibTrans" cxnId="{4C66FADB-86E6-4C15-A632-F6B45E4709DE}">
      <dgm:prSet/>
      <dgm:spPr/>
      <dgm:t>
        <a:bodyPr/>
        <a:lstStyle/>
        <a:p>
          <a:endParaRPr lang="cs-CZ"/>
        </a:p>
      </dgm:t>
    </dgm:pt>
    <dgm:pt modelId="{331B8DC6-D919-4825-93A9-26A94100439C}" type="pres">
      <dgm:prSet presAssocID="{180E2DA1-8CC5-4762-B5FE-18B21020AB5F}" presName="Name0" presStyleCnt="0">
        <dgm:presLayoutVars>
          <dgm:dir/>
          <dgm:resizeHandles val="exact"/>
        </dgm:presLayoutVars>
      </dgm:prSet>
      <dgm:spPr/>
    </dgm:pt>
    <dgm:pt modelId="{5B25ABF9-722D-4369-A405-E1B4D0C8364E}" type="pres">
      <dgm:prSet presAssocID="{180E2DA1-8CC5-4762-B5FE-18B21020AB5F}" presName="fgShape" presStyleLbl="fgShp" presStyleIdx="0" presStyleCnt="1"/>
      <dgm:spPr/>
    </dgm:pt>
    <dgm:pt modelId="{1F66ACD0-5C65-49A2-B17A-43ECA2B769C5}" type="pres">
      <dgm:prSet presAssocID="{180E2DA1-8CC5-4762-B5FE-18B21020AB5F}" presName="linComp" presStyleCnt="0"/>
      <dgm:spPr/>
    </dgm:pt>
    <dgm:pt modelId="{5ECD2F91-2E1F-45C7-9BE9-6B89E0A6F32E}" type="pres">
      <dgm:prSet presAssocID="{5CCF5E80-E1A0-4539-BE75-A4636FD0E535}" presName="compNode" presStyleCnt="0"/>
      <dgm:spPr/>
    </dgm:pt>
    <dgm:pt modelId="{28FCF9E2-1E5D-4732-BA69-2ADABD4CF4EF}" type="pres">
      <dgm:prSet presAssocID="{5CCF5E80-E1A0-4539-BE75-A4636FD0E535}" presName="bkgdShape" presStyleLbl="node1" presStyleIdx="0" presStyleCnt="3"/>
      <dgm:spPr/>
    </dgm:pt>
    <dgm:pt modelId="{C692D449-D3D3-481E-9EB6-AD19BC411B19}" type="pres">
      <dgm:prSet presAssocID="{5CCF5E80-E1A0-4539-BE75-A4636FD0E535}" presName="nodeTx" presStyleLbl="node1" presStyleIdx="0" presStyleCnt="3">
        <dgm:presLayoutVars>
          <dgm:bulletEnabled val="1"/>
        </dgm:presLayoutVars>
      </dgm:prSet>
      <dgm:spPr/>
    </dgm:pt>
    <dgm:pt modelId="{C4D4D092-9D3A-44AC-9D9A-DB353CA03261}" type="pres">
      <dgm:prSet presAssocID="{5CCF5E80-E1A0-4539-BE75-A4636FD0E535}" presName="invisiNode" presStyleLbl="node1" presStyleIdx="0" presStyleCnt="3"/>
      <dgm:spPr/>
    </dgm:pt>
    <dgm:pt modelId="{CA149299-FA3E-4F84-A55D-B81ED5EED5C3}" type="pres">
      <dgm:prSet presAssocID="{5CCF5E80-E1A0-4539-BE75-A4636FD0E535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Hromádky zlatých mince"/>
        </a:ext>
      </dgm:extLst>
    </dgm:pt>
    <dgm:pt modelId="{877A9C3E-9ED6-47F1-8A0F-669553492CC0}" type="pres">
      <dgm:prSet presAssocID="{06C1EEED-3A43-437E-9261-08888DB02E26}" presName="sibTrans" presStyleLbl="sibTrans2D1" presStyleIdx="0" presStyleCnt="0"/>
      <dgm:spPr/>
    </dgm:pt>
    <dgm:pt modelId="{8C16C877-3CD7-409C-8B06-599B0DE31C61}" type="pres">
      <dgm:prSet presAssocID="{5249E291-6B8D-4E44-AB20-F8F0AF29A129}" presName="compNode" presStyleCnt="0"/>
      <dgm:spPr/>
    </dgm:pt>
    <dgm:pt modelId="{7017EA95-51CD-45CD-B9F6-06D222421A8A}" type="pres">
      <dgm:prSet presAssocID="{5249E291-6B8D-4E44-AB20-F8F0AF29A129}" presName="bkgdShape" presStyleLbl="node1" presStyleIdx="1" presStyleCnt="3"/>
      <dgm:spPr/>
    </dgm:pt>
    <dgm:pt modelId="{42193A09-5A6E-4AB6-916F-2E4CB13BC76E}" type="pres">
      <dgm:prSet presAssocID="{5249E291-6B8D-4E44-AB20-F8F0AF29A129}" presName="nodeTx" presStyleLbl="node1" presStyleIdx="1" presStyleCnt="3">
        <dgm:presLayoutVars>
          <dgm:bulletEnabled val="1"/>
        </dgm:presLayoutVars>
      </dgm:prSet>
      <dgm:spPr/>
    </dgm:pt>
    <dgm:pt modelId="{DAF4F432-F701-4859-A63D-56604D8947F2}" type="pres">
      <dgm:prSet presAssocID="{5249E291-6B8D-4E44-AB20-F8F0AF29A129}" presName="invisiNode" presStyleLbl="node1" presStyleIdx="1" presStyleCnt="3"/>
      <dgm:spPr/>
    </dgm:pt>
    <dgm:pt modelId="{516A65AE-82B0-4D0B-A647-C9B5A67E3453}" type="pres">
      <dgm:prSet presAssocID="{5249E291-6B8D-4E44-AB20-F8F0AF29A129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Panorama města s úhlem pod úhlem"/>
        </a:ext>
      </dgm:extLst>
    </dgm:pt>
    <dgm:pt modelId="{CD850E34-2241-4255-BC40-84F3FD9C56FB}" type="pres">
      <dgm:prSet presAssocID="{58E95664-6CBB-40F5-B6C7-1D21227764F9}" presName="sibTrans" presStyleLbl="sibTrans2D1" presStyleIdx="0" presStyleCnt="0"/>
      <dgm:spPr/>
    </dgm:pt>
    <dgm:pt modelId="{7034EC8E-CA4E-4F41-AB2B-F1F16B5897E1}" type="pres">
      <dgm:prSet presAssocID="{93C96893-D41C-48FF-B53B-79DAA3A8F550}" presName="compNode" presStyleCnt="0"/>
      <dgm:spPr/>
    </dgm:pt>
    <dgm:pt modelId="{7D8976EF-5318-48F5-B11A-3CDB3FEE748E}" type="pres">
      <dgm:prSet presAssocID="{93C96893-D41C-48FF-B53B-79DAA3A8F550}" presName="bkgdShape" presStyleLbl="node1" presStyleIdx="2" presStyleCnt="3"/>
      <dgm:spPr/>
    </dgm:pt>
    <dgm:pt modelId="{05A550BC-7262-45ED-84D2-E24E2E02D788}" type="pres">
      <dgm:prSet presAssocID="{93C96893-D41C-48FF-B53B-79DAA3A8F550}" presName="nodeTx" presStyleLbl="node1" presStyleIdx="2" presStyleCnt="3">
        <dgm:presLayoutVars>
          <dgm:bulletEnabled val="1"/>
        </dgm:presLayoutVars>
      </dgm:prSet>
      <dgm:spPr/>
    </dgm:pt>
    <dgm:pt modelId="{DBE613E7-0BF8-459A-8B9B-341FDC5B7907}" type="pres">
      <dgm:prSet presAssocID="{93C96893-D41C-48FF-B53B-79DAA3A8F550}" presName="invisiNode" presStyleLbl="node1" presStyleIdx="2" presStyleCnt="3"/>
      <dgm:spPr/>
    </dgm:pt>
    <dgm:pt modelId="{611B4A88-2056-4CE8-B19C-29F9DFAA1DAB}" type="pres">
      <dgm:prSet presAssocID="{93C96893-D41C-48FF-B53B-79DAA3A8F550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ohled na Gízskou nekropoli v Egyptě"/>
        </a:ext>
      </dgm:extLst>
    </dgm:pt>
  </dgm:ptLst>
  <dgm:cxnLst>
    <dgm:cxn modelId="{47D81700-3BDA-43CD-934C-9B5A9FA92B3B}" srcId="{180E2DA1-8CC5-4762-B5FE-18B21020AB5F}" destId="{5249E291-6B8D-4E44-AB20-F8F0AF29A129}" srcOrd="1" destOrd="0" parTransId="{529D1444-1A9E-4179-B39E-DEF172A378D3}" sibTransId="{58E95664-6CBB-40F5-B6C7-1D21227764F9}"/>
    <dgm:cxn modelId="{4DF5CF28-21B0-47EC-9EC9-367A6D543F54}" type="presOf" srcId="{180E2DA1-8CC5-4762-B5FE-18B21020AB5F}" destId="{331B8DC6-D919-4825-93A9-26A94100439C}" srcOrd="0" destOrd="0" presId="urn:microsoft.com/office/officeart/2005/8/layout/hList7"/>
    <dgm:cxn modelId="{6C53E934-4F5D-4CA0-B9CC-6C78F5A2683D}" type="presOf" srcId="{5249E291-6B8D-4E44-AB20-F8F0AF29A129}" destId="{7017EA95-51CD-45CD-B9F6-06D222421A8A}" srcOrd="0" destOrd="0" presId="urn:microsoft.com/office/officeart/2005/8/layout/hList7"/>
    <dgm:cxn modelId="{5EC2FF5F-BD63-43FF-87F2-2E8D693B2D01}" type="presOf" srcId="{5CCF5E80-E1A0-4539-BE75-A4636FD0E535}" destId="{C692D449-D3D3-481E-9EB6-AD19BC411B19}" srcOrd="1" destOrd="0" presId="urn:microsoft.com/office/officeart/2005/8/layout/hList7"/>
    <dgm:cxn modelId="{F781466F-0677-4CA3-BFB2-2CB48ACB0B29}" type="presOf" srcId="{58E95664-6CBB-40F5-B6C7-1D21227764F9}" destId="{CD850E34-2241-4255-BC40-84F3FD9C56FB}" srcOrd="0" destOrd="0" presId="urn:microsoft.com/office/officeart/2005/8/layout/hList7"/>
    <dgm:cxn modelId="{71DD0871-B38C-4B24-A60F-247546163A81}" type="presOf" srcId="{93C96893-D41C-48FF-B53B-79DAA3A8F550}" destId="{7D8976EF-5318-48F5-B11A-3CDB3FEE748E}" srcOrd="0" destOrd="0" presId="urn:microsoft.com/office/officeart/2005/8/layout/hList7"/>
    <dgm:cxn modelId="{831CB47A-50BA-46DD-8732-0DB528D998C1}" type="presOf" srcId="{5249E291-6B8D-4E44-AB20-F8F0AF29A129}" destId="{42193A09-5A6E-4AB6-916F-2E4CB13BC76E}" srcOrd="1" destOrd="0" presId="urn:microsoft.com/office/officeart/2005/8/layout/hList7"/>
    <dgm:cxn modelId="{A295A698-6A26-4727-9D63-DB76AAC8E7EE}" type="presOf" srcId="{93C96893-D41C-48FF-B53B-79DAA3A8F550}" destId="{05A550BC-7262-45ED-84D2-E24E2E02D788}" srcOrd="1" destOrd="0" presId="urn:microsoft.com/office/officeart/2005/8/layout/hList7"/>
    <dgm:cxn modelId="{76BDC7A8-D8B7-400C-806F-BD52773CA5F0}" type="presOf" srcId="{06C1EEED-3A43-437E-9261-08888DB02E26}" destId="{877A9C3E-9ED6-47F1-8A0F-669553492CC0}" srcOrd="0" destOrd="0" presId="urn:microsoft.com/office/officeart/2005/8/layout/hList7"/>
    <dgm:cxn modelId="{1DB2C5BF-3282-4D4D-A7A2-D6A7DA4B80DE}" srcId="{180E2DA1-8CC5-4762-B5FE-18B21020AB5F}" destId="{5CCF5E80-E1A0-4539-BE75-A4636FD0E535}" srcOrd="0" destOrd="0" parTransId="{CAAEBF19-E335-491A-8D15-22982BA66C20}" sibTransId="{06C1EEED-3A43-437E-9261-08888DB02E26}"/>
    <dgm:cxn modelId="{4C66FADB-86E6-4C15-A632-F6B45E4709DE}" srcId="{180E2DA1-8CC5-4762-B5FE-18B21020AB5F}" destId="{93C96893-D41C-48FF-B53B-79DAA3A8F550}" srcOrd="2" destOrd="0" parTransId="{C2409B3A-1E07-4065-A667-36F691CFF6B4}" sibTransId="{A90851A4-6D3D-4C46-830B-DF8AE400EF11}"/>
    <dgm:cxn modelId="{1140A8F5-2177-477E-98AE-2B73011D641D}" type="presOf" srcId="{5CCF5E80-E1A0-4539-BE75-A4636FD0E535}" destId="{28FCF9E2-1E5D-4732-BA69-2ADABD4CF4EF}" srcOrd="0" destOrd="0" presId="urn:microsoft.com/office/officeart/2005/8/layout/hList7"/>
    <dgm:cxn modelId="{E6CC2C56-32C2-4F72-8126-077F661CC9A4}" type="presParOf" srcId="{331B8DC6-D919-4825-93A9-26A94100439C}" destId="{5B25ABF9-722D-4369-A405-E1B4D0C8364E}" srcOrd="0" destOrd="0" presId="urn:microsoft.com/office/officeart/2005/8/layout/hList7"/>
    <dgm:cxn modelId="{A04E5130-130A-4854-8399-319039F54FD3}" type="presParOf" srcId="{331B8DC6-D919-4825-93A9-26A94100439C}" destId="{1F66ACD0-5C65-49A2-B17A-43ECA2B769C5}" srcOrd="1" destOrd="0" presId="urn:microsoft.com/office/officeart/2005/8/layout/hList7"/>
    <dgm:cxn modelId="{67135653-9A35-4D18-A70B-2686E885843C}" type="presParOf" srcId="{1F66ACD0-5C65-49A2-B17A-43ECA2B769C5}" destId="{5ECD2F91-2E1F-45C7-9BE9-6B89E0A6F32E}" srcOrd="0" destOrd="0" presId="urn:microsoft.com/office/officeart/2005/8/layout/hList7"/>
    <dgm:cxn modelId="{FA6BD163-7A60-4BAB-BCFC-E7958A2DDA6C}" type="presParOf" srcId="{5ECD2F91-2E1F-45C7-9BE9-6B89E0A6F32E}" destId="{28FCF9E2-1E5D-4732-BA69-2ADABD4CF4EF}" srcOrd="0" destOrd="0" presId="urn:microsoft.com/office/officeart/2005/8/layout/hList7"/>
    <dgm:cxn modelId="{C8BB8835-5266-4CCD-BC30-556ED2AEF3E6}" type="presParOf" srcId="{5ECD2F91-2E1F-45C7-9BE9-6B89E0A6F32E}" destId="{C692D449-D3D3-481E-9EB6-AD19BC411B19}" srcOrd="1" destOrd="0" presId="urn:microsoft.com/office/officeart/2005/8/layout/hList7"/>
    <dgm:cxn modelId="{C514CACE-8119-4D38-A390-3E01CF6AF7AF}" type="presParOf" srcId="{5ECD2F91-2E1F-45C7-9BE9-6B89E0A6F32E}" destId="{C4D4D092-9D3A-44AC-9D9A-DB353CA03261}" srcOrd="2" destOrd="0" presId="urn:microsoft.com/office/officeart/2005/8/layout/hList7"/>
    <dgm:cxn modelId="{C8725E86-0164-4063-A0E0-DEAEE039438C}" type="presParOf" srcId="{5ECD2F91-2E1F-45C7-9BE9-6B89E0A6F32E}" destId="{CA149299-FA3E-4F84-A55D-B81ED5EED5C3}" srcOrd="3" destOrd="0" presId="urn:microsoft.com/office/officeart/2005/8/layout/hList7"/>
    <dgm:cxn modelId="{5DEFB9A4-D845-47C7-9B37-43FD70CA4F66}" type="presParOf" srcId="{1F66ACD0-5C65-49A2-B17A-43ECA2B769C5}" destId="{877A9C3E-9ED6-47F1-8A0F-669553492CC0}" srcOrd="1" destOrd="0" presId="urn:microsoft.com/office/officeart/2005/8/layout/hList7"/>
    <dgm:cxn modelId="{BB9617E8-6CF7-47D5-BC6E-180EF6A05C9F}" type="presParOf" srcId="{1F66ACD0-5C65-49A2-B17A-43ECA2B769C5}" destId="{8C16C877-3CD7-409C-8B06-599B0DE31C61}" srcOrd="2" destOrd="0" presId="urn:microsoft.com/office/officeart/2005/8/layout/hList7"/>
    <dgm:cxn modelId="{79F3B087-2B56-40C3-9CF9-9658FB55DD18}" type="presParOf" srcId="{8C16C877-3CD7-409C-8B06-599B0DE31C61}" destId="{7017EA95-51CD-45CD-B9F6-06D222421A8A}" srcOrd="0" destOrd="0" presId="urn:microsoft.com/office/officeart/2005/8/layout/hList7"/>
    <dgm:cxn modelId="{BFCA87B7-BA78-4A80-95D7-D76905D2BED9}" type="presParOf" srcId="{8C16C877-3CD7-409C-8B06-599B0DE31C61}" destId="{42193A09-5A6E-4AB6-916F-2E4CB13BC76E}" srcOrd="1" destOrd="0" presId="urn:microsoft.com/office/officeart/2005/8/layout/hList7"/>
    <dgm:cxn modelId="{DCBB9DC5-73F7-4048-B8D7-6C785D9E6034}" type="presParOf" srcId="{8C16C877-3CD7-409C-8B06-599B0DE31C61}" destId="{DAF4F432-F701-4859-A63D-56604D8947F2}" srcOrd="2" destOrd="0" presId="urn:microsoft.com/office/officeart/2005/8/layout/hList7"/>
    <dgm:cxn modelId="{4161A8A6-4044-4658-ABC3-438CBA170DF3}" type="presParOf" srcId="{8C16C877-3CD7-409C-8B06-599B0DE31C61}" destId="{516A65AE-82B0-4D0B-A647-C9B5A67E3453}" srcOrd="3" destOrd="0" presId="urn:microsoft.com/office/officeart/2005/8/layout/hList7"/>
    <dgm:cxn modelId="{7C55896E-7EF7-4895-A28F-0BE4E3CAA467}" type="presParOf" srcId="{1F66ACD0-5C65-49A2-B17A-43ECA2B769C5}" destId="{CD850E34-2241-4255-BC40-84F3FD9C56FB}" srcOrd="3" destOrd="0" presId="urn:microsoft.com/office/officeart/2005/8/layout/hList7"/>
    <dgm:cxn modelId="{2149C9A8-CBF6-4B25-BC3E-E5FF8214F362}" type="presParOf" srcId="{1F66ACD0-5C65-49A2-B17A-43ECA2B769C5}" destId="{7034EC8E-CA4E-4F41-AB2B-F1F16B5897E1}" srcOrd="4" destOrd="0" presId="urn:microsoft.com/office/officeart/2005/8/layout/hList7"/>
    <dgm:cxn modelId="{36784FD9-088F-43A6-AE81-49C124A2AACC}" type="presParOf" srcId="{7034EC8E-CA4E-4F41-AB2B-F1F16B5897E1}" destId="{7D8976EF-5318-48F5-B11A-3CDB3FEE748E}" srcOrd="0" destOrd="0" presId="urn:microsoft.com/office/officeart/2005/8/layout/hList7"/>
    <dgm:cxn modelId="{4CE2CF6B-7FF9-4DFD-88D6-B8FF109A421E}" type="presParOf" srcId="{7034EC8E-CA4E-4F41-AB2B-F1F16B5897E1}" destId="{05A550BC-7262-45ED-84D2-E24E2E02D788}" srcOrd="1" destOrd="0" presId="urn:microsoft.com/office/officeart/2005/8/layout/hList7"/>
    <dgm:cxn modelId="{F915743D-4AC2-4123-BD2A-106B9AE6DEAD}" type="presParOf" srcId="{7034EC8E-CA4E-4F41-AB2B-F1F16B5897E1}" destId="{DBE613E7-0BF8-459A-8B9B-341FDC5B7907}" srcOrd="2" destOrd="0" presId="urn:microsoft.com/office/officeart/2005/8/layout/hList7"/>
    <dgm:cxn modelId="{CDBA39FE-5CEA-4B04-9D22-34C353A6DE57}" type="presParOf" srcId="{7034EC8E-CA4E-4F41-AB2B-F1F16B5897E1}" destId="{611B4A88-2056-4CE8-B19C-29F9DFAA1DA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E65F1F-4E58-46A9-81FD-C51A478CB7A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A421D25-BB43-4000-9EFC-BDC5DBB25EA6}">
      <dgm:prSet phldrT="[Text]"/>
      <dgm:spPr>
        <a:solidFill>
          <a:srgbClr val="00B050"/>
        </a:solidFill>
      </dgm:spPr>
      <dgm:t>
        <a:bodyPr/>
        <a:lstStyle/>
        <a:p>
          <a:r>
            <a:rPr lang="cs-CZ" b="1" dirty="0"/>
            <a:t>CÍLE</a:t>
          </a:r>
        </a:p>
      </dgm:t>
    </dgm:pt>
    <dgm:pt modelId="{544795FC-0BAB-4C7D-AF5C-078BFBA68C54}" type="parTrans" cxnId="{68889DF5-961A-48CF-8C35-057C320ABB70}">
      <dgm:prSet/>
      <dgm:spPr/>
      <dgm:t>
        <a:bodyPr/>
        <a:lstStyle/>
        <a:p>
          <a:endParaRPr lang="cs-CZ"/>
        </a:p>
      </dgm:t>
    </dgm:pt>
    <dgm:pt modelId="{63D9ECBC-ED8D-4831-B141-0F50E22AB429}" type="sibTrans" cxnId="{68889DF5-961A-48CF-8C35-057C320ABB70}">
      <dgm:prSet/>
      <dgm:spPr/>
      <dgm:t>
        <a:bodyPr/>
        <a:lstStyle/>
        <a:p>
          <a:endParaRPr lang="cs-CZ"/>
        </a:p>
      </dgm:t>
    </dgm:pt>
    <dgm:pt modelId="{2565A66B-B0D8-4077-8701-84D7BFD57B44}">
      <dgm:prSet phldrT="[Text]"/>
      <dgm:spPr/>
      <dgm:t>
        <a:bodyPr/>
        <a:lstStyle/>
        <a:p>
          <a:r>
            <a:rPr lang="cs-CZ" b="1" dirty="0">
              <a:solidFill>
                <a:schemeClr val="tx1">
                  <a:lumMod val="50000"/>
                </a:schemeClr>
              </a:solidFill>
            </a:rPr>
            <a:t>stanovuje konkrétní cíle</a:t>
          </a:r>
        </a:p>
      </dgm:t>
    </dgm:pt>
    <dgm:pt modelId="{FBBC7216-3981-4FA8-B89A-486E89058BF1}" type="parTrans" cxnId="{F7698935-D51D-4DC3-95A6-2D5797E72A89}">
      <dgm:prSet/>
      <dgm:spPr/>
      <dgm:t>
        <a:bodyPr/>
        <a:lstStyle/>
        <a:p>
          <a:endParaRPr lang="cs-CZ"/>
        </a:p>
      </dgm:t>
    </dgm:pt>
    <dgm:pt modelId="{1B1E0661-16B7-4283-8863-6BBC20FC6B18}" type="sibTrans" cxnId="{F7698935-D51D-4DC3-95A6-2D5797E72A89}">
      <dgm:prSet/>
      <dgm:spPr/>
      <dgm:t>
        <a:bodyPr/>
        <a:lstStyle/>
        <a:p>
          <a:endParaRPr lang="cs-CZ"/>
        </a:p>
      </dgm:t>
    </dgm:pt>
    <dgm:pt modelId="{ACFFA42F-87F1-4AF5-A8BE-DAC2A9969651}">
      <dgm:prSet phldrT="[Text]"/>
      <dgm:spPr/>
      <dgm:t>
        <a:bodyPr/>
        <a:lstStyle/>
        <a:p>
          <a:r>
            <a:rPr lang="cs-CZ" i="0" dirty="0">
              <a:solidFill>
                <a:schemeClr val="tx1">
                  <a:lumMod val="50000"/>
                </a:schemeClr>
              </a:solidFill>
            </a:rPr>
            <a:t>může být doplněn o </a:t>
          </a:r>
          <a:r>
            <a:rPr lang="cs-CZ" i="1" dirty="0">
              <a:solidFill>
                <a:schemeClr val="tx1">
                  <a:lumMod val="50000"/>
                </a:schemeClr>
              </a:solidFill>
            </a:rPr>
            <a:t>Akční plán </a:t>
          </a:r>
          <a:r>
            <a:rPr lang="cs-CZ" i="0" dirty="0">
              <a:solidFill>
                <a:schemeClr val="tx1">
                  <a:lumMod val="50000"/>
                </a:schemeClr>
              </a:solidFill>
            </a:rPr>
            <a:t>(shrnutí priorit)</a:t>
          </a:r>
        </a:p>
      </dgm:t>
    </dgm:pt>
    <dgm:pt modelId="{460A8297-4B9B-4BCD-B226-9214C70C2533}" type="parTrans" cxnId="{1F8518E2-3A25-4648-8C0D-AE8E39B8FFC4}">
      <dgm:prSet/>
      <dgm:spPr/>
      <dgm:t>
        <a:bodyPr/>
        <a:lstStyle/>
        <a:p>
          <a:endParaRPr lang="cs-CZ"/>
        </a:p>
      </dgm:t>
    </dgm:pt>
    <dgm:pt modelId="{19C1F4A1-50D3-4683-A33B-07BF81EDDD4D}" type="sibTrans" cxnId="{1F8518E2-3A25-4648-8C0D-AE8E39B8FFC4}">
      <dgm:prSet/>
      <dgm:spPr/>
      <dgm:t>
        <a:bodyPr/>
        <a:lstStyle/>
        <a:p>
          <a:endParaRPr lang="cs-CZ"/>
        </a:p>
      </dgm:t>
    </dgm:pt>
    <dgm:pt modelId="{F05FDB6F-7430-47E0-9870-A7730921F81E}">
      <dgm:prSet phldrT="[Text]"/>
      <dgm:spPr>
        <a:solidFill>
          <a:srgbClr val="0066CC"/>
        </a:solidFill>
      </dgm:spPr>
      <dgm:t>
        <a:bodyPr/>
        <a:lstStyle/>
        <a:p>
          <a:r>
            <a:rPr lang="cs-CZ" b="1" dirty="0"/>
            <a:t>FINANCE</a:t>
          </a:r>
        </a:p>
      </dgm:t>
    </dgm:pt>
    <dgm:pt modelId="{CA68D59D-46C3-4509-ABED-B913F4C62480}" type="parTrans" cxnId="{BCA05AAE-3006-4E9D-85E1-1E24A930AE63}">
      <dgm:prSet/>
      <dgm:spPr/>
      <dgm:t>
        <a:bodyPr/>
        <a:lstStyle/>
        <a:p>
          <a:endParaRPr lang="cs-CZ"/>
        </a:p>
      </dgm:t>
    </dgm:pt>
    <dgm:pt modelId="{B437E7F7-5E58-42AF-9DA2-51A41A25A5CE}" type="sibTrans" cxnId="{BCA05AAE-3006-4E9D-85E1-1E24A930AE63}">
      <dgm:prSet/>
      <dgm:spPr/>
      <dgm:t>
        <a:bodyPr/>
        <a:lstStyle/>
        <a:p>
          <a:endParaRPr lang="cs-CZ"/>
        </a:p>
      </dgm:t>
    </dgm:pt>
    <dgm:pt modelId="{81E7060D-4296-4652-B70A-9BC02B7294F9}">
      <dgm:prSet phldrT="[Text]"/>
      <dgm:spPr/>
      <dgm:t>
        <a:bodyPr/>
        <a:lstStyle/>
        <a:p>
          <a:r>
            <a:rPr lang="cs-CZ" b="1" dirty="0">
              <a:solidFill>
                <a:schemeClr val="tx1">
                  <a:lumMod val="50000"/>
                </a:schemeClr>
              </a:solidFill>
            </a:rPr>
            <a:t>je provázán s finančními možnostmi obce</a:t>
          </a:r>
        </a:p>
      </dgm:t>
    </dgm:pt>
    <dgm:pt modelId="{268314E1-A21A-4031-9B8C-C421D189C95F}" type="parTrans" cxnId="{6F5354ED-DBC2-4EE1-9D17-E5C62F80CA67}">
      <dgm:prSet/>
      <dgm:spPr/>
      <dgm:t>
        <a:bodyPr/>
        <a:lstStyle/>
        <a:p>
          <a:endParaRPr lang="cs-CZ"/>
        </a:p>
      </dgm:t>
    </dgm:pt>
    <dgm:pt modelId="{CB5E7BC2-D648-4B12-BD59-C698E8B415D9}" type="sibTrans" cxnId="{6F5354ED-DBC2-4EE1-9D17-E5C62F80CA67}">
      <dgm:prSet/>
      <dgm:spPr/>
      <dgm:t>
        <a:bodyPr/>
        <a:lstStyle/>
        <a:p>
          <a:endParaRPr lang="cs-CZ"/>
        </a:p>
      </dgm:t>
    </dgm:pt>
    <dgm:pt modelId="{2A11279F-3C6E-4A23-9400-90CB87E1711C}">
      <dgm:prSet phldrT="[Text]"/>
      <dgm:spPr/>
      <dgm:t>
        <a:bodyPr/>
        <a:lstStyle/>
        <a:p>
          <a:r>
            <a:rPr lang="cs-CZ" i="1" dirty="0">
              <a:solidFill>
                <a:schemeClr val="tx1">
                  <a:lumMod val="50000"/>
                </a:schemeClr>
              </a:solidFill>
            </a:rPr>
            <a:t>aktualizovaný Střednědobý výhled rozpočtu (inflace, dlouhodobé závazky, změny cen prací, materiálů, služeb)</a:t>
          </a:r>
        </a:p>
      </dgm:t>
    </dgm:pt>
    <dgm:pt modelId="{35F32C31-D5AF-4E98-8765-41CC02B9B8A1}" type="parTrans" cxnId="{4ED03E40-7569-4B6B-B787-333F5A9BC5DD}">
      <dgm:prSet/>
      <dgm:spPr/>
      <dgm:t>
        <a:bodyPr/>
        <a:lstStyle/>
        <a:p>
          <a:endParaRPr lang="cs-CZ"/>
        </a:p>
      </dgm:t>
    </dgm:pt>
    <dgm:pt modelId="{875F45FD-9D37-4283-B164-122B869B080D}" type="sibTrans" cxnId="{4ED03E40-7569-4B6B-B787-333F5A9BC5DD}">
      <dgm:prSet/>
      <dgm:spPr/>
      <dgm:t>
        <a:bodyPr/>
        <a:lstStyle/>
        <a:p>
          <a:endParaRPr lang="cs-CZ"/>
        </a:p>
      </dgm:t>
    </dgm:pt>
    <dgm:pt modelId="{F1B4AE7D-6A5B-4EF1-B59F-FD7C785E2DCF}">
      <dgm:prSet phldrT="[Text]"/>
      <dgm:spPr>
        <a:solidFill>
          <a:srgbClr val="C00000"/>
        </a:solidFill>
      </dgm:spPr>
      <dgm:t>
        <a:bodyPr/>
        <a:lstStyle/>
        <a:p>
          <a:r>
            <a:rPr lang="cs-CZ" b="1" dirty="0"/>
            <a:t>HODNOCENÍ</a:t>
          </a:r>
        </a:p>
      </dgm:t>
    </dgm:pt>
    <dgm:pt modelId="{63873C03-1C95-4705-A576-DEE1B834597A}" type="parTrans" cxnId="{8C727EE3-AA3B-422D-AF2C-633179E07DAD}">
      <dgm:prSet/>
      <dgm:spPr/>
      <dgm:t>
        <a:bodyPr/>
        <a:lstStyle/>
        <a:p>
          <a:endParaRPr lang="cs-CZ"/>
        </a:p>
      </dgm:t>
    </dgm:pt>
    <dgm:pt modelId="{3E03CCE4-F19A-4D3D-8FE1-C5F14ADB1AE0}" type="sibTrans" cxnId="{8C727EE3-AA3B-422D-AF2C-633179E07DAD}">
      <dgm:prSet/>
      <dgm:spPr/>
      <dgm:t>
        <a:bodyPr/>
        <a:lstStyle/>
        <a:p>
          <a:endParaRPr lang="cs-CZ"/>
        </a:p>
      </dgm:t>
    </dgm:pt>
    <dgm:pt modelId="{843188CD-5EF5-4CC3-AC05-C9BF6CEA0F70}">
      <dgm:prSet phldrT="[Text]"/>
      <dgm:spPr/>
      <dgm:t>
        <a:bodyPr/>
        <a:lstStyle/>
        <a:p>
          <a:r>
            <a:rPr lang="cs-CZ" b="1" dirty="0">
              <a:solidFill>
                <a:schemeClr val="tx1">
                  <a:lumMod val="50000"/>
                </a:schemeClr>
              </a:solidFill>
            </a:rPr>
            <a:t>pravidelné hodnocení plnění programu </a:t>
          </a:r>
          <a:r>
            <a:rPr lang="cs-CZ" b="0" dirty="0">
              <a:solidFill>
                <a:schemeClr val="tx1">
                  <a:lumMod val="50000"/>
                </a:schemeClr>
              </a:solidFill>
            </a:rPr>
            <a:t>(akčního plánu) </a:t>
          </a:r>
          <a:r>
            <a:rPr lang="cs-CZ" b="1" dirty="0">
              <a:solidFill>
                <a:schemeClr val="tx1">
                  <a:lumMod val="50000"/>
                </a:schemeClr>
              </a:solidFill>
            </a:rPr>
            <a:t>a jeho aktualizace</a:t>
          </a:r>
        </a:p>
      </dgm:t>
    </dgm:pt>
    <dgm:pt modelId="{6DC7E1BA-A9EF-4CBB-9028-EBC384301143}" type="parTrans" cxnId="{6DE7C07A-98C6-4C09-9EDB-BE5EADA00719}">
      <dgm:prSet/>
      <dgm:spPr/>
      <dgm:t>
        <a:bodyPr/>
        <a:lstStyle/>
        <a:p>
          <a:endParaRPr lang="cs-CZ"/>
        </a:p>
      </dgm:t>
    </dgm:pt>
    <dgm:pt modelId="{EBFBCFFE-7EFF-4CC8-A550-0CD0CEB304F7}" type="sibTrans" cxnId="{6DE7C07A-98C6-4C09-9EDB-BE5EADA00719}">
      <dgm:prSet/>
      <dgm:spPr/>
      <dgm:t>
        <a:bodyPr/>
        <a:lstStyle/>
        <a:p>
          <a:endParaRPr lang="cs-CZ"/>
        </a:p>
      </dgm:t>
    </dgm:pt>
    <dgm:pt modelId="{30E09DEE-1E3F-4BD6-B1BC-AAB11268D315}" type="pres">
      <dgm:prSet presAssocID="{19E65F1F-4E58-46A9-81FD-C51A478CB7AD}" presName="linearFlow" presStyleCnt="0">
        <dgm:presLayoutVars>
          <dgm:dir/>
          <dgm:animLvl val="lvl"/>
          <dgm:resizeHandles val="exact"/>
        </dgm:presLayoutVars>
      </dgm:prSet>
      <dgm:spPr/>
    </dgm:pt>
    <dgm:pt modelId="{E192FD77-1160-4D60-AB16-D8755C4957E4}" type="pres">
      <dgm:prSet presAssocID="{FA421D25-BB43-4000-9EFC-BDC5DBB25EA6}" presName="composite" presStyleCnt="0"/>
      <dgm:spPr/>
    </dgm:pt>
    <dgm:pt modelId="{18C76E9A-D957-4842-91B0-4D17275496D6}" type="pres">
      <dgm:prSet presAssocID="{FA421D25-BB43-4000-9EFC-BDC5DBB25EA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408258B-EB62-48FF-8B9D-E744B0FB5597}" type="pres">
      <dgm:prSet presAssocID="{FA421D25-BB43-4000-9EFC-BDC5DBB25EA6}" presName="descendantText" presStyleLbl="alignAcc1" presStyleIdx="0" presStyleCnt="3">
        <dgm:presLayoutVars>
          <dgm:bulletEnabled val="1"/>
        </dgm:presLayoutVars>
      </dgm:prSet>
      <dgm:spPr/>
    </dgm:pt>
    <dgm:pt modelId="{FB5DA742-467A-4105-A0BE-D7312E46565E}" type="pres">
      <dgm:prSet presAssocID="{63D9ECBC-ED8D-4831-B141-0F50E22AB429}" presName="sp" presStyleCnt="0"/>
      <dgm:spPr/>
    </dgm:pt>
    <dgm:pt modelId="{2F4D9EC8-CDFB-42FE-9552-3AFB8C9A7335}" type="pres">
      <dgm:prSet presAssocID="{F05FDB6F-7430-47E0-9870-A7730921F81E}" presName="composite" presStyleCnt="0"/>
      <dgm:spPr/>
    </dgm:pt>
    <dgm:pt modelId="{B0BB9E63-EFD0-4066-B984-60486FF7A0A9}" type="pres">
      <dgm:prSet presAssocID="{F05FDB6F-7430-47E0-9870-A7730921F81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5079D17-227F-4359-A828-FAE5E6831835}" type="pres">
      <dgm:prSet presAssocID="{F05FDB6F-7430-47E0-9870-A7730921F81E}" presName="descendantText" presStyleLbl="alignAcc1" presStyleIdx="1" presStyleCnt="3">
        <dgm:presLayoutVars>
          <dgm:bulletEnabled val="1"/>
        </dgm:presLayoutVars>
      </dgm:prSet>
      <dgm:spPr/>
    </dgm:pt>
    <dgm:pt modelId="{7A68BB9F-DDB5-4237-8A06-9C99FB5EB791}" type="pres">
      <dgm:prSet presAssocID="{B437E7F7-5E58-42AF-9DA2-51A41A25A5CE}" presName="sp" presStyleCnt="0"/>
      <dgm:spPr/>
    </dgm:pt>
    <dgm:pt modelId="{96808CB9-51C0-4F70-A733-B541409D7C06}" type="pres">
      <dgm:prSet presAssocID="{F1B4AE7D-6A5B-4EF1-B59F-FD7C785E2DCF}" presName="composite" presStyleCnt="0"/>
      <dgm:spPr/>
    </dgm:pt>
    <dgm:pt modelId="{20B23EE3-9C51-4652-B482-E5ED7E0CC4E4}" type="pres">
      <dgm:prSet presAssocID="{F1B4AE7D-6A5B-4EF1-B59F-FD7C785E2DC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8B6482D-728C-4E4D-B658-7A26CC073DA5}" type="pres">
      <dgm:prSet presAssocID="{F1B4AE7D-6A5B-4EF1-B59F-FD7C785E2DCF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DE72511-E807-42E3-B6F6-1A93F14506AA}" type="presOf" srcId="{81E7060D-4296-4652-B70A-9BC02B7294F9}" destId="{B5079D17-227F-4359-A828-FAE5E6831835}" srcOrd="0" destOrd="0" presId="urn:microsoft.com/office/officeart/2005/8/layout/chevron2"/>
    <dgm:cxn modelId="{37767A1D-7F3B-47E1-8C3D-8EFAF3CA31E0}" type="presOf" srcId="{19E65F1F-4E58-46A9-81FD-C51A478CB7AD}" destId="{30E09DEE-1E3F-4BD6-B1BC-AAB11268D315}" srcOrd="0" destOrd="0" presId="urn:microsoft.com/office/officeart/2005/8/layout/chevron2"/>
    <dgm:cxn modelId="{F7698935-D51D-4DC3-95A6-2D5797E72A89}" srcId="{FA421D25-BB43-4000-9EFC-BDC5DBB25EA6}" destId="{2565A66B-B0D8-4077-8701-84D7BFD57B44}" srcOrd="0" destOrd="0" parTransId="{FBBC7216-3981-4FA8-B89A-486E89058BF1}" sibTransId="{1B1E0661-16B7-4283-8863-6BBC20FC6B18}"/>
    <dgm:cxn modelId="{196EAA3E-BCD9-4906-803C-0856719D35FF}" type="presOf" srcId="{2A11279F-3C6E-4A23-9400-90CB87E1711C}" destId="{B5079D17-227F-4359-A828-FAE5E6831835}" srcOrd="0" destOrd="1" presId="urn:microsoft.com/office/officeart/2005/8/layout/chevron2"/>
    <dgm:cxn modelId="{4ED03E40-7569-4B6B-B787-333F5A9BC5DD}" srcId="{F05FDB6F-7430-47E0-9870-A7730921F81E}" destId="{2A11279F-3C6E-4A23-9400-90CB87E1711C}" srcOrd="1" destOrd="0" parTransId="{35F32C31-D5AF-4E98-8765-41CC02B9B8A1}" sibTransId="{875F45FD-9D37-4283-B164-122B869B080D}"/>
    <dgm:cxn modelId="{C69F4342-26FF-48CC-8FB2-F16253C6F853}" type="presOf" srcId="{FA421D25-BB43-4000-9EFC-BDC5DBB25EA6}" destId="{18C76E9A-D957-4842-91B0-4D17275496D6}" srcOrd="0" destOrd="0" presId="urn:microsoft.com/office/officeart/2005/8/layout/chevron2"/>
    <dgm:cxn modelId="{6DE7C07A-98C6-4C09-9EDB-BE5EADA00719}" srcId="{F1B4AE7D-6A5B-4EF1-B59F-FD7C785E2DCF}" destId="{843188CD-5EF5-4CC3-AC05-C9BF6CEA0F70}" srcOrd="0" destOrd="0" parTransId="{6DC7E1BA-A9EF-4CBB-9028-EBC384301143}" sibTransId="{EBFBCFFE-7EFF-4CC8-A550-0CD0CEB304F7}"/>
    <dgm:cxn modelId="{C5A85595-EE34-4CBB-BF96-13CEDA8AF8C2}" type="presOf" srcId="{F05FDB6F-7430-47E0-9870-A7730921F81E}" destId="{B0BB9E63-EFD0-4066-B984-60486FF7A0A9}" srcOrd="0" destOrd="0" presId="urn:microsoft.com/office/officeart/2005/8/layout/chevron2"/>
    <dgm:cxn modelId="{F3CECB98-9A2F-4C52-A8CE-F56FF63F44B5}" type="presOf" srcId="{843188CD-5EF5-4CC3-AC05-C9BF6CEA0F70}" destId="{68B6482D-728C-4E4D-B658-7A26CC073DA5}" srcOrd="0" destOrd="0" presId="urn:microsoft.com/office/officeart/2005/8/layout/chevron2"/>
    <dgm:cxn modelId="{BCA05AAE-3006-4E9D-85E1-1E24A930AE63}" srcId="{19E65F1F-4E58-46A9-81FD-C51A478CB7AD}" destId="{F05FDB6F-7430-47E0-9870-A7730921F81E}" srcOrd="1" destOrd="0" parTransId="{CA68D59D-46C3-4509-ABED-B913F4C62480}" sibTransId="{B437E7F7-5E58-42AF-9DA2-51A41A25A5CE}"/>
    <dgm:cxn modelId="{D2592BD4-CA0E-4C8C-87F4-70829100A740}" type="presOf" srcId="{F1B4AE7D-6A5B-4EF1-B59F-FD7C785E2DCF}" destId="{20B23EE3-9C51-4652-B482-E5ED7E0CC4E4}" srcOrd="0" destOrd="0" presId="urn:microsoft.com/office/officeart/2005/8/layout/chevron2"/>
    <dgm:cxn modelId="{512E06D7-E2FC-433E-89AB-D3E07D59F009}" type="presOf" srcId="{2565A66B-B0D8-4077-8701-84D7BFD57B44}" destId="{F408258B-EB62-48FF-8B9D-E744B0FB5597}" srcOrd="0" destOrd="0" presId="urn:microsoft.com/office/officeart/2005/8/layout/chevron2"/>
    <dgm:cxn modelId="{23B889E0-3650-4FFE-8037-FEB02D14553C}" type="presOf" srcId="{ACFFA42F-87F1-4AF5-A8BE-DAC2A9969651}" destId="{F408258B-EB62-48FF-8B9D-E744B0FB5597}" srcOrd="0" destOrd="1" presId="urn:microsoft.com/office/officeart/2005/8/layout/chevron2"/>
    <dgm:cxn modelId="{1F8518E2-3A25-4648-8C0D-AE8E39B8FFC4}" srcId="{FA421D25-BB43-4000-9EFC-BDC5DBB25EA6}" destId="{ACFFA42F-87F1-4AF5-A8BE-DAC2A9969651}" srcOrd="1" destOrd="0" parTransId="{460A8297-4B9B-4BCD-B226-9214C70C2533}" sibTransId="{19C1F4A1-50D3-4683-A33B-07BF81EDDD4D}"/>
    <dgm:cxn modelId="{8C727EE3-AA3B-422D-AF2C-633179E07DAD}" srcId="{19E65F1F-4E58-46A9-81FD-C51A478CB7AD}" destId="{F1B4AE7D-6A5B-4EF1-B59F-FD7C785E2DCF}" srcOrd="2" destOrd="0" parTransId="{63873C03-1C95-4705-A576-DEE1B834597A}" sibTransId="{3E03CCE4-F19A-4D3D-8FE1-C5F14ADB1AE0}"/>
    <dgm:cxn modelId="{6F5354ED-DBC2-4EE1-9D17-E5C62F80CA67}" srcId="{F05FDB6F-7430-47E0-9870-A7730921F81E}" destId="{81E7060D-4296-4652-B70A-9BC02B7294F9}" srcOrd="0" destOrd="0" parTransId="{268314E1-A21A-4031-9B8C-C421D189C95F}" sibTransId="{CB5E7BC2-D648-4B12-BD59-C698E8B415D9}"/>
    <dgm:cxn modelId="{68889DF5-961A-48CF-8C35-057C320ABB70}" srcId="{19E65F1F-4E58-46A9-81FD-C51A478CB7AD}" destId="{FA421D25-BB43-4000-9EFC-BDC5DBB25EA6}" srcOrd="0" destOrd="0" parTransId="{544795FC-0BAB-4C7D-AF5C-078BFBA68C54}" sibTransId="{63D9ECBC-ED8D-4831-B141-0F50E22AB429}"/>
    <dgm:cxn modelId="{0140CE70-7C9F-429C-8200-BF4BDAA9ACBC}" type="presParOf" srcId="{30E09DEE-1E3F-4BD6-B1BC-AAB11268D315}" destId="{E192FD77-1160-4D60-AB16-D8755C4957E4}" srcOrd="0" destOrd="0" presId="urn:microsoft.com/office/officeart/2005/8/layout/chevron2"/>
    <dgm:cxn modelId="{F758E26B-A263-4E89-9AE7-6FF6C8812C9B}" type="presParOf" srcId="{E192FD77-1160-4D60-AB16-D8755C4957E4}" destId="{18C76E9A-D957-4842-91B0-4D17275496D6}" srcOrd="0" destOrd="0" presId="urn:microsoft.com/office/officeart/2005/8/layout/chevron2"/>
    <dgm:cxn modelId="{041BB3E0-CAFB-437D-B235-F6BF2F42A5E2}" type="presParOf" srcId="{E192FD77-1160-4D60-AB16-D8755C4957E4}" destId="{F408258B-EB62-48FF-8B9D-E744B0FB5597}" srcOrd="1" destOrd="0" presId="urn:microsoft.com/office/officeart/2005/8/layout/chevron2"/>
    <dgm:cxn modelId="{1C64E6B0-1366-4EAD-BA59-A43741F7FCEA}" type="presParOf" srcId="{30E09DEE-1E3F-4BD6-B1BC-AAB11268D315}" destId="{FB5DA742-467A-4105-A0BE-D7312E46565E}" srcOrd="1" destOrd="0" presId="urn:microsoft.com/office/officeart/2005/8/layout/chevron2"/>
    <dgm:cxn modelId="{5B4453B1-0706-41A5-8732-BD10C3B86E67}" type="presParOf" srcId="{30E09DEE-1E3F-4BD6-B1BC-AAB11268D315}" destId="{2F4D9EC8-CDFB-42FE-9552-3AFB8C9A7335}" srcOrd="2" destOrd="0" presId="urn:microsoft.com/office/officeart/2005/8/layout/chevron2"/>
    <dgm:cxn modelId="{91557A16-6DFD-4790-AD31-756C2B4B94F5}" type="presParOf" srcId="{2F4D9EC8-CDFB-42FE-9552-3AFB8C9A7335}" destId="{B0BB9E63-EFD0-4066-B984-60486FF7A0A9}" srcOrd="0" destOrd="0" presId="urn:microsoft.com/office/officeart/2005/8/layout/chevron2"/>
    <dgm:cxn modelId="{1A8BF919-7F66-4A08-A3E2-26D8EB8CD088}" type="presParOf" srcId="{2F4D9EC8-CDFB-42FE-9552-3AFB8C9A7335}" destId="{B5079D17-227F-4359-A828-FAE5E6831835}" srcOrd="1" destOrd="0" presId="urn:microsoft.com/office/officeart/2005/8/layout/chevron2"/>
    <dgm:cxn modelId="{3223123C-94FB-4ED7-8FCA-88962A7A7457}" type="presParOf" srcId="{30E09DEE-1E3F-4BD6-B1BC-AAB11268D315}" destId="{7A68BB9F-DDB5-4237-8A06-9C99FB5EB791}" srcOrd="3" destOrd="0" presId="urn:microsoft.com/office/officeart/2005/8/layout/chevron2"/>
    <dgm:cxn modelId="{5C4A8A70-3855-4711-AC45-CA8EFE9183C7}" type="presParOf" srcId="{30E09DEE-1E3F-4BD6-B1BC-AAB11268D315}" destId="{96808CB9-51C0-4F70-A733-B541409D7C06}" srcOrd="4" destOrd="0" presId="urn:microsoft.com/office/officeart/2005/8/layout/chevron2"/>
    <dgm:cxn modelId="{D68788E3-6846-479D-9F96-8872F440F4E7}" type="presParOf" srcId="{96808CB9-51C0-4F70-A733-B541409D7C06}" destId="{20B23EE3-9C51-4652-B482-E5ED7E0CC4E4}" srcOrd="0" destOrd="0" presId="urn:microsoft.com/office/officeart/2005/8/layout/chevron2"/>
    <dgm:cxn modelId="{E629F680-76A6-4161-B4B7-EBCEA9D7597C}" type="presParOf" srcId="{96808CB9-51C0-4F70-A733-B541409D7C06}" destId="{68B6482D-728C-4E4D-B658-7A26CC073DA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E65F1F-4E58-46A9-81FD-C51A478CB7AD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FA421D25-BB43-4000-9EFC-BDC5DBB25EA6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dirty="0"/>
            <a:t>CÍLE</a:t>
          </a:r>
        </a:p>
      </dgm:t>
    </dgm:pt>
    <dgm:pt modelId="{544795FC-0BAB-4C7D-AF5C-078BFBA68C54}" type="parTrans" cxnId="{68889DF5-961A-48CF-8C35-057C320ABB70}">
      <dgm:prSet/>
      <dgm:spPr/>
      <dgm:t>
        <a:bodyPr/>
        <a:lstStyle/>
        <a:p>
          <a:endParaRPr lang="cs-CZ"/>
        </a:p>
      </dgm:t>
    </dgm:pt>
    <dgm:pt modelId="{63D9ECBC-ED8D-4831-B141-0F50E22AB429}" type="sibTrans" cxnId="{68889DF5-961A-48CF-8C35-057C320ABB70}">
      <dgm:prSet/>
      <dgm:spPr/>
      <dgm:t>
        <a:bodyPr/>
        <a:lstStyle/>
        <a:p>
          <a:endParaRPr lang="cs-CZ"/>
        </a:p>
      </dgm:t>
    </dgm:pt>
    <dgm:pt modelId="{2565A66B-B0D8-4077-8701-84D7BFD57B4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cs-CZ" sz="1700" b="1" kern="1200" dirty="0"/>
            <a:t>Strategický plán</a:t>
          </a:r>
        </a:p>
        <a:p>
          <a:pPr>
            <a:lnSpc>
              <a:spcPct val="100000"/>
            </a:lnSpc>
          </a:pPr>
          <a:r>
            <a:rPr lang="cs-CZ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definuje priority, vychází ze SWOT analýzy</a:t>
          </a:r>
        </a:p>
        <a:p>
          <a:pPr>
            <a:lnSpc>
              <a:spcPct val="100000"/>
            </a:lnSpc>
          </a:pPr>
          <a:r>
            <a:rPr lang="cs-CZ" sz="1700" b="0" i="1" kern="1200" dirty="0">
              <a:solidFill>
                <a:srgbClr val="084F7F"/>
              </a:solidFill>
            </a:rPr>
            <a:t>zastupitelstvo</a:t>
          </a:r>
          <a:endParaRPr lang="cs-CZ" sz="1700" kern="1200" dirty="0">
            <a:solidFill>
              <a:srgbClr val="084F7F"/>
            </a:solidFill>
            <a:latin typeface="Arial"/>
            <a:ea typeface="+mn-ea"/>
            <a:cs typeface="Arial"/>
          </a:endParaRPr>
        </a:p>
        <a:p>
          <a:pPr>
            <a:lnSpc>
              <a:spcPct val="100000"/>
            </a:lnSpc>
          </a:pPr>
          <a:endParaRPr lang="cs-CZ" sz="1700" b="1" kern="1200" dirty="0"/>
        </a:p>
        <a:p>
          <a:pPr>
            <a:lnSpc>
              <a:spcPct val="100000"/>
            </a:lnSpc>
          </a:pPr>
          <a:r>
            <a:rPr lang="cs-CZ" sz="1700" b="1" kern="1200" dirty="0"/>
            <a:t>Akční plán</a:t>
          </a:r>
        </a:p>
        <a:p>
          <a:pPr>
            <a:lnSpc>
              <a:spcPct val="100000"/>
            </a:lnSpc>
          </a:pPr>
          <a:r>
            <a:rPr lang="cs-CZ" sz="1700" kern="1200" dirty="0"/>
            <a:t>stanovuje konkrétní cíle</a:t>
          </a:r>
          <a:endParaRPr lang="cs-CZ" sz="1700" b="1" kern="1200" dirty="0"/>
        </a:p>
      </dgm:t>
    </dgm:pt>
    <dgm:pt modelId="{FBBC7216-3981-4FA8-B89A-486E89058BF1}" type="parTrans" cxnId="{F7698935-D51D-4DC3-95A6-2D5797E72A89}">
      <dgm:prSet/>
      <dgm:spPr/>
      <dgm:t>
        <a:bodyPr/>
        <a:lstStyle/>
        <a:p>
          <a:endParaRPr lang="cs-CZ"/>
        </a:p>
      </dgm:t>
    </dgm:pt>
    <dgm:pt modelId="{1B1E0661-16B7-4283-8863-6BBC20FC6B18}" type="sibTrans" cxnId="{F7698935-D51D-4DC3-95A6-2D5797E72A89}">
      <dgm:prSet/>
      <dgm:spPr/>
      <dgm:t>
        <a:bodyPr/>
        <a:lstStyle/>
        <a:p>
          <a:endParaRPr lang="cs-CZ"/>
        </a:p>
      </dgm:t>
    </dgm:pt>
    <dgm:pt modelId="{F05FDB6F-7430-47E0-9870-A7730921F81E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dirty="0"/>
            <a:t>FINANCE</a:t>
          </a:r>
        </a:p>
      </dgm:t>
    </dgm:pt>
    <dgm:pt modelId="{CA68D59D-46C3-4509-ABED-B913F4C62480}" type="parTrans" cxnId="{BCA05AAE-3006-4E9D-85E1-1E24A930AE63}">
      <dgm:prSet/>
      <dgm:spPr/>
      <dgm:t>
        <a:bodyPr/>
        <a:lstStyle/>
        <a:p>
          <a:endParaRPr lang="cs-CZ"/>
        </a:p>
      </dgm:t>
    </dgm:pt>
    <dgm:pt modelId="{B437E7F7-5E58-42AF-9DA2-51A41A25A5CE}" type="sibTrans" cxnId="{BCA05AAE-3006-4E9D-85E1-1E24A930AE63}">
      <dgm:prSet/>
      <dgm:spPr/>
      <dgm:t>
        <a:bodyPr/>
        <a:lstStyle/>
        <a:p>
          <a:endParaRPr lang="cs-CZ"/>
        </a:p>
      </dgm:t>
    </dgm:pt>
    <dgm:pt modelId="{81E7060D-4296-4652-B70A-9BC02B7294F9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cs-CZ" sz="17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Střednědobý výhled rozpočtu</a:t>
          </a:r>
        </a:p>
        <a:p>
          <a:pPr>
            <a:lnSpc>
              <a:spcPct val="100000"/>
            </a:lnSpc>
          </a:pPr>
          <a:r>
            <a:rPr lang="cs-CZ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definuje finanční možnosti </a:t>
          </a:r>
        </a:p>
        <a:p>
          <a:pPr>
            <a:lnSpc>
              <a:spcPct val="100000"/>
            </a:lnSpc>
          </a:pPr>
          <a:r>
            <a:rPr lang="cs-CZ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(vlastní finance/strop zadlužení)</a:t>
          </a:r>
        </a:p>
        <a:p>
          <a:pPr>
            <a:lnSpc>
              <a:spcPct val="100000"/>
            </a:lnSpc>
          </a:pPr>
          <a:r>
            <a:rPr lang="cs-CZ" sz="1700" b="0" i="1" kern="1200" dirty="0">
              <a:solidFill>
                <a:srgbClr val="084F7F"/>
              </a:solidFill>
              <a:latin typeface="Arial"/>
              <a:ea typeface="+mn-ea"/>
              <a:cs typeface="Arial"/>
            </a:rPr>
            <a:t>zastupitelstvo</a:t>
          </a:r>
          <a:endParaRPr lang="cs-CZ" sz="1700" b="1" kern="1200" dirty="0">
            <a:solidFill>
              <a:srgbClr val="084F7F"/>
            </a:solidFill>
            <a:latin typeface="Arial"/>
            <a:ea typeface="+mn-ea"/>
            <a:cs typeface="Arial"/>
          </a:endParaRPr>
        </a:p>
      </dgm:t>
    </dgm:pt>
    <dgm:pt modelId="{268314E1-A21A-4031-9B8C-C421D189C95F}" type="parTrans" cxnId="{6F5354ED-DBC2-4EE1-9D17-E5C62F80CA67}">
      <dgm:prSet/>
      <dgm:spPr/>
      <dgm:t>
        <a:bodyPr/>
        <a:lstStyle/>
        <a:p>
          <a:endParaRPr lang="cs-CZ"/>
        </a:p>
      </dgm:t>
    </dgm:pt>
    <dgm:pt modelId="{CB5E7BC2-D648-4B12-BD59-C698E8B415D9}" type="sibTrans" cxnId="{6F5354ED-DBC2-4EE1-9D17-E5C62F80CA67}">
      <dgm:prSet/>
      <dgm:spPr/>
      <dgm:t>
        <a:bodyPr/>
        <a:lstStyle/>
        <a:p>
          <a:endParaRPr lang="cs-CZ"/>
        </a:p>
      </dgm:t>
    </dgm:pt>
    <dgm:pt modelId="{F1B4AE7D-6A5B-4EF1-B59F-FD7C785E2DCF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dirty="0"/>
            <a:t>HODNOCENÍ</a:t>
          </a:r>
        </a:p>
      </dgm:t>
    </dgm:pt>
    <dgm:pt modelId="{63873C03-1C95-4705-A576-DEE1B834597A}" type="parTrans" cxnId="{8C727EE3-AA3B-422D-AF2C-633179E07DAD}">
      <dgm:prSet/>
      <dgm:spPr/>
      <dgm:t>
        <a:bodyPr/>
        <a:lstStyle/>
        <a:p>
          <a:endParaRPr lang="cs-CZ"/>
        </a:p>
      </dgm:t>
    </dgm:pt>
    <dgm:pt modelId="{3E03CCE4-F19A-4D3D-8FE1-C5F14ADB1AE0}" type="sibTrans" cxnId="{8C727EE3-AA3B-422D-AF2C-633179E07DAD}">
      <dgm:prSet/>
      <dgm:spPr/>
      <dgm:t>
        <a:bodyPr/>
        <a:lstStyle/>
        <a:p>
          <a:endParaRPr lang="cs-CZ"/>
        </a:p>
      </dgm:t>
    </dgm:pt>
    <dgm:pt modelId="{843188CD-5EF5-4CC3-AC05-C9BF6CEA0F70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cs-CZ" sz="17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Pravidelné</a:t>
          </a:r>
          <a:r>
            <a:rPr lang="cs-CZ" sz="17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 </a:t>
          </a:r>
          <a:r>
            <a:rPr lang="cs-CZ" sz="17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hodnocení</a:t>
          </a:r>
          <a:r>
            <a:rPr lang="cs-CZ" sz="17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 </a:t>
          </a:r>
          <a:r>
            <a:rPr lang="cs-CZ" sz="17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plnění akčního plánu    </a:t>
          </a:r>
          <a:r>
            <a:rPr lang="cs-CZ" sz="17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a aktualizace</a:t>
          </a:r>
        </a:p>
        <a:p>
          <a:pPr>
            <a:lnSpc>
              <a:spcPct val="100000"/>
            </a:lnSpc>
          </a:pPr>
          <a:r>
            <a:rPr lang="cs-CZ" sz="1700" b="0" i="1" kern="1200" dirty="0">
              <a:solidFill>
                <a:srgbClr val="084F7F"/>
              </a:solidFill>
              <a:latin typeface="Arial"/>
              <a:ea typeface="+mn-ea"/>
              <a:cs typeface="Arial"/>
            </a:rPr>
            <a:t>rada/starosta</a:t>
          </a:r>
        </a:p>
        <a:p>
          <a:pPr>
            <a:lnSpc>
              <a:spcPct val="100000"/>
            </a:lnSpc>
          </a:pPr>
          <a:r>
            <a:rPr lang="cs-CZ" sz="1700" b="0" i="1" kern="1200" dirty="0">
              <a:solidFill>
                <a:srgbClr val="084F7F"/>
              </a:solidFill>
              <a:latin typeface="Arial"/>
              <a:ea typeface="+mn-ea"/>
              <a:cs typeface="Arial"/>
            </a:rPr>
            <a:t>zastupitelstvo</a:t>
          </a:r>
        </a:p>
      </dgm:t>
    </dgm:pt>
    <dgm:pt modelId="{6DC7E1BA-A9EF-4CBB-9028-EBC384301143}" type="parTrans" cxnId="{6DE7C07A-98C6-4C09-9EDB-BE5EADA00719}">
      <dgm:prSet/>
      <dgm:spPr/>
      <dgm:t>
        <a:bodyPr/>
        <a:lstStyle/>
        <a:p>
          <a:endParaRPr lang="cs-CZ"/>
        </a:p>
      </dgm:t>
    </dgm:pt>
    <dgm:pt modelId="{EBFBCFFE-7EFF-4CC8-A550-0CD0CEB304F7}" type="sibTrans" cxnId="{6DE7C07A-98C6-4C09-9EDB-BE5EADA00719}">
      <dgm:prSet/>
      <dgm:spPr/>
      <dgm:t>
        <a:bodyPr/>
        <a:lstStyle/>
        <a:p>
          <a:endParaRPr lang="cs-CZ"/>
        </a:p>
      </dgm:t>
    </dgm:pt>
    <dgm:pt modelId="{A3C7073E-334F-40E3-9F52-86E52637D69C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cs-CZ" sz="1700" kern="1200" dirty="0"/>
            <a:t>definuje projekty a propojuje je se zdroji</a:t>
          </a:r>
        </a:p>
        <a:p>
          <a:pPr>
            <a:lnSpc>
              <a:spcPct val="100000"/>
            </a:lnSpc>
          </a:pPr>
          <a:r>
            <a:rPr lang="cs-CZ" sz="1700" b="0" i="1" kern="1200" dirty="0">
              <a:solidFill>
                <a:srgbClr val="084F7F"/>
              </a:solidFill>
              <a:latin typeface="Arial"/>
              <a:ea typeface="+mn-ea"/>
              <a:cs typeface="Arial"/>
            </a:rPr>
            <a:t>zastupitelstvo</a:t>
          </a:r>
        </a:p>
        <a:p>
          <a:pPr>
            <a:lnSpc>
              <a:spcPct val="100000"/>
            </a:lnSpc>
          </a:pPr>
          <a:r>
            <a:rPr lang="cs-CZ" sz="1700" b="0" i="1" kern="1200" dirty="0">
              <a:solidFill>
                <a:srgbClr val="084F7F"/>
              </a:solidFill>
              <a:latin typeface="Arial"/>
              <a:ea typeface="+mn-ea"/>
              <a:cs typeface="Arial"/>
            </a:rPr>
            <a:t>plní rada/starosta</a:t>
          </a:r>
        </a:p>
      </dgm:t>
    </dgm:pt>
    <dgm:pt modelId="{5D5E5803-809E-49D2-A85A-BAA77B6084CB}" type="parTrans" cxnId="{2455078F-CAB4-4A13-9C05-538D58E52718}">
      <dgm:prSet/>
      <dgm:spPr/>
      <dgm:t>
        <a:bodyPr/>
        <a:lstStyle/>
        <a:p>
          <a:endParaRPr lang="cs-CZ"/>
        </a:p>
      </dgm:t>
    </dgm:pt>
    <dgm:pt modelId="{87AE6E65-41B3-48DC-8DC1-57F41FA5093D}" type="sibTrans" cxnId="{2455078F-CAB4-4A13-9C05-538D58E52718}">
      <dgm:prSet/>
      <dgm:spPr/>
      <dgm:t>
        <a:bodyPr/>
        <a:lstStyle/>
        <a:p>
          <a:endParaRPr lang="cs-CZ"/>
        </a:p>
      </dgm:t>
    </dgm:pt>
    <dgm:pt modelId="{60471EA5-4EAC-417C-8715-393EF68D3EFE}" type="pres">
      <dgm:prSet presAssocID="{19E65F1F-4E58-46A9-81FD-C51A478CB7AD}" presName="root" presStyleCnt="0">
        <dgm:presLayoutVars>
          <dgm:dir/>
          <dgm:resizeHandles val="exact"/>
        </dgm:presLayoutVars>
      </dgm:prSet>
      <dgm:spPr/>
    </dgm:pt>
    <dgm:pt modelId="{03B0B563-C61A-4C6D-BF2B-F79585FAD97B}" type="pres">
      <dgm:prSet presAssocID="{FA421D25-BB43-4000-9EFC-BDC5DBB25EA6}" presName="compNode" presStyleCnt="0"/>
      <dgm:spPr/>
    </dgm:pt>
    <dgm:pt modelId="{2B9A02D8-5A5F-4BC0-B574-412A5A83EA1B}" type="pres">
      <dgm:prSet presAssocID="{FA421D25-BB43-4000-9EFC-BDC5DBB25EA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efa do černého"/>
        </a:ext>
      </dgm:extLst>
    </dgm:pt>
    <dgm:pt modelId="{893B0F8B-1271-46B3-869F-FEE2418FB29C}" type="pres">
      <dgm:prSet presAssocID="{FA421D25-BB43-4000-9EFC-BDC5DBB25EA6}" presName="iconSpace" presStyleCnt="0"/>
      <dgm:spPr/>
    </dgm:pt>
    <dgm:pt modelId="{0C68A46A-CAE3-4195-A36F-B89B098D92A9}" type="pres">
      <dgm:prSet presAssocID="{FA421D25-BB43-4000-9EFC-BDC5DBB25EA6}" presName="parTx" presStyleLbl="revTx" presStyleIdx="0" presStyleCnt="6">
        <dgm:presLayoutVars>
          <dgm:chMax val="0"/>
          <dgm:chPref val="0"/>
        </dgm:presLayoutVars>
      </dgm:prSet>
      <dgm:spPr/>
    </dgm:pt>
    <dgm:pt modelId="{43DCDEE6-0717-443D-A494-8D07412C4DA7}" type="pres">
      <dgm:prSet presAssocID="{FA421D25-BB43-4000-9EFC-BDC5DBB25EA6}" presName="txSpace" presStyleCnt="0"/>
      <dgm:spPr/>
    </dgm:pt>
    <dgm:pt modelId="{2580C0D2-1A4D-4FDB-8B74-DAB1E9298A2E}" type="pres">
      <dgm:prSet presAssocID="{FA421D25-BB43-4000-9EFC-BDC5DBB25EA6}" presName="desTx" presStyleLbl="revTx" presStyleIdx="1" presStyleCnt="6">
        <dgm:presLayoutVars/>
      </dgm:prSet>
      <dgm:spPr/>
    </dgm:pt>
    <dgm:pt modelId="{0DDF4E7C-B929-4272-B418-6B8414E483FD}" type="pres">
      <dgm:prSet presAssocID="{63D9ECBC-ED8D-4831-B141-0F50E22AB429}" presName="sibTrans" presStyleCnt="0"/>
      <dgm:spPr/>
    </dgm:pt>
    <dgm:pt modelId="{4857E60B-6644-4075-8A5D-E378CA94A3D2}" type="pres">
      <dgm:prSet presAssocID="{F05FDB6F-7430-47E0-9870-A7730921F81E}" presName="compNode" presStyleCnt="0"/>
      <dgm:spPr/>
    </dgm:pt>
    <dgm:pt modelId="{0C335FC2-9CEF-4904-8B39-118B8A9AB3AF}" type="pres">
      <dgm:prSet presAssocID="{F05FDB6F-7430-47E0-9870-A7730921F81E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íze"/>
        </a:ext>
      </dgm:extLst>
    </dgm:pt>
    <dgm:pt modelId="{C8811F93-C324-437A-86CF-B0D105747A33}" type="pres">
      <dgm:prSet presAssocID="{F05FDB6F-7430-47E0-9870-A7730921F81E}" presName="iconSpace" presStyleCnt="0"/>
      <dgm:spPr/>
    </dgm:pt>
    <dgm:pt modelId="{1B245617-6E86-4F33-AE64-9F8F0FF4C69D}" type="pres">
      <dgm:prSet presAssocID="{F05FDB6F-7430-47E0-9870-A7730921F81E}" presName="parTx" presStyleLbl="revTx" presStyleIdx="2" presStyleCnt="6">
        <dgm:presLayoutVars>
          <dgm:chMax val="0"/>
          <dgm:chPref val="0"/>
        </dgm:presLayoutVars>
      </dgm:prSet>
      <dgm:spPr/>
    </dgm:pt>
    <dgm:pt modelId="{63917350-A895-44F3-9208-C655DF45FEF7}" type="pres">
      <dgm:prSet presAssocID="{F05FDB6F-7430-47E0-9870-A7730921F81E}" presName="txSpace" presStyleCnt="0"/>
      <dgm:spPr/>
    </dgm:pt>
    <dgm:pt modelId="{25E90D87-4FC0-4A7C-BAA0-E5967828D97E}" type="pres">
      <dgm:prSet presAssocID="{F05FDB6F-7430-47E0-9870-A7730921F81E}" presName="desTx" presStyleLbl="revTx" presStyleIdx="3" presStyleCnt="6">
        <dgm:presLayoutVars/>
      </dgm:prSet>
      <dgm:spPr/>
    </dgm:pt>
    <dgm:pt modelId="{7CED2F58-4BEA-451A-A692-C9A661E3C199}" type="pres">
      <dgm:prSet presAssocID="{B437E7F7-5E58-42AF-9DA2-51A41A25A5CE}" presName="sibTrans" presStyleCnt="0"/>
      <dgm:spPr/>
    </dgm:pt>
    <dgm:pt modelId="{22EA2E84-F3B5-4C62-9AB3-1FDBF3F93996}" type="pres">
      <dgm:prSet presAssocID="{F1B4AE7D-6A5B-4EF1-B59F-FD7C785E2DCF}" presName="compNode" presStyleCnt="0"/>
      <dgm:spPr/>
    </dgm:pt>
    <dgm:pt modelId="{13E4516F-4FB5-47DD-8CD5-A9E7667D26D2}" type="pres">
      <dgm:prSet presAssocID="{F1B4AE7D-6A5B-4EF1-B59F-FD7C785E2DCF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ntrolní seznam"/>
        </a:ext>
      </dgm:extLst>
    </dgm:pt>
    <dgm:pt modelId="{40875E8B-B2B9-4D2E-B243-87208005AAB3}" type="pres">
      <dgm:prSet presAssocID="{F1B4AE7D-6A5B-4EF1-B59F-FD7C785E2DCF}" presName="iconSpace" presStyleCnt="0"/>
      <dgm:spPr/>
    </dgm:pt>
    <dgm:pt modelId="{06935993-E1C9-4806-AF3E-2C77F427A4D8}" type="pres">
      <dgm:prSet presAssocID="{F1B4AE7D-6A5B-4EF1-B59F-FD7C785E2DCF}" presName="parTx" presStyleLbl="revTx" presStyleIdx="4" presStyleCnt="6">
        <dgm:presLayoutVars>
          <dgm:chMax val="0"/>
          <dgm:chPref val="0"/>
        </dgm:presLayoutVars>
      </dgm:prSet>
      <dgm:spPr/>
    </dgm:pt>
    <dgm:pt modelId="{3569FD23-6656-4834-A679-6B99AEC3E9B1}" type="pres">
      <dgm:prSet presAssocID="{F1B4AE7D-6A5B-4EF1-B59F-FD7C785E2DCF}" presName="txSpace" presStyleCnt="0"/>
      <dgm:spPr/>
    </dgm:pt>
    <dgm:pt modelId="{C274B026-611D-4552-85D6-EA3A3609DDF6}" type="pres">
      <dgm:prSet presAssocID="{F1B4AE7D-6A5B-4EF1-B59F-FD7C785E2DCF}" presName="desTx" presStyleLbl="revTx" presStyleIdx="5" presStyleCnt="6">
        <dgm:presLayoutVars/>
      </dgm:prSet>
      <dgm:spPr/>
    </dgm:pt>
  </dgm:ptLst>
  <dgm:cxnLst>
    <dgm:cxn modelId="{7840C717-6AA0-44F4-8CA5-B87D11674A10}" type="presOf" srcId="{81E7060D-4296-4652-B70A-9BC02B7294F9}" destId="{25E90D87-4FC0-4A7C-BAA0-E5967828D97E}" srcOrd="0" destOrd="0" presId="urn:microsoft.com/office/officeart/2018/5/layout/CenteredIconLabelDescriptionList"/>
    <dgm:cxn modelId="{FA027726-F43F-4C2E-A381-C5F02BF209FB}" type="presOf" srcId="{2565A66B-B0D8-4077-8701-84D7BFD57B44}" destId="{2580C0D2-1A4D-4FDB-8B74-DAB1E9298A2E}" srcOrd="0" destOrd="0" presId="urn:microsoft.com/office/officeart/2018/5/layout/CenteredIconLabelDescriptionList"/>
    <dgm:cxn modelId="{F7698935-D51D-4DC3-95A6-2D5797E72A89}" srcId="{FA421D25-BB43-4000-9EFC-BDC5DBB25EA6}" destId="{2565A66B-B0D8-4077-8701-84D7BFD57B44}" srcOrd="0" destOrd="0" parTransId="{FBBC7216-3981-4FA8-B89A-486E89058BF1}" sibTransId="{1B1E0661-16B7-4283-8863-6BBC20FC6B18}"/>
    <dgm:cxn modelId="{FE03DB3F-B28F-4593-B783-BD050CFE89E2}" type="presOf" srcId="{F05FDB6F-7430-47E0-9870-A7730921F81E}" destId="{1B245617-6E86-4F33-AE64-9F8F0FF4C69D}" srcOrd="0" destOrd="0" presId="urn:microsoft.com/office/officeart/2018/5/layout/CenteredIconLabelDescriptionList"/>
    <dgm:cxn modelId="{6DE7C07A-98C6-4C09-9EDB-BE5EADA00719}" srcId="{F1B4AE7D-6A5B-4EF1-B59F-FD7C785E2DCF}" destId="{843188CD-5EF5-4CC3-AC05-C9BF6CEA0F70}" srcOrd="0" destOrd="0" parTransId="{6DC7E1BA-A9EF-4CBB-9028-EBC384301143}" sibTransId="{EBFBCFFE-7EFF-4CC8-A550-0CD0CEB304F7}"/>
    <dgm:cxn modelId="{2455078F-CAB4-4A13-9C05-538D58E52718}" srcId="{FA421D25-BB43-4000-9EFC-BDC5DBB25EA6}" destId="{A3C7073E-334F-40E3-9F52-86E52637D69C}" srcOrd="1" destOrd="0" parTransId="{5D5E5803-809E-49D2-A85A-BAA77B6084CB}" sibTransId="{87AE6E65-41B3-48DC-8DC1-57F41FA5093D}"/>
    <dgm:cxn modelId="{03FB08A7-AA3B-4C0A-A4B9-5CB9A270FB89}" type="presOf" srcId="{FA421D25-BB43-4000-9EFC-BDC5DBB25EA6}" destId="{0C68A46A-CAE3-4195-A36F-B89B098D92A9}" srcOrd="0" destOrd="0" presId="urn:microsoft.com/office/officeart/2018/5/layout/CenteredIconLabelDescriptionList"/>
    <dgm:cxn modelId="{BCA05AAE-3006-4E9D-85E1-1E24A930AE63}" srcId="{19E65F1F-4E58-46A9-81FD-C51A478CB7AD}" destId="{F05FDB6F-7430-47E0-9870-A7730921F81E}" srcOrd="1" destOrd="0" parTransId="{CA68D59D-46C3-4509-ABED-B913F4C62480}" sibTransId="{B437E7F7-5E58-42AF-9DA2-51A41A25A5CE}"/>
    <dgm:cxn modelId="{E16694BE-2330-40EB-8740-0E2502B642C3}" type="presOf" srcId="{A3C7073E-334F-40E3-9F52-86E52637D69C}" destId="{2580C0D2-1A4D-4FDB-8B74-DAB1E9298A2E}" srcOrd="0" destOrd="1" presId="urn:microsoft.com/office/officeart/2018/5/layout/CenteredIconLabelDescriptionList"/>
    <dgm:cxn modelId="{BBAB77BF-FEF9-4CB6-A9BB-4211A9394299}" type="presOf" srcId="{843188CD-5EF5-4CC3-AC05-C9BF6CEA0F70}" destId="{C274B026-611D-4552-85D6-EA3A3609DDF6}" srcOrd="0" destOrd="0" presId="urn:microsoft.com/office/officeart/2018/5/layout/CenteredIconLabelDescriptionList"/>
    <dgm:cxn modelId="{50A0C1CD-F19D-4363-85DC-A6AFE4B5222E}" type="presOf" srcId="{19E65F1F-4E58-46A9-81FD-C51A478CB7AD}" destId="{60471EA5-4EAC-417C-8715-393EF68D3EFE}" srcOrd="0" destOrd="0" presId="urn:microsoft.com/office/officeart/2018/5/layout/CenteredIconLabelDescriptionList"/>
    <dgm:cxn modelId="{8C727EE3-AA3B-422D-AF2C-633179E07DAD}" srcId="{19E65F1F-4E58-46A9-81FD-C51A478CB7AD}" destId="{F1B4AE7D-6A5B-4EF1-B59F-FD7C785E2DCF}" srcOrd="2" destOrd="0" parTransId="{63873C03-1C95-4705-A576-DEE1B834597A}" sibTransId="{3E03CCE4-F19A-4D3D-8FE1-C5F14ADB1AE0}"/>
    <dgm:cxn modelId="{6F5354ED-DBC2-4EE1-9D17-E5C62F80CA67}" srcId="{F05FDB6F-7430-47E0-9870-A7730921F81E}" destId="{81E7060D-4296-4652-B70A-9BC02B7294F9}" srcOrd="0" destOrd="0" parTransId="{268314E1-A21A-4031-9B8C-C421D189C95F}" sibTransId="{CB5E7BC2-D648-4B12-BD59-C698E8B415D9}"/>
    <dgm:cxn modelId="{68889DF5-961A-48CF-8C35-057C320ABB70}" srcId="{19E65F1F-4E58-46A9-81FD-C51A478CB7AD}" destId="{FA421D25-BB43-4000-9EFC-BDC5DBB25EA6}" srcOrd="0" destOrd="0" parTransId="{544795FC-0BAB-4C7D-AF5C-078BFBA68C54}" sibTransId="{63D9ECBC-ED8D-4831-B141-0F50E22AB429}"/>
    <dgm:cxn modelId="{15495EF6-4377-4C8E-BF7B-16993B98A2BC}" type="presOf" srcId="{F1B4AE7D-6A5B-4EF1-B59F-FD7C785E2DCF}" destId="{06935993-E1C9-4806-AF3E-2C77F427A4D8}" srcOrd="0" destOrd="0" presId="urn:microsoft.com/office/officeart/2018/5/layout/CenteredIconLabelDescriptionList"/>
    <dgm:cxn modelId="{4371BD66-7248-4D18-946E-00CDD61C4DA2}" type="presParOf" srcId="{60471EA5-4EAC-417C-8715-393EF68D3EFE}" destId="{03B0B563-C61A-4C6D-BF2B-F79585FAD97B}" srcOrd="0" destOrd="0" presId="urn:microsoft.com/office/officeart/2018/5/layout/CenteredIconLabelDescriptionList"/>
    <dgm:cxn modelId="{FE39F4B3-5FE6-4A14-83A2-257A26E64679}" type="presParOf" srcId="{03B0B563-C61A-4C6D-BF2B-F79585FAD97B}" destId="{2B9A02D8-5A5F-4BC0-B574-412A5A83EA1B}" srcOrd="0" destOrd="0" presId="urn:microsoft.com/office/officeart/2018/5/layout/CenteredIconLabelDescriptionList"/>
    <dgm:cxn modelId="{EF34D5A2-5A90-4670-ACDA-9F5ED2C8B139}" type="presParOf" srcId="{03B0B563-C61A-4C6D-BF2B-F79585FAD97B}" destId="{893B0F8B-1271-46B3-869F-FEE2418FB29C}" srcOrd="1" destOrd="0" presId="urn:microsoft.com/office/officeart/2018/5/layout/CenteredIconLabelDescriptionList"/>
    <dgm:cxn modelId="{362912EF-B741-4DA2-AAEC-462ECA7F8266}" type="presParOf" srcId="{03B0B563-C61A-4C6D-BF2B-F79585FAD97B}" destId="{0C68A46A-CAE3-4195-A36F-B89B098D92A9}" srcOrd="2" destOrd="0" presId="urn:microsoft.com/office/officeart/2018/5/layout/CenteredIconLabelDescriptionList"/>
    <dgm:cxn modelId="{E8861333-D67C-4166-B0EC-CF11A69EC53C}" type="presParOf" srcId="{03B0B563-C61A-4C6D-BF2B-F79585FAD97B}" destId="{43DCDEE6-0717-443D-A494-8D07412C4DA7}" srcOrd="3" destOrd="0" presId="urn:microsoft.com/office/officeart/2018/5/layout/CenteredIconLabelDescriptionList"/>
    <dgm:cxn modelId="{85792145-86CB-439F-B088-41C6B2F281DC}" type="presParOf" srcId="{03B0B563-C61A-4C6D-BF2B-F79585FAD97B}" destId="{2580C0D2-1A4D-4FDB-8B74-DAB1E9298A2E}" srcOrd="4" destOrd="0" presId="urn:microsoft.com/office/officeart/2018/5/layout/CenteredIconLabelDescriptionList"/>
    <dgm:cxn modelId="{07626B3F-C183-47E6-8CA5-69AE159D4229}" type="presParOf" srcId="{60471EA5-4EAC-417C-8715-393EF68D3EFE}" destId="{0DDF4E7C-B929-4272-B418-6B8414E483FD}" srcOrd="1" destOrd="0" presId="urn:microsoft.com/office/officeart/2018/5/layout/CenteredIconLabelDescriptionList"/>
    <dgm:cxn modelId="{BF0F2349-0C38-449A-87C1-16FFFA5DD81E}" type="presParOf" srcId="{60471EA5-4EAC-417C-8715-393EF68D3EFE}" destId="{4857E60B-6644-4075-8A5D-E378CA94A3D2}" srcOrd="2" destOrd="0" presId="urn:microsoft.com/office/officeart/2018/5/layout/CenteredIconLabelDescriptionList"/>
    <dgm:cxn modelId="{9E50A22F-8668-4B05-8524-2014AFFE13EA}" type="presParOf" srcId="{4857E60B-6644-4075-8A5D-E378CA94A3D2}" destId="{0C335FC2-9CEF-4904-8B39-118B8A9AB3AF}" srcOrd="0" destOrd="0" presId="urn:microsoft.com/office/officeart/2018/5/layout/CenteredIconLabelDescriptionList"/>
    <dgm:cxn modelId="{4701D3D2-6743-40E8-A010-058AAD02985B}" type="presParOf" srcId="{4857E60B-6644-4075-8A5D-E378CA94A3D2}" destId="{C8811F93-C324-437A-86CF-B0D105747A33}" srcOrd="1" destOrd="0" presId="urn:microsoft.com/office/officeart/2018/5/layout/CenteredIconLabelDescriptionList"/>
    <dgm:cxn modelId="{F90269D5-01EE-4946-B0DA-BBEFBE99775A}" type="presParOf" srcId="{4857E60B-6644-4075-8A5D-E378CA94A3D2}" destId="{1B245617-6E86-4F33-AE64-9F8F0FF4C69D}" srcOrd="2" destOrd="0" presId="urn:microsoft.com/office/officeart/2018/5/layout/CenteredIconLabelDescriptionList"/>
    <dgm:cxn modelId="{5E2FC484-6460-4639-A4AE-214CA647E2D7}" type="presParOf" srcId="{4857E60B-6644-4075-8A5D-E378CA94A3D2}" destId="{63917350-A895-44F3-9208-C655DF45FEF7}" srcOrd="3" destOrd="0" presId="urn:microsoft.com/office/officeart/2018/5/layout/CenteredIconLabelDescriptionList"/>
    <dgm:cxn modelId="{01AFA1A0-ACAF-428E-AF95-5B31CA40DC1F}" type="presParOf" srcId="{4857E60B-6644-4075-8A5D-E378CA94A3D2}" destId="{25E90D87-4FC0-4A7C-BAA0-E5967828D97E}" srcOrd="4" destOrd="0" presId="urn:microsoft.com/office/officeart/2018/5/layout/CenteredIconLabelDescriptionList"/>
    <dgm:cxn modelId="{61366FB6-2FF7-4E6C-A592-9F4634F66A07}" type="presParOf" srcId="{60471EA5-4EAC-417C-8715-393EF68D3EFE}" destId="{7CED2F58-4BEA-451A-A692-C9A661E3C199}" srcOrd="3" destOrd="0" presId="urn:microsoft.com/office/officeart/2018/5/layout/CenteredIconLabelDescriptionList"/>
    <dgm:cxn modelId="{419EEEFA-3B0E-423E-8530-C9F0B9D05F67}" type="presParOf" srcId="{60471EA5-4EAC-417C-8715-393EF68D3EFE}" destId="{22EA2E84-F3B5-4C62-9AB3-1FDBF3F93996}" srcOrd="4" destOrd="0" presId="urn:microsoft.com/office/officeart/2018/5/layout/CenteredIconLabelDescriptionList"/>
    <dgm:cxn modelId="{CB5CE53E-B4A5-423D-B9F4-66E9F6AF829B}" type="presParOf" srcId="{22EA2E84-F3B5-4C62-9AB3-1FDBF3F93996}" destId="{13E4516F-4FB5-47DD-8CD5-A9E7667D26D2}" srcOrd="0" destOrd="0" presId="urn:microsoft.com/office/officeart/2018/5/layout/CenteredIconLabelDescriptionList"/>
    <dgm:cxn modelId="{585B44A4-77E1-4B25-A5CA-4A62F0E30B77}" type="presParOf" srcId="{22EA2E84-F3B5-4C62-9AB3-1FDBF3F93996}" destId="{40875E8B-B2B9-4D2E-B243-87208005AAB3}" srcOrd="1" destOrd="0" presId="urn:microsoft.com/office/officeart/2018/5/layout/CenteredIconLabelDescriptionList"/>
    <dgm:cxn modelId="{F62CFFA7-7485-487A-9EF5-527434E15E5F}" type="presParOf" srcId="{22EA2E84-F3B5-4C62-9AB3-1FDBF3F93996}" destId="{06935993-E1C9-4806-AF3E-2C77F427A4D8}" srcOrd="2" destOrd="0" presId="urn:microsoft.com/office/officeart/2018/5/layout/CenteredIconLabelDescriptionList"/>
    <dgm:cxn modelId="{67815C2C-6AE5-427E-A5D7-D8632FAB0901}" type="presParOf" srcId="{22EA2E84-F3B5-4C62-9AB3-1FDBF3F93996}" destId="{3569FD23-6656-4834-A679-6B99AEC3E9B1}" srcOrd="3" destOrd="0" presId="urn:microsoft.com/office/officeart/2018/5/layout/CenteredIconLabelDescriptionList"/>
    <dgm:cxn modelId="{90C764FC-C9CA-4BB9-BF42-CF840F33F076}" type="presParOf" srcId="{22EA2E84-F3B5-4C62-9AB3-1FDBF3F93996}" destId="{C274B026-611D-4552-85D6-EA3A3609DDF6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3D8F3C-5B28-4758-9AA7-B482D79D1029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344B1BF-1B28-4851-9C16-0BA779E6A576}">
      <dgm:prSet phldrT="[Text]" custT="1"/>
      <dgm:spPr/>
      <dgm:t>
        <a:bodyPr/>
        <a:lstStyle/>
        <a:p>
          <a:r>
            <a:rPr lang="cs-CZ" sz="2200" b="1" dirty="0">
              <a:solidFill>
                <a:schemeClr val="tx1"/>
              </a:solidFill>
              <a:latin typeface="Calibri" panose="020F0502020204030204" pitchFamily="34" charset="0"/>
            </a:rPr>
            <a:t>POZITIVNÍ ASPEKT</a:t>
          </a:r>
          <a:endParaRPr lang="cs-CZ" sz="2200" dirty="0">
            <a:solidFill>
              <a:schemeClr val="tx1"/>
            </a:solidFill>
          </a:endParaRPr>
        </a:p>
      </dgm:t>
    </dgm:pt>
    <dgm:pt modelId="{2D359A12-023C-4AAC-8D86-4D742F969894}" type="parTrans" cxnId="{305358AA-21FC-4C2E-96E2-65A0634460B7}">
      <dgm:prSet/>
      <dgm:spPr/>
      <dgm:t>
        <a:bodyPr/>
        <a:lstStyle/>
        <a:p>
          <a:endParaRPr lang="cs-CZ"/>
        </a:p>
      </dgm:t>
    </dgm:pt>
    <dgm:pt modelId="{777A6E51-02BD-4208-856A-F6E4AEAAEFB6}" type="sibTrans" cxnId="{305358AA-21FC-4C2E-96E2-65A0634460B7}">
      <dgm:prSet/>
      <dgm:spPr/>
      <dgm:t>
        <a:bodyPr/>
        <a:lstStyle/>
        <a:p>
          <a:endParaRPr lang="cs-CZ"/>
        </a:p>
      </dgm:t>
    </dgm:pt>
    <dgm:pt modelId="{1DF631EA-A84E-47D4-9D67-7653851BC26B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1200"/>
            </a:spcBef>
            <a:spcAft>
              <a:spcPts val="1200"/>
            </a:spcAft>
            <a:buFont typeface="Courier New" panose="02070309020205020404" pitchFamily="49" charset="0"/>
            <a:buChar char="o"/>
          </a:pPr>
          <a:r>
            <a:rPr lang="cs-CZ" sz="2200" b="1" dirty="0">
              <a:latin typeface="Calibri" panose="020F0502020204030204" pitchFamily="34" charset="0"/>
            </a:rPr>
            <a:t>uleví </a:t>
          </a:r>
          <a:r>
            <a:rPr lang="cs-CZ" sz="2200" dirty="0">
              <a:latin typeface="Calibri" panose="020F0502020204030204" pitchFamily="34" charset="0"/>
            </a:rPr>
            <a:t>rozpočtu obce, že někdo získal dotaci = </a:t>
          </a:r>
          <a:r>
            <a:rPr lang="cs-CZ" sz="2200" b="1" dirty="0">
              <a:latin typeface="Calibri" panose="020F0502020204030204" pitchFamily="34" charset="0"/>
            </a:rPr>
            <a:t>politicky populární</a:t>
          </a:r>
          <a:endParaRPr lang="cs-CZ" sz="2200" b="1" dirty="0"/>
        </a:p>
      </dgm:t>
    </dgm:pt>
    <dgm:pt modelId="{382BA613-2956-46EB-BE9A-065B462475D7}" type="parTrans" cxnId="{C5F78A7E-700C-4ED1-B6B9-7B0AA0C5DA28}">
      <dgm:prSet/>
      <dgm:spPr/>
      <dgm:t>
        <a:bodyPr/>
        <a:lstStyle/>
        <a:p>
          <a:endParaRPr lang="cs-CZ"/>
        </a:p>
      </dgm:t>
    </dgm:pt>
    <dgm:pt modelId="{F0FC30DE-1833-4D70-9F93-B1A68FA6C760}" type="sibTrans" cxnId="{C5F78A7E-700C-4ED1-B6B9-7B0AA0C5DA28}">
      <dgm:prSet/>
      <dgm:spPr/>
      <dgm:t>
        <a:bodyPr/>
        <a:lstStyle/>
        <a:p>
          <a:endParaRPr lang="cs-CZ"/>
        </a:p>
      </dgm:t>
    </dgm:pt>
    <dgm:pt modelId="{58407A6D-A82E-4451-84AD-7E68A0D2FFB9}">
      <dgm:prSet phldrT="[Text]" custT="1"/>
      <dgm:spPr>
        <a:solidFill>
          <a:srgbClr val="FFC000"/>
        </a:solidFill>
      </dgm:spPr>
      <dgm:t>
        <a:bodyPr/>
        <a:lstStyle/>
        <a:p>
          <a:r>
            <a:rPr lang="cs-CZ" sz="2200" b="1" dirty="0">
              <a:solidFill>
                <a:schemeClr val="tx1"/>
              </a:solidFill>
              <a:latin typeface="Calibri" panose="020F0502020204030204" pitchFamily="34" charset="0"/>
            </a:rPr>
            <a:t>NEGATIVNÍ ASPEKTY</a:t>
          </a:r>
          <a:endParaRPr lang="cs-CZ" sz="2200" dirty="0">
            <a:solidFill>
              <a:schemeClr val="tx1"/>
            </a:solidFill>
          </a:endParaRPr>
        </a:p>
      </dgm:t>
    </dgm:pt>
    <dgm:pt modelId="{B9FC991C-A6E2-4829-8C66-56D86395E888}" type="parTrans" cxnId="{B9E98ECF-7496-4A35-BE65-FEFFA7E8A939}">
      <dgm:prSet/>
      <dgm:spPr/>
      <dgm:t>
        <a:bodyPr/>
        <a:lstStyle/>
        <a:p>
          <a:endParaRPr lang="cs-CZ"/>
        </a:p>
      </dgm:t>
    </dgm:pt>
    <dgm:pt modelId="{CD19CCE0-5202-4CAF-86CA-0B5F22222E1A}" type="sibTrans" cxnId="{B9E98ECF-7496-4A35-BE65-FEFFA7E8A939}">
      <dgm:prSet/>
      <dgm:spPr/>
      <dgm:t>
        <a:bodyPr/>
        <a:lstStyle/>
        <a:p>
          <a:endParaRPr lang="cs-CZ"/>
        </a:p>
      </dgm:t>
    </dgm:pt>
    <dgm:pt modelId="{2991B8C4-075D-4B31-AC2D-61C2C6629DE9}">
      <dgm:prSet phldrT="[Text]" custT="1"/>
      <dgm:spPr/>
      <dgm:t>
        <a:bodyPr/>
        <a:lstStyle/>
        <a:p>
          <a:pPr>
            <a:spcAft>
              <a:spcPts val="400"/>
            </a:spcAft>
            <a:buFont typeface="Courier New" panose="02070309020205020404" pitchFamily="49" charset="0"/>
            <a:buChar char="o"/>
          </a:pPr>
          <a:r>
            <a:rPr lang="cs-CZ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podmínky</a:t>
          </a:r>
          <a:r>
            <a:rPr lang="cs-CZ" sz="22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(poskytovatele) – mám aparát na to, abych dodržel všechny podmínky? Co to bude stát navíc? Nesvoboda…</a:t>
          </a:r>
        </a:p>
      </dgm:t>
    </dgm:pt>
    <dgm:pt modelId="{C612B628-EB9B-410B-B383-6F58FA6C6061}" type="parTrans" cxnId="{FDFB402C-7E88-47D1-8EE7-578D2E36EB6F}">
      <dgm:prSet/>
      <dgm:spPr/>
      <dgm:t>
        <a:bodyPr/>
        <a:lstStyle/>
        <a:p>
          <a:endParaRPr lang="cs-CZ"/>
        </a:p>
      </dgm:t>
    </dgm:pt>
    <dgm:pt modelId="{908824CD-146A-42D0-9D32-1D3C36EA4DB9}" type="sibTrans" cxnId="{FDFB402C-7E88-47D1-8EE7-578D2E36EB6F}">
      <dgm:prSet/>
      <dgm:spPr/>
      <dgm:t>
        <a:bodyPr/>
        <a:lstStyle/>
        <a:p>
          <a:endParaRPr lang="cs-CZ"/>
        </a:p>
      </dgm:t>
    </dgm:pt>
    <dgm:pt modelId="{960B07B4-807D-498A-82D8-CC5D1644DE52}">
      <dgm:prSet phldrT="[Text]" custT="1"/>
      <dgm:spPr/>
      <dgm:t>
        <a:bodyPr/>
        <a:lstStyle/>
        <a:p>
          <a:pPr>
            <a:spcAft>
              <a:spcPts val="400"/>
            </a:spcAft>
            <a:buFont typeface="Courier New" panose="02070309020205020404" pitchFamily="49" charset="0"/>
            <a:buChar char="o"/>
          </a:pPr>
          <a:r>
            <a:rPr lang="cs-CZ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udržitelnost vs. flexibilita</a:t>
          </a:r>
          <a:r>
            <a:rPr lang="cs-CZ" sz="22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– nemožnost měnit výsledky projektu</a:t>
          </a:r>
        </a:p>
      </dgm:t>
    </dgm:pt>
    <dgm:pt modelId="{426EE1F9-B3FB-4D38-A3EC-42739CC0DADC}" type="parTrans" cxnId="{90E8216C-BF13-4B5A-922E-68BCB54C0DF3}">
      <dgm:prSet/>
      <dgm:spPr/>
      <dgm:t>
        <a:bodyPr/>
        <a:lstStyle/>
        <a:p>
          <a:endParaRPr lang="cs-CZ"/>
        </a:p>
      </dgm:t>
    </dgm:pt>
    <dgm:pt modelId="{9D59B485-7B32-4511-9103-710CBD14827D}" type="sibTrans" cxnId="{90E8216C-BF13-4B5A-922E-68BCB54C0DF3}">
      <dgm:prSet/>
      <dgm:spPr/>
      <dgm:t>
        <a:bodyPr/>
        <a:lstStyle/>
        <a:p>
          <a:endParaRPr lang="cs-CZ"/>
        </a:p>
      </dgm:t>
    </dgm:pt>
    <dgm:pt modelId="{59D4846D-FDB2-4B9E-B5A0-E71C9CB23A0A}">
      <dgm:prSet phldrT="[Text]" custT="1"/>
      <dgm:spPr/>
      <dgm:t>
        <a:bodyPr/>
        <a:lstStyle/>
        <a:p>
          <a:pPr>
            <a:spcAft>
              <a:spcPts val="400"/>
            </a:spcAft>
            <a:buFont typeface="Courier New" panose="02070309020205020404" pitchFamily="49" charset="0"/>
            <a:buChar char="o"/>
          </a:pPr>
          <a:r>
            <a:rPr lang="cs-CZ" sz="22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administrativa – </a:t>
          </a:r>
          <a:r>
            <a:rPr lang="cs-CZ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kontroly</a:t>
          </a:r>
          <a:r>
            <a:rPr lang="cs-CZ" sz="22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 </a:t>
          </a:r>
          <a:r>
            <a:rPr lang="cs-CZ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výkaznictví</a:t>
          </a:r>
        </a:p>
      </dgm:t>
    </dgm:pt>
    <dgm:pt modelId="{6E20B73B-035B-4158-AB44-4156525219C5}" type="parTrans" cxnId="{4AEE2FAD-CE69-4F73-962F-02D7DBF34CAE}">
      <dgm:prSet/>
      <dgm:spPr/>
      <dgm:t>
        <a:bodyPr/>
        <a:lstStyle/>
        <a:p>
          <a:endParaRPr lang="cs-CZ"/>
        </a:p>
      </dgm:t>
    </dgm:pt>
    <dgm:pt modelId="{984A7465-74B5-4A9C-9293-C0C3558F7146}" type="sibTrans" cxnId="{4AEE2FAD-CE69-4F73-962F-02D7DBF34CAE}">
      <dgm:prSet/>
      <dgm:spPr/>
      <dgm:t>
        <a:bodyPr/>
        <a:lstStyle/>
        <a:p>
          <a:endParaRPr lang="cs-CZ"/>
        </a:p>
      </dgm:t>
    </dgm:pt>
    <dgm:pt modelId="{3F98417D-BF3E-4FEC-A3CB-F92EC120354A}">
      <dgm:prSet phldrT="[Text]" custT="1"/>
      <dgm:spPr/>
      <dgm:t>
        <a:bodyPr/>
        <a:lstStyle/>
        <a:p>
          <a:pPr>
            <a:spcAft>
              <a:spcPts val="400"/>
            </a:spcAft>
            <a:buFont typeface="Courier New" panose="02070309020205020404" pitchFamily="49" charset="0"/>
            <a:buChar char="o"/>
          </a:pPr>
          <a:r>
            <a:rPr lang="cs-CZ" sz="22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další výdaje – zprostředkování, administrativní, propagace, atd.</a:t>
          </a:r>
        </a:p>
      </dgm:t>
    </dgm:pt>
    <dgm:pt modelId="{3A73DE15-B552-4A47-A176-5F8829816615}" type="parTrans" cxnId="{9DC2D667-EC65-422A-9FFD-823FFC785EE6}">
      <dgm:prSet/>
      <dgm:spPr/>
      <dgm:t>
        <a:bodyPr/>
        <a:lstStyle/>
        <a:p>
          <a:endParaRPr lang="cs-CZ"/>
        </a:p>
      </dgm:t>
    </dgm:pt>
    <dgm:pt modelId="{457E7198-0110-451F-8806-553FFB14468A}" type="sibTrans" cxnId="{9DC2D667-EC65-422A-9FFD-823FFC785EE6}">
      <dgm:prSet/>
      <dgm:spPr/>
      <dgm:t>
        <a:bodyPr/>
        <a:lstStyle/>
        <a:p>
          <a:endParaRPr lang="cs-CZ"/>
        </a:p>
      </dgm:t>
    </dgm:pt>
    <dgm:pt modelId="{AF9B9FC1-2348-4098-A664-421D9F6B2810}">
      <dgm:prSet phldrT="[Text]" custT="1"/>
      <dgm:spPr>
        <a:solidFill>
          <a:srgbClr val="FF0000">
            <a:alpha val="70000"/>
          </a:srgbClr>
        </a:solidFill>
      </dgm:spPr>
      <dgm:t>
        <a:bodyPr/>
        <a:lstStyle/>
        <a:p>
          <a:pPr>
            <a:buFont typeface="Courier New" panose="02070309020205020404" pitchFamily="49" charset="0"/>
            <a:buNone/>
          </a:pPr>
          <a:r>
            <a:rPr lang="cs-CZ" sz="2200" b="1" dirty="0">
              <a:solidFill>
                <a:schemeClr val="tx1"/>
              </a:solidFill>
              <a:latin typeface="Calibri" panose="020F0502020204030204" pitchFamily="34" charset="0"/>
            </a:rPr>
            <a:t>= CENA</a:t>
          </a:r>
          <a:r>
            <a:rPr lang="cs-CZ" sz="2200" b="0" dirty="0">
              <a:solidFill>
                <a:schemeClr val="tx1"/>
              </a:solidFill>
              <a:latin typeface="Calibri" panose="020F0502020204030204" pitchFamily="34" charset="0"/>
            </a:rPr>
            <a:t> je </a:t>
          </a:r>
          <a:r>
            <a:rPr lang="cs-CZ" sz="2200" b="1" u="none" dirty="0">
              <a:solidFill>
                <a:schemeClr val="tx1"/>
              </a:solidFill>
              <a:effectLst>
                <a:outerShdw sx="1000" sy="1000" algn="tl">
                  <a:srgbClr val="000000"/>
                </a:outerShdw>
              </a:effectLst>
              <a:latin typeface="Calibri" panose="020F0502020204030204" pitchFamily="34" charset="0"/>
            </a:rPr>
            <a:t>vyšší</a:t>
          </a:r>
          <a:r>
            <a:rPr lang="cs-CZ" sz="2200" b="1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 </a:t>
          </a:r>
          <a:r>
            <a:rPr lang="cs-CZ" sz="2200" b="0" dirty="0">
              <a:solidFill>
                <a:schemeClr val="tx1"/>
              </a:solidFill>
              <a:latin typeface="Calibri" panose="020F0502020204030204" pitchFamily="34" charset="0"/>
            </a:rPr>
            <a:t>než při financování z úvěru</a:t>
          </a:r>
          <a:endParaRPr lang="cs-CZ" sz="2200" b="0" dirty="0">
            <a:solidFill>
              <a:schemeClr val="tx1"/>
            </a:solidFill>
          </a:endParaRPr>
        </a:p>
      </dgm:t>
    </dgm:pt>
    <dgm:pt modelId="{FEE14A79-F5DD-4A2C-BEDC-9CABE1C95187}" type="parTrans" cxnId="{154836B9-2A90-4595-8C49-7A7B41C170F4}">
      <dgm:prSet/>
      <dgm:spPr/>
      <dgm:t>
        <a:bodyPr/>
        <a:lstStyle/>
        <a:p>
          <a:endParaRPr lang="cs-CZ"/>
        </a:p>
      </dgm:t>
    </dgm:pt>
    <dgm:pt modelId="{57C609FD-7C47-4541-AE59-765C8252D74A}" type="sibTrans" cxnId="{154836B9-2A90-4595-8C49-7A7B41C170F4}">
      <dgm:prSet/>
      <dgm:spPr/>
      <dgm:t>
        <a:bodyPr/>
        <a:lstStyle/>
        <a:p>
          <a:endParaRPr lang="cs-CZ"/>
        </a:p>
      </dgm:t>
    </dgm:pt>
    <dgm:pt modelId="{CBB8EEDB-90AD-4116-9012-FE95C0423A17}">
      <dgm:prSet phldrT="[Text]" custT="1"/>
      <dgm:spPr/>
      <dgm:t>
        <a:bodyPr/>
        <a:lstStyle/>
        <a:p>
          <a:pPr>
            <a:spcAft>
              <a:spcPts val="400"/>
            </a:spcAft>
            <a:buFont typeface="Courier New" panose="02070309020205020404" pitchFamily="49" charset="0"/>
            <a:buChar char="o"/>
          </a:pPr>
          <a:r>
            <a:rPr lang="cs-CZ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čas</a:t>
          </a:r>
          <a:r>
            <a:rPr lang="cs-CZ" sz="22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– bude vypsán dotační titul? Kdy? Čím později začnu realizovat, tím je to dražší (inflace, materiál, práce,…)</a:t>
          </a:r>
          <a:endParaRPr lang="cs-CZ" sz="22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C501715-D247-4CFB-9694-4090E5072C0B}" type="parTrans" cxnId="{D95903D2-96B6-4F44-A2DD-5C96EE8574DA}">
      <dgm:prSet/>
      <dgm:spPr/>
      <dgm:t>
        <a:bodyPr/>
        <a:lstStyle/>
        <a:p>
          <a:endParaRPr lang="cs-CZ"/>
        </a:p>
      </dgm:t>
    </dgm:pt>
    <dgm:pt modelId="{8AD56385-3FEA-4021-A61B-0DACDCCD2A2B}" type="sibTrans" cxnId="{D95903D2-96B6-4F44-A2DD-5C96EE8574DA}">
      <dgm:prSet/>
      <dgm:spPr/>
      <dgm:t>
        <a:bodyPr/>
        <a:lstStyle/>
        <a:p>
          <a:endParaRPr lang="cs-CZ"/>
        </a:p>
      </dgm:t>
    </dgm:pt>
    <dgm:pt modelId="{82D3ED53-8717-4FC4-8783-2B79A50ED75D}">
      <dgm:prSet phldrT="[Text]" custT="1"/>
      <dgm:spPr/>
      <dgm:t>
        <a:bodyPr/>
        <a:lstStyle/>
        <a:p>
          <a:pPr>
            <a:spcAft>
              <a:spcPts val="400"/>
            </a:spcAft>
            <a:buFont typeface="Courier New" panose="02070309020205020404" pitchFamily="49" charset="0"/>
            <a:buChar char="o"/>
          </a:pPr>
          <a:r>
            <a:rPr lang="cs-CZ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ústupky</a:t>
          </a:r>
          <a:r>
            <a:rPr lang="cs-CZ" sz="22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(poskytovateli) – dělám i to, co nechci</a:t>
          </a:r>
        </a:p>
      </dgm:t>
    </dgm:pt>
    <dgm:pt modelId="{72B49963-9F48-40E6-9D1F-F9A07EC89FC0}" type="sibTrans" cxnId="{B7E1EF97-5F87-485E-822A-6F5506F9DE49}">
      <dgm:prSet/>
      <dgm:spPr/>
      <dgm:t>
        <a:bodyPr/>
        <a:lstStyle/>
        <a:p>
          <a:endParaRPr lang="cs-CZ"/>
        </a:p>
      </dgm:t>
    </dgm:pt>
    <dgm:pt modelId="{405669F9-A070-4B26-A071-83E5DD2DFF84}" type="parTrans" cxnId="{B7E1EF97-5F87-485E-822A-6F5506F9DE49}">
      <dgm:prSet/>
      <dgm:spPr/>
      <dgm:t>
        <a:bodyPr/>
        <a:lstStyle/>
        <a:p>
          <a:endParaRPr lang="cs-CZ"/>
        </a:p>
      </dgm:t>
    </dgm:pt>
    <dgm:pt modelId="{50312DD8-9F3D-4780-B0A8-0FC8CE5025F8}">
      <dgm:prSet phldrT="[Text]" custT="1"/>
      <dgm:spPr/>
      <dgm:t>
        <a:bodyPr/>
        <a:lstStyle/>
        <a:p>
          <a:pPr>
            <a:spcAft>
              <a:spcPts val="400"/>
            </a:spcAft>
            <a:buFont typeface="Courier New" panose="02070309020205020404" pitchFamily="49" charset="0"/>
            <a:buChar char="o"/>
          </a:pPr>
          <a:r>
            <a:rPr lang="cs-CZ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dělám co chtějí </a:t>
          </a:r>
          <a:r>
            <a:rPr lang="cs-CZ" sz="22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= rozhodování shora, </a:t>
          </a:r>
          <a:r>
            <a:rPr lang="cs-CZ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centrální řízení</a:t>
          </a:r>
          <a:endParaRPr lang="cs-CZ" sz="2200" b="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29BB4CF-3286-43A9-95E4-4E27B2808DB9}" type="parTrans" cxnId="{41EA9168-9973-4AD3-A4EF-F22C3C835C37}">
      <dgm:prSet/>
      <dgm:spPr/>
      <dgm:t>
        <a:bodyPr/>
        <a:lstStyle/>
        <a:p>
          <a:endParaRPr lang="cs-CZ"/>
        </a:p>
      </dgm:t>
    </dgm:pt>
    <dgm:pt modelId="{A4E16CB8-9674-472A-99AB-2E4DCA49C587}" type="sibTrans" cxnId="{41EA9168-9973-4AD3-A4EF-F22C3C835C37}">
      <dgm:prSet/>
      <dgm:spPr/>
      <dgm:t>
        <a:bodyPr/>
        <a:lstStyle/>
        <a:p>
          <a:endParaRPr lang="cs-CZ"/>
        </a:p>
      </dgm:t>
    </dgm:pt>
    <dgm:pt modelId="{3B3224C9-9210-469E-8A15-D853A2DBF82B}" type="pres">
      <dgm:prSet presAssocID="{EC3D8F3C-5B28-4758-9AA7-B482D79D1029}" presName="linear" presStyleCnt="0">
        <dgm:presLayoutVars>
          <dgm:animLvl val="lvl"/>
          <dgm:resizeHandles val="exact"/>
        </dgm:presLayoutVars>
      </dgm:prSet>
      <dgm:spPr/>
    </dgm:pt>
    <dgm:pt modelId="{9DD286AD-25E1-4CFB-8473-608A1A9BD598}" type="pres">
      <dgm:prSet presAssocID="{3344B1BF-1B28-4851-9C16-0BA779E6A576}" presName="parentText" presStyleLbl="node1" presStyleIdx="0" presStyleCnt="3" custScaleY="38996">
        <dgm:presLayoutVars>
          <dgm:chMax val="0"/>
          <dgm:bulletEnabled val="1"/>
        </dgm:presLayoutVars>
      </dgm:prSet>
      <dgm:spPr/>
    </dgm:pt>
    <dgm:pt modelId="{3A1AE2C7-BEFA-4AAF-8ABD-105CF565841D}" type="pres">
      <dgm:prSet presAssocID="{3344B1BF-1B28-4851-9C16-0BA779E6A576}" presName="childText" presStyleLbl="revTx" presStyleIdx="0" presStyleCnt="2" custScaleY="73341">
        <dgm:presLayoutVars>
          <dgm:bulletEnabled val="1"/>
        </dgm:presLayoutVars>
      </dgm:prSet>
      <dgm:spPr/>
    </dgm:pt>
    <dgm:pt modelId="{953F2DAE-ACD6-46F2-B709-8F082C6B5414}" type="pres">
      <dgm:prSet presAssocID="{58407A6D-A82E-4451-84AD-7E68A0D2FFB9}" presName="parentText" presStyleLbl="node1" presStyleIdx="1" presStyleCnt="3" custScaleY="41439" custLinFactNeighborY="-6096">
        <dgm:presLayoutVars>
          <dgm:chMax val="0"/>
          <dgm:bulletEnabled val="1"/>
        </dgm:presLayoutVars>
      </dgm:prSet>
      <dgm:spPr/>
    </dgm:pt>
    <dgm:pt modelId="{480B4AB7-3002-4C55-BD26-7B8BEEBA00CE}" type="pres">
      <dgm:prSet presAssocID="{58407A6D-A82E-4451-84AD-7E68A0D2FFB9}" presName="childText" presStyleLbl="revTx" presStyleIdx="1" presStyleCnt="2" custScaleY="98554">
        <dgm:presLayoutVars>
          <dgm:bulletEnabled val="1"/>
        </dgm:presLayoutVars>
      </dgm:prSet>
      <dgm:spPr/>
    </dgm:pt>
    <dgm:pt modelId="{703478D4-99C0-4B27-851E-C76242FFB9A3}" type="pres">
      <dgm:prSet presAssocID="{AF9B9FC1-2348-4098-A664-421D9F6B2810}" presName="parentText" presStyleLbl="node1" presStyleIdx="2" presStyleCnt="3" custScaleY="48460" custLinFactNeighborY="2265">
        <dgm:presLayoutVars>
          <dgm:chMax val="0"/>
          <dgm:bulletEnabled val="1"/>
        </dgm:presLayoutVars>
      </dgm:prSet>
      <dgm:spPr/>
    </dgm:pt>
  </dgm:ptLst>
  <dgm:cxnLst>
    <dgm:cxn modelId="{0D48F11F-BCE7-4EC4-A241-31CDED5FE3FF}" type="presOf" srcId="{58407A6D-A82E-4451-84AD-7E68A0D2FFB9}" destId="{953F2DAE-ACD6-46F2-B709-8F082C6B5414}" srcOrd="0" destOrd="0" presId="urn:microsoft.com/office/officeart/2005/8/layout/vList2"/>
    <dgm:cxn modelId="{FDFB402C-7E88-47D1-8EE7-578D2E36EB6F}" srcId="{58407A6D-A82E-4451-84AD-7E68A0D2FFB9}" destId="{2991B8C4-075D-4B31-AC2D-61C2C6629DE9}" srcOrd="2" destOrd="0" parTransId="{C612B628-EB9B-410B-B383-6F58FA6C6061}" sibTransId="{908824CD-146A-42D0-9D32-1D3C36EA4DB9}"/>
    <dgm:cxn modelId="{F2D5582D-601B-4785-BB8B-F8209EAE8CC3}" type="presOf" srcId="{1DF631EA-A84E-47D4-9D67-7653851BC26B}" destId="{3A1AE2C7-BEFA-4AAF-8ABD-105CF565841D}" srcOrd="0" destOrd="0" presId="urn:microsoft.com/office/officeart/2005/8/layout/vList2"/>
    <dgm:cxn modelId="{1B55373B-8649-4C21-95BE-FD564BFF6E1B}" type="presOf" srcId="{50312DD8-9F3D-4780-B0A8-0FC8CE5025F8}" destId="{480B4AB7-3002-4C55-BD26-7B8BEEBA00CE}" srcOrd="0" destOrd="0" presId="urn:microsoft.com/office/officeart/2005/8/layout/vList2"/>
    <dgm:cxn modelId="{87FAC664-FE2C-45E0-92D0-546819462C39}" type="presOf" srcId="{59D4846D-FDB2-4B9E-B5A0-E71C9CB23A0A}" destId="{480B4AB7-3002-4C55-BD26-7B8BEEBA00CE}" srcOrd="0" destOrd="5" presId="urn:microsoft.com/office/officeart/2005/8/layout/vList2"/>
    <dgm:cxn modelId="{9DC2D667-EC65-422A-9FFD-823FFC785EE6}" srcId="{58407A6D-A82E-4451-84AD-7E68A0D2FFB9}" destId="{3F98417D-BF3E-4FEC-A3CB-F92EC120354A}" srcOrd="6" destOrd="0" parTransId="{3A73DE15-B552-4A47-A176-5F8829816615}" sibTransId="{457E7198-0110-451F-8806-553FFB14468A}"/>
    <dgm:cxn modelId="{41EA9168-9973-4AD3-A4EF-F22C3C835C37}" srcId="{58407A6D-A82E-4451-84AD-7E68A0D2FFB9}" destId="{50312DD8-9F3D-4780-B0A8-0FC8CE5025F8}" srcOrd="0" destOrd="0" parTransId="{A29BB4CF-3286-43A9-95E4-4E27B2808DB9}" sibTransId="{A4E16CB8-9674-472A-99AB-2E4DCA49C587}"/>
    <dgm:cxn modelId="{90E8216C-BF13-4B5A-922E-68BCB54C0DF3}" srcId="{58407A6D-A82E-4451-84AD-7E68A0D2FFB9}" destId="{960B07B4-807D-498A-82D8-CC5D1644DE52}" srcOrd="4" destOrd="0" parTransId="{426EE1F9-B3FB-4D38-A3EC-42739CC0DADC}" sibTransId="{9D59B485-7B32-4511-9103-710CBD14827D}"/>
    <dgm:cxn modelId="{F29CF952-A9E6-4C1A-BCD9-C9D2C3C669B9}" type="presOf" srcId="{2991B8C4-075D-4B31-AC2D-61C2C6629DE9}" destId="{480B4AB7-3002-4C55-BD26-7B8BEEBA00CE}" srcOrd="0" destOrd="2" presId="urn:microsoft.com/office/officeart/2005/8/layout/vList2"/>
    <dgm:cxn modelId="{C5F78A7E-700C-4ED1-B6B9-7B0AA0C5DA28}" srcId="{3344B1BF-1B28-4851-9C16-0BA779E6A576}" destId="{1DF631EA-A84E-47D4-9D67-7653851BC26B}" srcOrd="0" destOrd="0" parTransId="{382BA613-2956-46EB-BE9A-065B462475D7}" sibTransId="{F0FC30DE-1833-4D70-9F93-B1A68FA6C760}"/>
    <dgm:cxn modelId="{700E7381-ADF0-4C15-9DE9-A815636021C7}" type="presOf" srcId="{EC3D8F3C-5B28-4758-9AA7-B482D79D1029}" destId="{3B3224C9-9210-469E-8A15-D853A2DBF82B}" srcOrd="0" destOrd="0" presId="urn:microsoft.com/office/officeart/2005/8/layout/vList2"/>
    <dgm:cxn modelId="{D7CEFF91-021E-4319-9580-EA50DA8E6E88}" type="presOf" srcId="{AF9B9FC1-2348-4098-A664-421D9F6B2810}" destId="{703478D4-99C0-4B27-851E-C76242FFB9A3}" srcOrd="0" destOrd="0" presId="urn:microsoft.com/office/officeart/2005/8/layout/vList2"/>
    <dgm:cxn modelId="{B7E1EF97-5F87-485E-822A-6F5506F9DE49}" srcId="{58407A6D-A82E-4451-84AD-7E68A0D2FFB9}" destId="{82D3ED53-8717-4FC4-8783-2B79A50ED75D}" srcOrd="3" destOrd="0" parTransId="{405669F9-A070-4B26-A071-83E5DD2DFF84}" sibTransId="{72B49963-9F48-40E6-9D1F-F9A07EC89FC0}"/>
    <dgm:cxn modelId="{305358AA-21FC-4C2E-96E2-65A0634460B7}" srcId="{EC3D8F3C-5B28-4758-9AA7-B482D79D1029}" destId="{3344B1BF-1B28-4851-9C16-0BA779E6A576}" srcOrd="0" destOrd="0" parTransId="{2D359A12-023C-4AAC-8D86-4D742F969894}" sibTransId="{777A6E51-02BD-4208-856A-F6E4AEAAEFB6}"/>
    <dgm:cxn modelId="{4AEE2FAD-CE69-4F73-962F-02D7DBF34CAE}" srcId="{58407A6D-A82E-4451-84AD-7E68A0D2FFB9}" destId="{59D4846D-FDB2-4B9E-B5A0-E71C9CB23A0A}" srcOrd="5" destOrd="0" parTransId="{6E20B73B-035B-4158-AB44-4156525219C5}" sibTransId="{984A7465-74B5-4A9C-9293-C0C3558F7146}"/>
    <dgm:cxn modelId="{154836B9-2A90-4595-8C49-7A7B41C170F4}" srcId="{EC3D8F3C-5B28-4758-9AA7-B482D79D1029}" destId="{AF9B9FC1-2348-4098-A664-421D9F6B2810}" srcOrd="2" destOrd="0" parTransId="{FEE14A79-F5DD-4A2C-BEDC-9CABE1C95187}" sibTransId="{57C609FD-7C47-4541-AE59-765C8252D74A}"/>
    <dgm:cxn modelId="{F3CA56CF-9F8F-4EFC-B712-5E6269746468}" type="presOf" srcId="{82D3ED53-8717-4FC4-8783-2B79A50ED75D}" destId="{480B4AB7-3002-4C55-BD26-7B8BEEBA00CE}" srcOrd="0" destOrd="3" presId="urn:microsoft.com/office/officeart/2005/8/layout/vList2"/>
    <dgm:cxn modelId="{B9E98ECF-7496-4A35-BE65-FEFFA7E8A939}" srcId="{EC3D8F3C-5B28-4758-9AA7-B482D79D1029}" destId="{58407A6D-A82E-4451-84AD-7E68A0D2FFB9}" srcOrd="1" destOrd="0" parTransId="{B9FC991C-A6E2-4829-8C66-56D86395E888}" sibTransId="{CD19CCE0-5202-4CAF-86CA-0B5F22222E1A}"/>
    <dgm:cxn modelId="{DA9ABCCF-489C-4793-9559-410AD114FACD}" type="presOf" srcId="{CBB8EEDB-90AD-4116-9012-FE95C0423A17}" destId="{480B4AB7-3002-4C55-BD26-7B8BEEBA00CE}" srcOrd="0" destOrd="1" presId="urn:microsoft.com/office/officeart/2005/8/layout/vList2"/>
    <dgm:cxn modelId="{D034D2D0-BDED-46FA-96C3-8E5CE9E1765F}" type="presOf" srcId="{960B07B4-807D-498A-82D8-CC5D1644DE52}" destId="{480B4AB7-3002-4C55-BD26-7B8BEEBA00CE}" srcOrd="0" destOrd="4" presId="urn:microsoft.com/office/officeart/2005/8/layout/vList2"/>
    <dgm:cxn modelId="{D95903D2-96B6-4F44-A2DD-5C96EE8574DA}" srcId="{58407A6D-A82E-4451-84AD-7E68A0D2FFB9}" destId="{CBB8EEDB-90AD-4116-9012-FE95C0423A17}" srcOrd="1" destOrd="0" parTransId="{0C501715-D247-4CFB-9694-4090E5072C0B}" sibTransId="{8AD56385-3FEA-4021-A61B-0DACDCCD2A2B}"/>
    <dgm:cxn modelId="{62F327D4-DC9D-4C7F-A572-F28F41715077}" type="presOf" srcId="{3F98417D-BF3E-4FEC-A3CB-F92EC120354A}" destId="{480B4AB7-3002-4C55-BD26-7B8BEEBA00CE}" srcOrd="0" destOrd="6" presId="urn:microsoft.com/office/officeart/2005/8/layout/vList2"/>
    <dgm:cxn modelId="{873209D7-A4B5-4715-9E08-67716914DE0B}" type="presOf" srcId="{3344B1BF-1B28-4851-9C16-0BA779E6A576}" destId="{9DD286AD-25E1-4CFB-8473-608A1A9BD598}" srcOrd="0" destOrd="0" presId="urn:microsoft.com/office/officeart/2005/8/layout/vList2"/>
    <dgm:cxn modelId="{0FBAC1E6-111E-4B8C-A49E-0F3135ABF59A}" type="presParOf" srcId="{3B3224C9-9210-469E-8A15-D853A2DBF82B}" destId="{9DD286AD-25E1-4CFB-8473-608A1A9BD598}" srcOrd="0" destOrd="0" presId="urn:microsoft.com/office/officeart/2005/8/layout/vList2"/>
    <dgm:cxn modelId="{FB750D0B-A4C8-459E-B05C-61C9707A6C8A}" type="presParOf" srcId="{3B3224C9-9210-469E-8A15-D853A2DBF82B}" destId="{3A1AE2C7-BEFA-4AAF-8ABD-105CF565841D}" srcOrd="1" destOrd="0" presId="urn:microsoft.com/office/officeart/2005/8/layout/vList2"/>
    <dgm:cxn modelId="{F22AA571-F830-4F81-BB23-EBE323DF0FB9}" type="presParOf" srcId="{3B3224C9-9210-469E-8A15-D853A2DBF82B}" destId="{953F2DAE-ACD6-46F2-B709-8F082C6B5414}" srcOrd="2" destOrd="0" presId="urn:microsoft.com/office/officeart/2005/8/layout/vList2"/>
    <dgm:cxn modelId="{777421F8-7474-4EEE-8DCD-38496EC13DBA}" type="presParOf" srcId="{3B3224C9-9210-469E-8A15-D853A2DBF82B}" destId="{480B4AB7-3002-4C55-BD26-7B8BEEBA00CE}" srcOrd="3" destOrd="0" presId="urn:microsoft.com/office/officeart/2005/8/layout/vList2"/>
    <dgm:cxn modelId="{A4DC7264-032D-4879-8D46-3102DB7EEA59}" type="presParOf" srcId="{3B3224C9-9210-469E-8A15-D853A2DBF82B}" destId="{703478D4-99C0-4B27-851E-C76242FFB9A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3D8F3C-5B28-4758-9AA7-B482D79D1029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344B1BF-1B28-4851-9C16-0BA779E6A576}">
      <dgm:prSet phldrT="[Text]" custT="1"/>
      <dgm:spPr/>
      <dgm:t>
        <a:bodyPr/>
        <a:lstStyle/>
        <a:p>
          <a:r>
            <a:rPr lang="cs-CZ" sz="2200" b="1" dirty="0">
              <a:solidFill>
                <a:schemeClr val="tx1"/>
              </a:solidFill>
              <a:latin typeface="Calibri" panose="020F0502020204030204" pitchFamily="34" charset="0"/>
            </a:rPr>
            <a:t>NEGATIVNÍ ASPEKTY</a:t>
          </a:r>
          <a:endParaRPr lang="cs-CZ" sz="2200" dirty="0">
            <a:solidFill>
              <a:schemeClr val="tx1"/>
            </a:solidFill>
          </a:endParaRPr>
        </a:p>
      </dgm:t>
    </dgm:pt>
    <dgm:pt modelId="{2D359A12-023C-4AAC-8D86-4D742F969894}" type="parTrans" cxnId="{305358AA-21FC-4C2E-96E2-65A0634460B7}">
      <dgm:prSet/>
      <dgm:spPr/>
      <dgm:t>
        <a:bodyPr/>
        <a:lstStyle/>
        <a:p>
          <a:endParaRPr lang="cs-CZ"/>
        </a:p>
      </dgm:t>
    </dgm:pt>
    <dgm:pt modelId="{777A6E51-02BD-4208-856A-F6E4AEAAEFB6}" type="sibTrans" cxnId="{305358AA-21FC-4C2E-96E2-65A0634460B7}">
      <dgm:prSet/>
      <dgm:spPr/>
      <dgm:t>
        <a:bodyPr/>
        <a:lstStyle/>
        <a:p>
          <a:endParaRPr lang="cs-CZ"/>
        </a:p>
      </dgm:t>
    </dgm:pt>
    <dgm:pt modelId="{17AF6257-84BC-49D2-897A-755EE6AC47F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cs-CZ" sz="2200" b="1" dirty="0">
              <a:latin typeface="Calibri" panose="020F0502020204030204" pitchFamily="34" charset="0"/>
            </a:rPr>
            <a:t>odpor </a:t>
          </a:r>
          <a:r>
            <a:rPr lang="cs-CZ" sz="2200" dirty="0">
              <a:latin typeface="Calibri" panose="020F0502020204030204" pitchFamily="34" charset="0"/>
            </a:rPr>
            <a:t>zastupitelstev k zadlužování, </a:t>
          </a:r>
          <a:r>
            <a:rPr lang="cs-CZ" sz="2200" b="1" dirty="0">
              <a:latin typeface="Calibri" panose="020F0502020204030204" pitchFamily="34" charset="0"/>
            </a:rPr>
            <a:t>politicky</a:t>
          </a:r>
          <a:r>
            <a:rPr lang="cs-CZ" sz="2200" dirty="0">
              <a:latin typeface="Calibri" panose="020F0502020204030204" pitchFamily="34" charset="0"/>
            </a:rPr>
            <a:t> </a:t>
          </a:r>
          <a:r>
            <a:rPr lang="cs-CZ" sz="2200" b="1" dirty="0">
              <a:latin typeface="Calibri" panose="020F0502020204030204" pitchFamily="34" charset="0"/>
            </a:rPr>
            <a:t>nepopulární</a:t>
          </a:r>
        </a:p>
      </dgm:t>
    </dgm:pt>
    <dgm:pt modelId="{612510A0-EECF-41ED-A034-25897E654AC2}" type="parTrans" cxnId="{E7AD40D5-2892-413F-AEDD-9D704ECA2856}">
      <dgm:prSet/>
      <dgm:spPr/>
      <dgm:t>
        <a:bodyPr/>
        <a:lstStyle/>
        <a:p>
          <a:endParaRPr lang="cs-CZ"/>
        </a:p>
      </dgm:t>
    </dgm:pt>
    <dgm:pt modelId="{41BA54CB-B340-4A9A-A04F-1632227F63B5}" type="sibTrans" cxnId="{E7AD40D5-2892-413F-AEDD-9D704ECA2856}">
      <dgm:prSet/>
      <dgm:spPr/>
      <dgm:t>
        <a:bodyPr/>
        <a:lstStyle/>
        <a:p>
          <a:endParaRPr lang="cs-CZ"/>
        </a:p>
      </dgm:t>
    </dgm:pt>
    <dgm:pt modelId="{609162BC-C5C1-4657-A55D-A3C923111444}">
      <dgm:prSet custT="1"/>
      <dgm:spPr/>
      <dgm:t>
        <a:bodyPr/>
        <a:lstStyle/>
        <a:p>
          <a:pPr>
            <a:spcAft>
              <a:spcPct val="20000"/>
            </a:spcAft>
          </a:pPr>
          <a:r>
            <a:rPr lang="cs-CZ" sz="2200" dirty="0">
              <a:latin typeface="Calibri" panose="020F0502020204030204" pitchFamily="34" charset="0"/>
            </a:rPr>
            <a:t>náklady na </a:t>
          </a:r>
          <a:r>
            <a:rPr lang="cs-CZ" sz="2200" b="1" dirty="0">
              <a:latin typeface="Calibri" panose="020F0502020204030204" pitchFamily="34" charset="0"/>
            </a:rPr>
            <a:t>úroky </a:t>
          </a:r>
          <a:r>
            <a:rPr lang="cs-CZ" sz="2200" dirty="0">
              <a:latin typeface="Calibri" panose="020F0502020204030204" pitchFamily="34" charset="0"/>
            </a:rPr>
            <a:t>(často jsou však přeceňované)</a:t>
          </a:r>
          <a:endParaRPr lang="cs-CZ" sz="2200" b="1" dirty="0">
            <a:solidFill>
              <a:srgbClr val="C00000"/>
            </a:solidFill>
            <a:latin typeface="Calibri" panose="020F0502020204030204" pitchFamily="34" charset="0"/>
          </a:endParaRPr>
        </a:p>
      </dgm:t>
    </dgm:pt>
    <dgm:pt modelId="{8B13D86A-E14C-40BF-B88A-26A58582BEBC}" type="parTrans" cxnId="{65C77182-910A-4BA3-ACB9-95A227EBB01C}">
      <dgm:prSet/>
      <dgm:spPr/>
      <dgm:t>
        <a:bodyPr/>
        <a:lstStyle/>
        <a:p>
          <a:endParaRPr lang="cs-CZ"/>
        </a:p>
      </dgm:t>
    </dgm:pt>
    <dgm:pt modelId="{BACD10D7-6D20-4763-B4FA-FF449FD5986B}" type="sibTrans" cxnId="{65C77182-910A-4BA3-ACB9-95A227EBB01C}">
      <dgm:prSet/>
      <dgm:spPr/>
      <dgm:t>
        <a:bodyPr/>
        <a:lstStyle/>
        <a:p>
          <a:endParaRPr lang="cs-CZ"/>
        </a:p>
      </dgm:t>
    </dgm:pt>
    <dgm:pt modelId="{01EBE51B-CF39-4845-A354-B836914C21FB}">
      <dgm:prSet custT="1"/>
      <dgm:spPr>
        <a:solidFill>
          <a:srgbClr val="92D050"/>
        </a:solidFill>
      </dgm:spPr>
      <dgm:t>
        <a:bodyPr/>
        <a:lstStyle/>
        <a:p>
          <a:r>
            <a:rPr lang="cs-CZ" sz="2200" b="1" dirty="0">
              <a:solidFill>
                <a:schemeClr val="tx1"/>
              </a:solidFill>
              <a:latin typeface="Calibri" panose="020F0502020204030204" pitchFamily="34" charset="0"/>
            </a:rPr>
            <a:t>POZITIVNÍ ASPEKTY</a:t>
          </a:r>
        </a:p>
      </dgm:t>
    </dgm:pt>
    <dgm:pt modelId="{E03EF9C2-EFA4-4DFF-8AB4-FA6EA3D8A42F}" type="parTrans" cxnId="{76F8EBFD-C5FA-4919-A082-790CAE36810E}">
      <dgm:prSet/>
      <dgm:spPr/>
      <dgm:t>
        <a:bodyPr/>
        <a:lstStyle/>
        <a:p>
          <a:endParaRPr lang="cs-CZ"/>
        </a:p>
      </dgm:t>
    </dgm:pt>
    <dgm:pt modelId="{4DCDE6BD-395B-41B7-866C-02E74041FE2B}" type="sibTrans" cxnId="{76F8EBFD-C5FA-4919-A082-790CAE36810E}">
      <dgm:prSet/>
      <dgm:spPr/>
      <dgm:t>
        <a:bodyPr/>
        <a:lstStyle/>
        <a:p>
          <a:endParaRPr lang="cs-CZ"/>
        </a:p>
      </dgm:t>
    </dgm:pt>
    <dgm:pt modelId="{BB45D6C5-4B3B-483E-8B7B-BB19C1088561}">
      <dgm:prSet custT="1"/>
      <dgm:spPr/>
      <dgm:t>
        <a:bodyPr/>
        <a:lstStyle/>
        <a:p>
          <a:r>
            <a:rPr lang="cs-CZ" sz="2200" b="0" dirty="0">
              <a:latin typeface="Calibri" panose="020F0502020204030204" pitchFamily="34" charset="0"/>
            </a:rPr>
            <a:t>realizuji za </a:t>
          </a:r>
          <a:r>
            <a:rPr lang="cs-CZ" sz="2200" b="1" dirty="0">
              <a:latin typeface="Calibri" panose="020F0502020204030204" pitchFamily="34" charset="0"/>
            </a:rPr>
            <a:t>aktuální cenu, </a:t>
          </a:r>
          <a:r>
            <a:rPr lang="cs-CZ" sz="2200" b="0" dirty="0">
              <a:latin typeface="Calibri" panose="020F0502020204030204" pitchFamily="34" charset="0"/>
            </a:rPr>
            <a:t>nečekám</a:t>
          </a:r>
          <a:endParaRPr lang="cs-CZ" sz="2200" dirty="0">
            <a:latin typeface="Calibri" panose="020F0502020204030204" pitchFamily="34" charset="0"/>
          </a:endParaRPr>
        </a:p>
      </dgm:t>
    </dgm:pt>
    <dgm:pt modelId="{E6B33430-05A7-4625-8575-082E4531DBFB}" type="parTrans" cxnId="{840F9E59-AC22-4B97-A9CA-31BF27D465B7}">
      <dgm:prSet/>
      <dgm:spPr/>
      <dgm:t>
        <a:bodyPr/>
        <a:lstStyle/>
        <a:p>
          <a:endParaRPr lang="cs-CZ"/>
        </a:p>
      </dgm:t>
    </dgm:pt>
    <dgm:pt modelId="{DFBF5EEF-D849-4557-B02C-C38AB0A250C4}" type="sibTrans" cxnId="{840F9E59-AC22-4B97-A9CA-31BF27D465B7}">
      <dgm:prSet/>
      <dgm:spPr/>
      <dgm:t>
        <a:bodyPr/>
        <a:lstStyle/>
        <a:p>
          <a:endParaRPr lang="cs-CZ"/>
        </a:p>
      </dgm:t>
    </dgm:pt>
    <dgm:pt modelId="{B8FD4F90-BDE5-4067-B3C3-F3280F1DFBA8}">
      <dgm:prSet custT="1"/>
      <dgm:spPr/>
      <dgm:t>
        <a:bodyPr/>
        <a:lstStyle/>
        <a:p>
          <a:r>
            <a:rPr lang="cs-CZ" sz="2200" b="0" dirty="0">
              <a:latin typeface="Calibri" panose="020F0502020204030204" pitchFamily="34" charset="0"/>
            </a:rPr>
            <a:t>nižší </a:t>
          </a:r>
          <a:r>
            <a:rPr lang="cs-CZ" sz="2200" b="1" dirty="0">
              <a:latin typeface="Calibri" panose="020F0502020204030204" pitchFamily="34" charset="0"/>
            </a:rPr>
            <a:t>administrativa</a:t>
          </a:r>
          <a:r>
            <a:rPr lang="cs-CZ" sz="2200" b="0" dirty="0">
              <a:latin typeface="Calibri" panose="020F0502020204030204" pitchFamily="34" charset="0"/>
            </a:rPr>
            <a:t> – např. žádné výkaznictví vůči poskytovateli </a:t>
          </a:r>
        </a:p>
      </dgm:t>
    </dgm:pt>
    <dgm:pt modelId="{AFB241CF-4085-4832-AD0E-DFE56A4F6A1C}" type="parTrans" cxnId="{328E69D6-37E9-457C-8C03-EBCABD3FEDF5}">
      <dgm:prSet/>
      <dgm:spPr/>
      <dgm:t>
        <a:bodyPr/>
        <a:lstStyle/>
        <a:p>
          <a:endParaRPr lang="cs-CZ"/>
        </a:p>
      </dgm:t>
    </dgm:pt>
    <dgm:pt modelId="{EC4DF7E1-0777-4228-8D1B-A51E53BED464}" type="sibTrans" cxnId="{328E69D6-37E9-457C-8C03-EBCABD3FEDF5}">
      <dgm:prSet/>
      <dgm:spPr/>
      <dgm:t>
        <a:bodyPr/>
        <a:lstStyle/>
        <a:p>
          <a:endParaRPr lang="cs-CZ"/>
        </a:p>
      </dgm:t>
    </dgm:pt>
    <dgm:pt modelId="{058BB72B-B7DC-4158-BA5A-2B6480D9924F}">
      <dgm:prSet custT="1"/>
      <dgm:spPr/>
      <dgm:t>
        <a:bodyPr/>
        <a:lstStyle/>
        <a:p>
          <a:r>
            <a:rPr lang="cs-CZ" sz="2200" b="1" dirty="0">
              <a:latin typeface="Calibri" panose="020F0502020204030204" pitchFamily="34" charset="0"/>
            </a:rPr>
            <a:t>nevážu zdroje </a:t>
          </a:r>
          <a:r>
            <a:rPr lang="cs-CZ" sz="2200" dirty="0">
              <a:latin typeface="Calibri" panose="020F0502020204030204" pitchFamily="34" charset="0"/>
            </a:rPr>
            <a:t>na spolupráci s kontrolními orgány</a:t>
          </a:r>
        </a:p>
      </dgm:t>
    </dgm:pt>
    <dgm:pt modelId="{2E515772-8D25-4B31-8A40-C9F26672BF2D}" type="parTrans" cxnId="{8680F541-12F0-4E22-9ACC-83DF7D3739C4}">
      <dgm:prSet/>
      <dgm:spPr/>
      <dgm:t>
        <a:bodyPr/>
        <a:lstStyle/>
        <a:p>
          <a:endParaRPr lang="cs-CZ"/>
        </a:p>
      </dgm:t>
    </dgm:pt>
    <dgm:pt modelId="{75E3C7BC-0BA9-4205-880F-4ADE5045BCD2}" type="sibTrans" cxnId="{8680F541-12F0-4E22-9ACC-83DF7D3739C4}">
      <dgm:prSet/>
      <dgm:spPr/>
      <dgm:t>
        <a:bodyPr/>
        <a:lstStyle/>
        <a:p>
          <a:endParaRPr lang="cs-CZ"/>
        </a:p>
      </dgm:t>
    </dgm:pt>
    <dgm:pt modelId="{33E6911F-B5B4-48D4-8F9D-3B3ADAEB7973}">
      <dgm:prSet custT="1"/>
      <dgm:spPr>
        <a:gradFill rotWithShape="0">
          <a:gsLst>
            <a:gs pos="0">
              <a:srgbClr val="00B050"/>
            </a:gs>
            <a:gs pos="89000">
              <a:srgbClr val="00B050"/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cs-CZ" sz="2200" b="0" dirty="0">
              <a:solidFill>
                <a:schemeClr val="tx1"/>
              </a:solidFill>
              <a:latin typeface="Calibri" panose="020F0502020204030204" pitchFamily="34" charset="0"/>
            </a:rPr>
            <a:t>= </a:t>
          </a:r>
          <a:r>
            <a:rPr lang="cs-CZ" sz="2200" b="1" dirty="0">
              <a:solidFill>
                <a:schemeClr val="tx1"/>
              </a:solidFill>
              <a:latin typeface="Calibri" panose="020F0502020204030204" pitchFamily="34" charset="0"/>
            </a:rPr>
            <a:t>CENA</a:t>
          </a:r>
          <a:r>
            <a:rPr lang="cs-CZ" sz="2200" b="0" dirty="0">
              <a:solidFill>
                <a:schemeClr val="tx1"/>
              </a:solidFill>
              <a:latin typeface="Calibri" panose="020F0502020204030204" pitchFamily="34" charset="0"/>
            </a:rPr>
            <a:t> je </a:t>
          </a:r>
          <a:r>
            <a:rPr lang="cs-CZ" sz="2200" b="1" u="none" dirty="0">
              <a:solidFill>
                <a:schemeClr val="tx1"/>
              </a:solidFill>
              <a:effectLst>
                <a:outerShdw sx="1000" sy="1000" algn="tl">
                  <a:srgbClr val="000000"/>
                </a:outerShdw>
              </a:effectLst>
              <a:latin typeface="Calibri" panose="020F0502020204030204" pitchFamily="34" charset="0"/>
            </a:rPr>
            <a:t>nižší</a:t>
          </a:r>
          <a:r>
            <a:rPr lang="cs-CZ" sz="2200" b="1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 </a:t>
          </a:r>
          <a:r>
            <a:rPr lang="cs-CZ" sz="2200" b="0" dirty="0">
              <a:solidFill>
                <a:schemeClr val="tx1"/>
              </a:solidFill>
              <a:latin typeface="Calibri" panose="020F0502020204030204" pitchFamily="34" charset="0"/>
            </a:rPr>
            <a:t>než u dotačních akcí</a:t>
          </a:r>
        </a:p>
      </dgm:t>
    </dgm:pt>
    <dgm:pt modelId="{4BFFEE89-3582-47E0-A8D3-DE5FBA2B1439}" type="parTrans" cxnId="{CBF8453C-6253-4E19-9085-60F3DEB49A6B}">
      <dgm:prSet/>
      <dgm:spPr/>
      <dgm:t>
        <a:bodyPr/>
        <a:lstStyle/>
        <a:p>
          <a:endParaRPr lang="cs-CZ"/>
        </a:p>
      </dgm:t>
    </dgm:pt>
    <dgm:pt modelId="{FB6F90F6-1157-413F-A667-78A80AF61A18}" type="sibTrans" cxnId="{CBF8453C-6253-4E19-9085-60F3DEB49A6B}">
      <dgm:prSet/>
      <dgm:spPr/>
      <dgm:t>
        <a:bodyPr/>
        <a:lstStyle/>
        <a:p>
          <a:endParaRPr lang="cs-CZ"/>
        </a:p>
      </dgm:t>
    </dgm:pt>
    <dgm:pt modelId="{622E330C-BF67-4ABC-83FB-A974BBD62271}">
      <dgm:prSet custT="1"/>
      <dgm:spPr/>
      <dgm:t>
        <a:bodyPr/>
        <a:lstStyle/>
        <a:p>
          <a:r>
            <a:rPr lang="cs-CZ" sz="2200" b="1" dirty="0">
              <a:latin typeface="Calibri" panose="020F0502020204030204" pitchFamily="34" charset="0"/>
            </a:rPr>
            <a:t>dělám co potřebujeme </a:t>
          </a:r>
          <a:r>
            <a:rPr lang="cs-CZ" sz="2200" b="0" dirty="0">
              <a:latin typeface="Calibri" panose="020F0502020204030204" pitchFamily="34" charset="0"/>
            </a:rPr>
            <a:t>a co má finanční smysl, rozhodování zdola = </a:t>
          </a:r>
          <a:r>
            <a:rPr lang="cs-CZ" sz="2200" b="1" dirty="0">
              <a:latin typeface="Calibri" panose="020F0502020204030204" pitchFamily="34" charset="0"/>
            </a:rPr>
            <a:t>subsidiarita</a:t>
          </a:r>
          <a:r>
            <a:rPr lang="cs-CZ" sz="2200" b="0" dirty="0">
              <a:latin typeface="Calibri" panose="020F0502020204030204" pitchFamily="34" charset="0"/>
            </a:rPr>
            <a:t>, svoboda, nedělám ústupky kvůli poskytovateli dotace</a:t>
          </a:r>
        </a:p>
      </dgm:t>
    </dgm:pt>
    <dgm:pt modelId="{3E9C410A-4A60-47E4-99EE-718F1AA7DF8C}" type="parTrans" cxnId="{5FF918B7-0B0A-48DD-86BF-018AD4EBF154}">
      <dgm:prSet/>
      <dgm:spPr/>
      <dgm:t>
        <a:bodyPr/>
        <a:lstStyle/>
        <a:p>
          <a:endParaRPr lang="cs-CZ"/>
        </a:p>
      </dgm:t>
    </dgm:pt>
    <dgm:pt modelId="{F875A3A2-7618-4BC1-97FD-B39103C9F0ED}" type="sibTrans" cxnId="{5FF918B7-0B0A-48DD-86BF-018AD4EBF154}">
      <dgm:prSet/>
      <dgm:spPr/>
      <dgm:t>
        <a:bodyPr/>
        <a:lstStyle/>
        <a:p>
          <a:endParaRPr lang="cs-CZ"/>
        </a:p>
      </dgm:t>
    </dgm:pt>
    <dgm:pt modelId="{CC47453B-0853-4728-AA5C-15D607F03F20}">
      <dgm:prSet custT="1"/>
      <dgm:spPr/>
      <dgm:t>
        <a:bodyPr/>
        <a:lstStyle/>
        <a:p>
          <a:r>
            <a:rPr lang="cs-CZ" sz="2200" b="1" dirty="0">
              <a:latin typeface="Calibri" panose="020F0502020204030204" pitchFamily="34" charset="0"/>
            </a:rPr>
            <a:t>nehrozí penále </a:t>
          </a:r>
          <a:r>
            <a:rPr lang="cs-CZ" sz="2200" dirty="0">
              <a:latin typeface="Calibri" panose="020F0502020204030204" pitchFamily="34" charset="0"/>
            </a:rPr>
            <a:t>za porušení rozpočtové kázně</a:t>
          </a:r>
        </a:p>
      </dgm:t>
    </dgm:pt>
    <dgm:pt modelId="{1F2F8ED1-981C-4DDD-9877-E2CF1C6F5D47}" type="parTrans" cxnId="{4D52BD4C-D0F4-4441-8085-20B853F39401}">
      <dgm:prSet/>
      <dgm:spPr/>
      <dgm:t>
        <a:bodyPr/>
        <a:lstStyle/>
        <a:p>
          <a:endParaRPr lang="cs-CZ"/>
        </a:p>
      </dgm:t>
    </dgm:pt>
    <dgm:pt modelId="{3FE1D71A-2A09-451A-BCBC-E2292873FD52}" type="sibTrans" cxnId="{4D52BD4C-D0F4-4441-8085-20B853F39401}">
      <dgm:prSet/>
      <dgm:spPr/>
      <dgm:t>
        <a:bodyPr/>
        <a:lstStyle/>
        <a:p>
          <a:endParaRPr lang="cs-CZ"/>
        </a:p>
      </dgm:t>
    </dgm:pt>
    <dgm:pt modelId="{C0D1186C-DA37-4B36-95D0-91F11006E802}">
      <dgm:prSet custT="1"/>
      <dgm:spPr/>
      <dgm:t>
        <a:bodyPr/>
        <a:lstStyle/>
        <a:p>
          <a:r>
            <a:rPr lang="cs-CZ" sz="2200" b="0" dirty="0">
              <a:latin typeface="Calibri" panose="020F0502020204030204" pitchFamily="34" charset="0"/>
            </a:rPr>
            <a:t>nejsou tu </a:t>
          </a:r>
          <a:r>
            <a:rPr lang="cs-CZ" sz="2200" b="1" dirty="0">
              <a:latin typeface="Calibri" panose="020F0502020204030204" pitchFamily="34" charset="0"/>
            </a:rPr>
            <a:t>kontroly </a:t>
          </a:r>
          <a:r>
            <a:rPr lang="cs-CZ" sz="2200" b="0" dirty="0">
              <a:latin typeface="Calibri" panose="020F0502020204030204" pitchFamily="34" charset="0"/>
            </a:rPr>
            <a:t>od p</a:t>
          </a:r>
          <a:r>
            <a:rPr lang="cs-CZ" sz="2200" dirty="0">
              <a:latin typeface="Calibri" panose="020F0502020204030204" pitchFamily="34" charset="0"/>
            </a:rPr>
            <a:t>oskytovatele dotace</a:t>
          </a:r>
        </a:p>
      </dgm:t>
    </dgm:pt>
    <dgm:pt modelId="{FEEEC297-DE82-4503-A5B9-26B0EF724AD2}" type="parTrans" cxnId="{F9CBBDF0-F527-4761-9ED2-37111EFD1412}">
      <dgm:prSet/>
      <dgm:spPr/>
      <dgm:t>
        <a:bodyPr/>
        <a:lstStyle/>
        <a:p>
          <a:endParaRPr lang="cs-CZ"/>
        </a:p>
      </dgm:t>
    </dgm:pt>
    <dgm:pt modelId="{660528B0-D7BD-4EDC-AC63-CD6A439CA412}" type="sibTrans" cxnId="{F9CBBDF0-F527-4761-9ED2-37111EFD1412}">
      <dgm:prSet/>
      <dgm:spPr/>
      <dgm:t>
        <a:bodyPr/>
        <a:lstStyle/>
        <a:p>
          <a:endParaRPr lang="cs-CZ"/>
        </a:p>
      </dgm:t>
    </dgm:pt>
    <dgm:pt modelId="{50BE8963-4A21-45ED-B0C9-17E91C397AA8}">
      <dgm:prSet custT="1"/>
      <dgm:spPr/>
      <dgm:t>
        <a:bodyPr/>
        <a:lstStyle/>
        <a:p>
          <a:r>
            <a:rPr lang="cs-CZ" sz="2200" b="1" dirty="0">
              <a:latin typeface="Calibri" panose="020F0502020204030204" pitchFamily="34" charset="0"/>
            </a:rPr>
            <a:t>čas </a:t>
          </a:r>
          <a:r>
            <a:rPr lang="cs-CZ" sz="2200" dirty="0">
              <a:latin typeface="Calibri" panose="020F0502020204030204" pitchFamily="34" charset="0"/>
            </a:rPr>
            <a:t>– nečekám na dotace (dřívější užitek pro občany)</a:t>
          </a:r>
          <a:endParaRPr lang="cs-CZ" sz="2200" b="0" dirty="0">
            <a:latin typeface="Calibri" panose="020F0502020204030204" pitchFamily="34" charset="0"/>
          </a:endParaRPr>
        </a:p>
      </dgm:t>
    </dgm:pt>
    <dgm:pt modelId="{BC4E9173-C391-4F7A-9492-14784439ED27}" type="parTrans" cxnId="{2A478F57-AD8F-45AF-8C14-61A5178FD9A5}">
      <dgm:prSet/>
      <dgm:spPr/>
      <dgm:t>
        <a:bodyPr/>
        <a:lstStyle/>
        <a:p>
          <a:endParaRPr lang="cs-CZ"/>
        </a:p>
      </dgm:t>
    </dgm:pt>
    <dgm:pt modelId="{16D92392-0CA8-4A28-BDFF-3ECB234691C0}" type="sibTrans" cxnId="{2A478F57-AD8F-45AF-8C14-61A5178FD9A5}">
      <dgm:prSet/>
      <dgm:spPr/>
      <dgm:t>
        <a:bodyPr/>
        <a:lstStyle/>
        <a:p>
          <a:endParaRPr lang="cs-CZ"/>
        </a:p>
      </dgm:t>
    </dgm:pt>
    <dgm:pt modelId="{36DC8353-BEBA-4754-AFF4-7326BD6A1479}">
      <dgm:prSet custT="1"/>
      <dgm:spPr/>
      <dgm:t>
        <a:bodyPr/>
        <a:lstStyle/>
        <a:p>
          <a:r>
            <a:rPr lang="cs-CZ" sz="2200" b="1" dirty="0">
              <a:latin typeface="Calibri" panose="020F0502020204030204" pitchFamily="34" charset="0"/>
            </a:rPr>
            <a:t>flexibilita </a:t>
          </a:r>
          <a:r>
            <a:rPr lang="cs-CZ" sz="2200" dirty="0">
              <a:latin typeface="Calibri" panose="020F0502020204030204" pitchFamily="34" charset="0"/>
            </a:rPr>
            <a:t>– výsledek projektu můžeme časem měnit </a:t>
          </a:r>
          <a:endParaRPr lang="cs-CZ" sz="2200" b="0" dirty="0">
            <a:latin typeface="Calibri" panose="020F0502020204030204" pitchFamily="34" charset="0"/>
          </a:endParaRPr>
        </a:p>
      </dgm:t>
    </dgm:pt>
    <dgm:pt modelId="{0F903475-3424-420C-B457-A09997BEAC45}" type="parTrans" cxnId="{D14F2093-7FA1-4509-A691-9D691D039E4F}">
      <dgm:prSet/>
      <dgm:spPr/>
    </dgm:pt>
    <dgm:pt modelId="{5E6543AE-A735-4CBA-A915-9FC9AE2373B0}" type="sibTrans" cxnId="{D14F2093-7FA1-4509-A691-9D691D039E4F}">
      <dgm:prSet/>
      <dgm:spPr/>
    </dgm:pt>
    <dgm:pt modelId="{3B3224C9-9210-469E-8A15-D853A2DBF82B}" type="pres">
      <dgm:prSet presAssocID="{EC3D8F3C-5B28-4758-9AA7-B482D79D1029}" presName="linear" presStyleCnt="0">
        <dgm:presLayoutVars>
          <dgm:animLvl val="lvl"/>
          <dgm:resizeHandles val="exact"/>
        </dgm:presLayoutVars>
      </dgm:prSet>
      <dgm:spPr/>
    </dgm:pt>
    <dgm:pt modelId="{9DD286AD-25E1-4CFB-8473-608A1A9BD598}" type="pres">
      <dgm:prSet presAssocID="{3344B1BF-1B28-4851-9C16-0BA779E6A57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A1AE2C7-BEFA-4AAF-8ABD-105CF565841D}" type="pres">
      <dgm:prSet presAssocID="{3344B1BF-1B28-4851-9C16-0BA779E6A576}" presName="childText" presStyleLbl="revTx" presStyleIdx="0" presStyleCnt="2">
        <dgm:presLayoutVars>
          <dgm:bulletEnabled val="1"/>
        </dgm:presLayoutVars>
      </dgm:prSet>
      <dgm:spPr/>
    </dgm:pt>
    <dgm:pt modelId="{FAAB67ED-8D62-4431-9BE5-4CF29B27836C}" type="pres">
      <dgm:prSet presAssocID="{01EBE51B-CF39-4845-A354-B836914C21F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7FC975F-1612-4231-A225-E53C8754C261}" type="pres">
      <dgm:prSet presAssocID="{01EBE51B-CF39-4845-A354-B836914C21FB}" presName="childText" presStyleLbl="revTx" presStyleIdx="1" presStyleCnt="2">
        <dgm:presLayoutVars>
          <dgm:bulletEnabled val="1"/>
        </dgm:presLayoutVars>
      </dgm:prSet>
      <dgm:spPr/>
    </dgm:pt>
    <dgm:pt modelId="{CB6F1C95-425A-42E3-958D-A43E1F458143}" type="pres">
      <dgm:prSet presAssocID="{33E6911F-B5B4-48D4-8F9D-3B3ADAEB797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7DDB503-4B15-4527-8892-D5122A1B4906}" type="presOf" srcId="{609162BC-C5C1-4657-A55D-A3C923111444}" destId="{3A1AE2C7-BEFA-4AAF-8ABD-105CF565841D}" srcOrd="0" destOrd="1" presId="urn:microsoft.com/office/officeart/2005/8/layout/vList2"/>
    <dgm:cxn modelId="{E65AF507-26B5-4032-843D-F8CA7071F59C}" type="presOf" srcId="{33E6911F-B5B4-48D4-8F9D-3B3ADAEB7973}" destId="{CB6F1C95-425A-42E3-958D-A43E1F458143}" srcOrd="0" destOrd="0" presId="urn:microsoft.com/office/officeart/2005/8/layout/vList2"/>
    <dgm:cxn modelId="{2956392F-5661-40AE-B5AD-14CCC4F087A6}" type="presOf" srcId="{622E330C-BF67-4ABC-83FB-A974BBD62271}" destId="{37FC975F-1612-4231-A225-E53C8754C261}" srcOrd="0" destOrd="0" presId="urn:microsoft.com/office/officeart/2005/8/layout/vList2"/>
    <dgm:cxn modelId="{CBF8453C-6253-4E19-9085-60F3DEB49A6B}" srcId="{EC3D8F3C-5B28-4758-9AA7-B482D79D1029}" destId="{33E6911F-B5B4-48D4-8F9D-3B3ADAEB7973}" srcOrd="2" destOrd="0" parTransId="{4BFFEE89-3582-47E0-A8D3-DE5FBA2B1439}" sibTransId="{FB6F90F6-1157-413F-A667-78A80AF61A18}"/>
    <dgm:cxn modelId="{BF9CBB5C-B6DF-4036-9D8F-7D8D94E6D8E1}" type="presOf" srcId="{50BE8963-4A21-45ED-B0C9-17E91C397AA8}" destId="{37FC975F-1612-4231-A225-E53C8754C261}" srcOrd="0" destOrd="1" presId="urn:microsoft.com/office/officeart/2005/8/layout/vList2"/>
    <dgm:cxn modelId="{8680F541-12F0-4E22-9ACC-83DF7D3739C4}" srcId="{01EBE51B-CF39-4845-A354-B836914C21FB}" destId="{058BB72B-B7DC-4158-BA5A-2B6480D9924F}" srcOrd="7" destOrd="0" parTransId="{2E515772-8D25-4B31-8A40-C9F26672BF2D}" sibTransId="{75E3C7BC-0BA9-4205-880F-4ADE5045BCD2}"/>
    <dgm:cxn modelId="{8D6AA062-3C88-4F30-8875-048BA56EA1C0}" type="presOf" srcId="{CC47453B-0853-4728-AA5C-15D607F03F20}" destId="{37FC975F-1612-4231-A225-E53C8754C261}" srcOrd="0" destOrd="5" presId="urn:microsoft.com/office/officeart/2005/8/layout/vList2"/>
    <dgm:cxn modelId="{3FA51668-30A8-43D9-BB0E-37CA9B1B6CE5}" type="presOf" srcId="{058BB72B-B7DC-4158-BA5A-2B6480D9924F}" destId="{37FC975F-1612-4231-A225-E53C8754C261}" srcOrd="0" destOrd="7" presId="urn:microsoft.com/office/officeart/2005/8/layout/vList2"/>
    <dgm:cxn modelId="{4D52BD4C-D0F4-4441-8085-20B853F39401}" srcId="{01EBE51B-CF39-4845-A354-B836914C21FB}" destId="{CC47453B-0853-4728-AA5C-15D607F03F20}" srcOrd="5" destOrd="0" parTransId="{1F2F8ED1-981C-4DDD-9877-E2CF1C6F5D47}" sibTransId="{3FE1D71A-2A09-451A-BCBC-E2292873FD52}"/>
    <dgm:cxn modelId="{40FA2050-441E-46EE-8FAA-75149EBBF56E}" type="presOf" srcId="{17AF6257-84BC-49D2-897A-755EE6AC47F0}" destId="{3A1AE2C7-BEFA-4AAF-8ABD-105CF565841D}" srcOrd="0" destOrd="0" presId="urn:microsoft.com/office/officeart/2005/8/layout/vList2"/>
    <dgm:cxn modelId="{68F93B70-2879-4D49-8025-356000168DA7}" type="presOf" srcId="{01EBE51B-CF39-4845-A354-B836914C21FB}" destId="{FAAB67ED-8D62-4431-9BE5-4CF29B27836C}" srcOrd="0" destOrd="0" presId="urn:microsoft.com/office/officeart/2005/8/layout/vList2"/>
    <dgm:cxn modelId="{2A478F57-AD8F-45AF-8C14-61A5178FD9A5}" srcId="{01EBE51B-CF39-4845-A354-B836914C21FB}" destId="{50BE8963-4A21-45ED-B0C9-17E91C397AA8}" srcOrd="1" destOrd="0" parTransId="{BC4E9173-C391-4F7A-9492-14784439ED27}" sibTransId="{16D92392-0CA8-4A28-BDFF-3ECB234691C0}"/>
    <dgm:cxn modelId="{840F9E59-AC22-4B97-A9CA-31BF27D465B7}" srcId="{01EBE51B-CF39-4845-A354-B836914C21FB}" destId="{BB45D6C5-4B3B-483E-8B7B-BB19C1088561}" srcOrd="3" destOrd="0" parTransId="{E6B33430-05A7-4625-8575-082E4531DBFB}" sibTransId="{DFBF5EEF-D849-4557-B02C-C38AB0A250C4}"/>
    <dgm:cxn modelId="{AC406B80-68A5-4A31-BB0A-1A6AA24BBDFD}" type="presOf" srcId="{C0D1186C-DA37-4B36-95D0-91F11006E802}" destId="{37FC975F-1612-4231-A225-E53C8754C261}" srcOrd="0" destOrd="4" presId="urn:microsoft.com/office/officeart/2005/8/layout/vList2"/>
    <dgm:cxn modelId="{700E7381-ADF0-4C15-9DE9-A815636021C7}" type="presOf" srcId="{EC3D8F3C-5B28-4758-9AA7-B482D79D1029}" destId="{3B3224C9-9210-469E-8A15-D853A2DBF82B}" srcOrd="0" destOrd="0" presId="urn:microsoft.com/office/officeart/2005/8/layout/vList2"/>
    <dgm:cxn modelId="{65C77182-910A-4BA3-ACB9-95A227EBB01C}" srcId="{3344B1BF-1B28-4851-9C16-0BA779E6A576}" destId="{609162BC-C5C1-4657-A55D-A3C923111444}" srcOrd="1" destOrd="0" parTransId="{8B13D86A-E14C-40BF-B88A-26A58582BEBC}" sibTransId="{BACD10D7-6D20-4763-B4FA-FF449FD5986B}"/>
    <dgm:cxn modelId="{0F2C8585-F01F-4D3B-B933-A2A06D14BFBB}" type="presOf" srcId="{B8FD4F90-BDE5-4067-B3C3-F3280F1DFBA8}" destId="{37FC975F-1612-4231-A225-E53C8754C261}" srcOrd="0" destOrd="6" presId="urn:microsoft.com/office/officeart/2005/8/layout/vList2"/>
    <dgm:cxn modelId="{D14F2093-7FA1-4509-A691-9D691D039E4F}" srcId="{01EBE51B-CF39-4845-A354-B836914C21FB}" destId="{36DC8353-BEBA-4754-AFF4-7326BD6A1479}" srcOrd="2" destOrd="0" parTransId="{0F903475-3424-420C-B457-A09997BEAC45}" sibTransId="{5E6543AE-A735-4CBA-A915-9FC9AE2373B0}"/>
    <dgm:cxn modelId="{305358AA-21FC-4C2E-96E2-65A0634460B7}" srcId="{EC3D8F3C-5B28-4758-9AA7-B482D79D1029}" destId="{3344B1BF-1B28-4851-9C16-0BA779E6A576}" srcOrd="0" destOrd="0" parTransId="{2D359A12-023C-4AAC-8D86-4D742F969894}" sibTransId="{777A6E51-02BD-4208-856A-F6E4AEAAEFB6}"/>
    <dgm:cxn modelId="{FBC66CAF-711E-4A73-918A-712B5BC49986}" type="presOf" srcId="{36DC8353-BEBA-4754-AFF4-7326BD6A1479}" destId="{37FC975F-1612-4231-A225-E53C8754C261}" srcOrd="0" destOrd="2" presId="urn:microsoft.com/office/officeart/2005/8/layout/vList2"/>
    <dgm:cxn modelId="{2AA399B2-25E8-45E3-B179-8502C8351711}" type="presOf" srcId="{BB45D6C5-4B3B-483E-8B7B-BB19C1088561}" destId="{37FC975F-1612-4231-A225-E53C8754C261}" srcOrd="0" destOrd="3" presId="urn:microsoft.com/office/officeart/2005/8/layout/vList2"/>
    <dgm:cxn modelId="{5FF918B7-0B0A-48DD-86BF-018AD4EBF154}" srcId="{01EBE51B-CF39-4845-A354-B836914C21FB}" destId="{622E330C-BF67-4ABC-83FB-A974BBD62271}" srcOrd="0" destOrd="0" parTransId="{3E9C410A-4A60-47E4-99EE-718F1AA7DF8C}" sibTransId="{F875A3A2-7618-4BC1-97FD-B39103C9F0ED}"/>
    <dgm:cxn modelId="{E7AD40D5-2892-413F-AEDD-9D704ECA2856}" srcId="{3344B1BF-1B28-4851-9C16-0BA779E6A576}" destId="{17AF6257-84BC-49D2-897A-755EE6AC47F0}" srcOrd="0" destOrd="0" parTransId="{612510A0-EECF-41ED-A034-25897E654AC2}" sibTransId="{41BA54CB-B340-4A9A-A04F-1632227F63B5}"/>
    <dgm:cxn modelId="{328E69D6-37E9-457C-8C03-EBCABD3FEDF5}" srcId="{01EBE51B-CF39-4845-A354-B836914C21FB}" destId="{B8FD4F90-BDE5-4067-B3C3-F3280F1DFBA8}" srcOrd="6" destOrd="0" parTransId="{AFB241CF-4085-4832-AD0E-DFE56A4F6A1C}" sibTransId="{EC4DF7E1-0777-4228-8D1B-A51E53BED464}"/>
    <dgm:cxn modelId="{873209D7-A4B5-4715-9E08-67716914DE0B}" type="presOf" srcId="{3344B1BF-1B28-4851-9C16-0BA779E6A576}" destId="{9DD286AD-25E1-4CFB-8473-608A1A9BD598}" srcOrd="0" destOrd="0" presId="urn:microsoft.com/office/officeart/2005/8/layout/vList2"/>
    <dgm:cxn modelId="{F9CBBDF0-F527-4761-9ED2-37111EFD1412}" srcId="{01EBE51B-CF39-4845-A354-B836914C21FB}" destId="{C0D1186C-DA37-4B36-95D0-91F11006E802}" srcOrd="4" destOrd="0" parTransId="{FEEEC297-DE82-4503-A5B9-26B0EF724AD2}" sibTransId="{660528B0-D7BD-4EDC-AC63-CD6A439CA412}"/>
    <dgm:cxn modelId="{76F8EBFD-C5FA-4919-A082-790CAE36810E}" srcId="{EC3D8F3C-5B28-4758-9AA7-B482D79D1029}" destId="{01EBE51B-CF39-4845-A354-B836914C21FB}" srcOrd="1" destOrd="0" parTransId="{E03EF9C2-EFA4-4DFF-8AB4-FA6EA3D8A42F}" sibTransId="{4DCDE6BD-395B-41B7-866C-02E74041FE2B}"/>
    <dgm:cxn modelId="{0FBAC1E6-111E-4B8C-A49E-0F3135ABF59A}" type="presParOf" srcId="{3B3224C9-9210-469E-8A15-D853A2DBF82B}" destId="{9DD286AD-25E1-4CFB-8473-608A1A9BD598}" srcOrd="0" destOrd="0" presId="urn:microsoft.com/office/officeart/2005/8/layout/vList2"/>
    <dgm:cxn modelId="{FB750D0B-A4C8-459E-B05C-61C9707A6C8A}" type="presParOf" srcId="{3B3224C9-9210-469E-8A15-D853A2DBF82B}" destId="{3A1AE2C7-BEFA-4AAF-8ABD-105CF565841D}" srcOrd="1" destOrd="0" presId="urn:microsoft.com/office/officeart/2005/8/layout/vList2"/>
    <dgm:cxn modelId="{97B86FBA-7A2A-4462-8387-59211C7A2192}" type="presParOf" srcId="{3B3224C9-9210-469E-8A15-D853A2DBF82B}" destId="{FAAB67ED-8D62-4431-9BE5-4CF29B27836C}" srcOrd="2" destOrd="0" presId="urn:microsoft.com/office/officeart/2005/8/layout/vList2"/>
    <dgm:cxn modelId="{22BAD234-7978-40CA-B748-390BCD019435}" type="presParOf" srcId="{3B3224C9-9210-469E-8A15-D853A2DBF82B}" destId="{37FC975F-1612-4231-A225-E53C8754C261}" srcOrd="3" destOrd="0" presId="urn:microsoft.com/office/officeart/2005/8/layout/vList2"/>
    <dgm:cxn modelId="{FB41571A-8ED4-41E9-9137-710B4549CE77}" type="presParOf" srcId="{3B3224C9-9210-469E-8A15-D853A2DBF82B}" destId="{CB6F1C95-425A-42E3-958D-A43E1F45814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B1CA85-7B7F-41F7-86C4-128CBC87C081}" type="doc">
      <dgm:prSet loTypeId="urn:microsoft.com/office/officeart/2005/8/layout/radial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BDB763E-6E70-47B2-BF6A-E8918B518791}">
      <dgm:prSet phldrT="[Text]"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Finanční zdraví</a:t>
          </a:r>
        </a:p>
      </dgm:t>
    </dgm:pt>
    <dgm:pt modelId="{B6F6C5B2-C6A4-49EF-9625-4C16DAC7F090}" type="parTrans" cxnId="{8320FF07-0F6B-4F01-9CB4-C3AAF1039F15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EABD0C4D-08CD-474B-843F-0B26B0954C03}" type="sibTrans" cxnId="{8320FF07-0F6B-4F01-9CB4-C3AAF1039F15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DE2245CD-C076-434D-AE9C-F840A0FE15A9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Provozní saldo</a:t>
          </a:r>
        </a:p>
      </dgm:t>
    </dgm:pt>
    <dgm:pt modelId="{76229FEB-A229-416C-BAD6-47798FA74FB0}" type="parTrans" cxnId="{B2B3F445-FAFE-4D55-AA75-51B502543169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5519C49A-9F00-4A7C-A59B-9E3A0276649C}" type="sibTrans" cxnId="{B2B3F445-FAFE-4D55-AA75-51B502543169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EE55A601-DBE8-4D5B-BDE7-734DB5A7FCCB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Běžné výdaje</a:t>
          </a:r>
        </a:p>
      </dgm:t>
    </dgm:pt>
    <dgm:pt modelId="{7F1A9219-F06E-4066-9AA1-807704169298}" type="parTrans" cxnId="{4E1A5321-4A7E-44F0-9BB3-80E743E2A837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6AA5E158-7305-4849-ADD1-F72FFCA6510B}" type="sibTrans" cxnId="{4E1A5321-4A7E-44F0-9BB3-80E743E2A837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0D2B8479-48A1-4660-AD50-61CC54429340}">
      <dgm:prSet phldrT="[Text]"/>
      <dgm:spPr/>
      <dgm:t>
        <a:bodyPr/>
        <a:lstStyle/>
        <a:p>
          <a:r>
            <a:rPr lang="cs-CZ">
              <a:solidFill>
                <a:schemeClr val="tx1"/>
              </a:solidFill>
            </a:rPr>
            <a:t>Rezervy</a:t>
          </a:r>
          <a:endParaRPr lang="cs-CZ" dirty="0">
            <a:solidFill>
              <a:schemeClr val="tx1"/>
            </a:solidFill>
          </a:endParaRPr>
        </a:p>
      </dgm:t>
    </dgm:pt>
    <dgm:pt modelId="{0B5C303F-914B-4BC6-B3D1-9F316F98CF2F}" type="parTrans" cxnId="{9241B514-FBB4-4E6F-B494-778E65AE4939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2FA98F6B-9FFF-49DB-8D6B-D2B0259FE27E}" type="sibTrans" cxnId="{9241B514-FBB4-4E6F-B494-778E65AE4939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F142103E-BE69-4075-975D-6D8872BFD5F9}">
      <dgm:prSet phldrT="[Text]"/>
      <dgm:spPr/>
      <dgm:t>
        <a:bodyPr/>
        <a:lstStyle/>
        <a:p>
          <a:r>
            <a:rPr lang="cs-CZ">
              <a:solidFill>
                <a:schemeClr val="tx1"/>
              </a:solidFill>
            </a:rPr>
            <a:t>Dluhy</a:t>
          </a:r>
          <a:endParaRPr lang="cs-CZ" dirty="0">
            <a:solidFill>
              <a:schemeClr val="tx1"/>
            </a:solidFill>
          </a:endParaRPr>
        </a:p>
      </dgm:t>
    </dgm:pt>
    <dgm:pt modelId="{96FBCD23-BC2B-47EC-8787-5283A782436C}" type="parTrans" cxnId="{B326357C-2004-47F5-B310-4C874ADF289F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CD23FFEB-E7B8-4164-8914-AE2F1D50B467}" type="sibTrans" cxnId="{B326357C-2004-47F5-B310-4C874ADF289F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71C50913-6155-4DE7-855E-5AB8BD94A056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Běžné příjmy</a:t>
          </a:r>
        </a:p>
      </dgm:t>
    </dgm:pt>
    <dgm:pt modelId="{5462F404-E60A-4E12-B6B1-DB4166658312}" type="parTrans" cxnId="{9D6BF92A-CF53-4FE1-A7AA-D69C5CCF9B03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64FF4660-78A0-41FE-8F22-2ADAF5432031}" type="sibTrans" cxnId="{9D6BF92A-CF53-4FE1-A7AA-D69C5CCF9B03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7F48295E-0F14-4326-AA39-D141F6FFD5F9}" type="pres">
      <dgm:prSet presAssocID="{46B1CA85-7B7F-41F7-86C4-128CBC87C08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4E17D1B-C67F-4B11-8195-B9F792EFD5A3}" type="pres">
      <dgm:prSet presAssocID="{5BDB763E-6E70-47B2-BF6A-E8918B518791}" presName="centerShape" presStyleLbl="node0" presStyleIdx="0" presStyleCnt="1"/>
      <dgm:spPr/>
    </dgm:pt>
    <dgm:pt modelId="{6A3A5FDA-3BE3-4AE5-A4CD-A40FEA549ACE}" type="pres">
      <dgm:prSet presAssocID="{DE2245CD-C076-434D-AE9C-F840A0FE15A9}" presName="node" presStyleLbl="node1" presStyleIdx="0" presStyleCnt="5">
        <dgm:presLayoutVars>
          <dgm:bulletEnabled val="1"/>
        </dgm:presLayoutVars>
      </dgm:prSet>
      <dgm:spPr/>
    </dgm:pt>
    <dgm:pt modelId="{77A49873-C8C8-4DB4-8F8C-796DE478BB6E}" type="pres">
      <dgm:prSet presAssocID="{DE2245CD-C076-434D-AE9C-F840A0FE15A9}" presName="dummy" presStyleCnt="0"/>
      <dgm:spPr/>
    </dgm:pt>
    <dgm:pt modelId="{B58481B7-6EC6-4F7C-BFA5-CC55947DD6C6}" type="pres">
      <dgm:prSet presAssocID="{5519C49A-9F00-4A7C-A59B-9E3A0276649C}" presName="sibTrans" presStyleLbl="sibTrans2D1" presStyleIdx="0" presStyleCnt="5"/>
      <dgm:spPr/>
    </dgm:pt>
    <dgm:pt modelId="{388F2007-B891-4C49-B7C6-427E41CF5619}" type="pres">
      <dgm:prSet presAssocID="{EE55A601-DBE8-4D5B-BDE7-734DB5A7FCCB}" presName="node" presStyleLbl="node1" presStyleIdx="1" presStyleCnt="5">
        <dgm:presLayoutVars>
          <dgm:bulletEnabled val="1"/>
        </dgm:presLayoutVars>
      </dgm:prSet>
      <dgm:spPr/>
    </dgm:pt>
    <dgm:pt modelId="{22650C9E-B8F8-41B9-A777-DBDE46F930DE}" type="pres">
      <dgm:prSet presAssocID="{EE55A601-DBE8-4D5B-BDE7-734DB5A7FCCB}" presName="dummy" presStyleCnt="0"/>
      <dgm:spPr/>
    </dgm:pt>
    <dgm:pt modelId="{F4C272EC-C5B2-4E24-8629-9D2FC87C4461}" type="pres">
      <dgm:prSet presAssocID="{6AA5E158-7305-4849-ADD1-F72FFCA6510B}" presName="sibTrans" presStyleLbl="sibTrans2D1" presStyleIdx="1" presStyleCnt="5"/>
      <dgm:spPr/>
    </dgm:pt>
    <dgm:pt modelId="{2CFA82FC-3225-42D9-8DB0-F4BD88CE6202}" type="pres">
      <dgm:prSet presAssocID="{71C50913-6155-4DE7-855E-5AB8BD94A056}" presName="node" presStyleLbl="node1" presStyleIdx="2" presStyleCnt="5">
        <dgm:presLayoutVars>
          <dgm:bulletEnabled val="1"/>
        </dgm:presLayoutVars>
      </dgm:prSet>
      <dgm:spPr/>
    </dgm:pt>
    <dgm:pt modelId="{F3CCE5F6-C043-4AA5-A892-1E3BE73E35C1}" type="pres">
      <dgm:prSet presAssocID="{71C50913-6155-4DE7-855E-5AB8BD94A056}" presName="dummy" presStyleCnt="0"/>
      <dgm:spPr/>
    </dgm:pt>
    <dgm:pt modelId="{3C3B2B7B-5ABE-434B-BB89-98D83C19D61C}" type="pres">
      <dgm:prSet presAssocID="{64FF4660-78A0-41FE-8F22-2ADAF5432031}" presName="sibTrans" presStyleLbl="sibTrans2D1" presStyleIdx="2" presStyleCnt="5"/>
      <dgm:spPr/>
    </dgm:pt>
    <dgm:pt modelId="{FB0C3880-9F3D-4CBB-9B55-B60B345CA10A}" type="pres">
      <dgm:prSet presAssocID="{0D2B8479-48A1-4660-AD50-61CC54429340}" presName="node" presStyleLbl="node1" presStyleIdx="3" presStyleCnt="5">
        <dgm:presLayoutVars>
          <dgm:bulletEnabled val="1"/>
        </dgm:presLayoutVars>
      </dgm:prSet>
      <dgm:spPr/>
    </dgm:pt>
    <dgm:pt modelId="{B4B61CB5-FA68-45BD-9003-38CE5B5B8DCA}" type="pres">
      <dgm:prSet presAssocID="{0D2B8479-48A1-4660-AD50-61CC54429340}" presName="dummy" presStyleCnt="0"/>
      <dgm:spPr/>
    </dgm:pt>
    <dgm:pt modelId="{668CEC50-5E28-428C-8427-16F3BE6DEFC6}" type="pres">
      <dgm:prSet presAssocID="{2FA98F6B-9FFF-49DB-8D6B-D2B0259FE27E}" presName="sibTrans" presStyleLbl="sibTrans2D1" presStyleIdx="3" presStyleCnt="5"/>
      <dgm:spPr/>
    </dgm:pt>
    <dgm:pt modelId="{3DDC7A71-64F7-4103-9149-D279ACF828E9}" type="pres">
      <dgm:prSet presAssocID="{F142103E-BE69-4075-975D-6D8872BFD5F9}" presName="node" presStyleLbl="node1" presStyleIdx="4" presStyleCnt="5">
        <dgm:presLayoutVars>
          <dgm:bulletEnabled val="1"/>
        </dgm:presLayoutVars>
      </dgm:prSet>
      <dgm:spPr/>
    </dgm:pt>
    <dgm:pt modelId="{20FC9BD4-6D7D-4AC5-AFC6-A2B03DB791A4}" type="pres">
      <dgm:prSet presAssocID="{F142103E-BE69-4075-975D-6D8872BFD5F9}" presName="dummy" presStyleCnt="0"/>
      <dgm:spPr/>
    </dgm:pt>
    <dgm:pt modelId="{559FF036-CBA4-45EB-BE00-AF6356AAD9C9}" type="pres">
      <dgm:prSet presAssocID="{CD23FFEB-E7B8-4164-8914-AE2F1D50B467}" presName="sibTrans" presStyleLbl="sibTrans2D1" presStyleIdx="4" presStyleCnt="5"/>
      <dgm:spPr/>
    </dgm:pt>
  </dgm:ptLst>
  <dgm:cxnLst>
    <dgm:cxn modelId="{A9319001-2E92-4069-9624-E4C3EA25F86F}" type="presOf" srcId="{CD23FFEB-E7B8-4164-8914-AE2F1D50B467}" destId="{559FF036-CBA4-45EB-BE00-AF6356AAD9C9}" srcOrd="0" destOrd="0" presId="urn:microsoft.com/office/officeart/2005/8/layout/radial6"/>
    <dgm:cxn modelId="{8320FF07-0F6B-4F01-9CB4-C3AAF1039F15}" srcId="{46B1CA85-7B7F-41F7-86C4-128CBC87C081}" destId="{5BDB763E-6E70-47B2-BF6A-E8918B518791}" srcOrd="0" destOrd="0" parTransId="{B6F6C5B2-C6A4-49EF-9625-4C16DAC7F090}" sibTransId="{EABD0C4D-08CD-474B-843F-0B26B0954C03}"/>
    <dgm:cxn modelId="{9241B514-FBB4-4E6F-B494-778E65AE4939}" srcId="{5BDB763E-6E70-47B2-BF6A-E8918B518791}" destId="{0D2B8479-48A1-4660-AD50-61CC54429340}" srcOrd="3" destOrd="0" parTransId="{0B5C303F-914B-4BC6-B3D1-9F316F98CF2F}" sibTransId="{2FA98F6B-9FFF-49DB-8D6B-D2B0259FE27E}"/>
    <dgm:cxn modelId="{38BFAC17-CE55-4B0B-B9FD-F072F402C410}" type="presOf" srcId="{5519C49A-9F00-4A7C-A59B-9E3A0276649C}" destId="{B58481B7-6EC6-4F7C-BFA5-CC55947DD6C6}" srcOrd="0" destOrd="0" presId="urn:microsoft.com/office/officeart/2005/8/layout/radial6"/>
    <dgm:cxn modelId="{0D4A4219-23E9-4D46-B66F-73C7E3588580}" type="presOf" srcId="{6AA5E158-7305-4849-ADD1-F72FFCA6510B}" destId="{F4C272EC-C5B2-4E24-8629-9D2FC87C4461}" srcOrd="0" destOrd="0" presId="urn:microsoft.com/office/officeart/2005/8/layout/radial6"/>
    <dgm:cxn modelId="{0C33001E-20AE-4BA8-90B8-A6D5C536CE94}" type="presOf" srcId="{0D2B8479-48A1-4660-AD50-61CC54429340}" destId="{FB0C3880-9F3D-4CBB-9B55-B60B345CA10A}" srcOrd="0" destOrd="0" presId="urn:microsoft.com/office/officeart/2005/8/layout/radial6"/>
    <dgm:cxn modelId="{4E1A5321-4A7E-44F0-9BB3-80E743E2A837}" srcId="{5BDB763E-6E70-47B2-BF6A-E8918B518791}" destId="{EE55A601-DBE8-4D5B-BDE7-734DB5A7FCCB}" srcOrd="1" destOrd="0" parTransId="{7F1A9219-F06E-4066-9AA1-807704169298}" sibTransId="{6AA5E158-7305-4849-ADD1-F72FFCA6510B}"/>
    <dgm:cxn modelId="{9D6BF92A-CF53-4FE1-A7AA-D69C5CCF9B03}" srcId="{5BDB763E-6E70-47B2-BF6A-E8918B518791}" destId="{71C50913-6155-4DE7-855E-5AB8BD94A056}" srcOrd="2" destOrd="0" parTransId="{5462F404-E60A-4E12-B6B1-DB4166658312}" sibTransId="{64FF4660-78A0-41FE-8F22-2ADAF5432031}"/>
    <dgm:cxn modelId="{9665992E-465F-4110-979E-69501B44EF5C}" type="presOf" srcId="{46B1CA85-7B7F-41F7-86C4-128CBC87C081}" destId="{7F48295E-0F14-4326-AA39-D141F6FFD5F9}" srcOrd="0" destOrd="0" presId="urn:microsoft.com/office/officeart/2005/8/layout/radial6"/>
    <dgm:cxn modelId="{F0892460-717B-48F8-AFE9-D04EA50BA889}" type="presOf" srcId="{DE2245CD-C076-434D-AE9C-F840A0FE15A9}" destId="{6A3A5FDA-3BE3-4AE5-A4CD-A40FEA549ACE}" srcOrd="0" destOrd="0" presId="urn:microsoft.com/office/officeart/2005/8/layout/radial6"/>
    <dgm:cxn modelId="{B2B3F445-FAFE-4D55-AA75-51B502543169}" srcId="{5BDB763E-6E70-47B2-BF6A-E8918B518791}" destId="{DE2245CD-C076-434D-AE9C-F840A0FE15A9}" srcOrd="0" destOrd="0" parTransId="{76229FEB-A229-416C-BAD6-47798FA74FB0}" sibTransId="{5519C49A-9F00-4A7C-A59B-9E3A0276649C}"/>
    <dgm:cxn modelId="{EBC05473-5F1F-4DB0-849C-3B1249A5418C}" type="presOf" srcId="{2FA98F6B-9FFF-49DB-8D6B-D2B0259FE27E}" destId="{668CEC50-5E28-428C-8427-16F3BE6DEFC6}" srcOrd="0" destOrd="0" presId="urn:microsoft.com/office/officeart/2005/8/layout/radial6"/>
    <dgm:cxn modelId="{5104CB56-E4BB-4489-B5AF-2CED6E8ECFF9}" type="presOf" srcId="{F142103E-BE69-4075-975D-6D8872BFD5F9}" destId="{3DDC7A71-64F7-4103-9149-D279ACF828E9}" srcOrd="0" destOrd="0" presId="urn:microsoft.com/office/officeart/2005/8/layout/radial6"/>
    <dgm:cxn modelId="{B326357C-2004-47F5-B310-4C874ADF289F}" srcId="{5BDB763E-6E70-47B2-BF6A-E8918B518791}" destId="{F142103E-BE69-4075-975D-6D8872BFD5F9}" srcOrd="4" destOrd="0" parTransId="{96FBCD23-BC2B-47EC-8787-5283A782436C}" sibTransId="{CD23FFEB-E7B8-4164-8914-AE2F1D50B467}"/>
    <dgm:cxn modelId="{2D2A7D8F-481F-4DC2-8A28-3FCEEC54000D}" type="presOf" srcId="{EE55A601-DBE8-4D5B-BDE7-734DB5A7FCCB}" destId="{388F2007-B891-4C49-B7C6-427E41CF5619}" srcOrd="0" destOrd="0" presId="urn:microsoft.com/office/officeart/2005/8/layout/radial6"/>
    <dgm:cxn modelId="{7CA98092-8251-4613-A99A-0A6ECF3DBB68}" type="presOf" srcId="{64FF4660-78A0-41FE-8F22-2ADAF5432031}" destId="{3C3B2B7B-5ABE-434B-BB89-98D83C19D61C}" srcOrd="0" destOrd="0" presId="urn:microsoft.com/office/officeart/2005/8/layout/radial6"/>
    <dgm:cxn modelId="{A8A87095-2F75-48C9-8D6E-1FC335F73842}" type="presOf" srcId="{5BDB763E-6E70-47B2-BF6A-E8918B518791}" destId="{94E17D1B-C67F-4B11-8195-B9F792EFD5A3}" srcOrd="0" destOrd="0" presId="urn:microsoft.com/office/officeart/2005/8/layout/radial6"/>
    <dgm:cxn modelId="{4CE60DB9-8EFB-4A48-BE5E-AA0C91E35CFA}" type="presOf" srcId="{71C50913-6155-4DE7-855E-5AB8BD94A056}" destId="{2CFA82FC-3225-42D9-8DB0-F4BD88CE6202}" srcOrd="0" destOrd="0" presId="urn:microsoft.com/office/officeart/2005/8/layout/radial6"/>
    <dgm:cxn modelId="{DCB328E0-9CB4-496D-86BF-183F86388411}" type="presParOf" srcId="{7F48295E-0F14-4326-AA39-D141F6FFD5F9}" destId="{94E17D1B-C67F-4B11-8195-B9F792EFD5A3}" srcOrd="0" destOrd="0" presId="urn:microsoft.com/office/officeart/2005/8/layout/radial6"/>
    <dgm:cxn modelId="{A8E614F2-96BE-4533-A1B7-4D810F598DA7}" type="presParOf" srcId="{7F48295E-0F14-4326-AA39-D141F6FFD5F9}" destId="{6A3A5FDA-3BE3-4AE5-A4CD-A40FEA549ACE}" srcOrd="1" destOrd="0" presId="urn:microsoft.com/office/officeart/2005/8/layout/radial6"/>
    <dgm:cxn modelId="{B0F26E3A-FCF1-49FE-B503-E675DB4BAC1F}" type="presParOf" srcId="{7F48295E-0F14-4326-AA39-D141F6FFD5F9}" destId="{77A49873-C8C8-4DB4-8F8C-796DE478BB6E}" srcOrd="2" destOrd="0" presId="urn:microsoft.com/office/officeart/2005/8/layout/radial6"/>
    <dgm:cxn modelId="{39A18D83-F992-4231-A193-6C5C4DCBA6A6}" type="presParOf" srcId="{7F48295E-0F14-4326-AA39-D141F6FFD5F9}" destId="{B58481B7-6EC6-4F7C-BFA5-CC55947DD6C6}" srcOrd="3" destOrd="0" presId="urn:microsoft.com/office/officeart/2005/8/layout/radial6"/>
    <dgm:cxn modelId="{6E609E9A-69FE-42CE-9605-23512BE317C3}" type="presParOf" srcId="{7F48295E-0F14-4326-AA39-D141F6FFD5F9}" destId="{388F2007-B891-4C49-B7C6-427E41CF5619}" srcOrd="4" destOrd="0" presId="urn:microsoft.com/office/officeart/2005/8/layout/radial6"/>
    <dgm:cxn modelId="{4989BDF1-C7F9-48B0-8277-1034EB46C810}" type="presParOf" srcId="{7F48295E-0F14-4326-AA39-D141F6FFD5F9}" destId="{22650C9E-B8F8-41B9-A777-DBDE46F930DE}" srcOrd="5" destOrd="0" presId="urn:microsoft.com/office/officeart/2005/8/layout/radial6"/>
    <dgm:cxn modelId="{BF51AFCC-A7AB-49E6-91E5-B1FE0B3C2729}" type="presParOf" srcId="{7F48295E-0F14-4326-AA39-D141F6FFD5F9}" destId="{F4C272EC-C5B2-4E24-8629-9D2FC87C4461}" srcOrd="6" destOrd="0" presId="urn:microsoft.com/office/officeart/2005/8/layout/radial6"/>
    <dgm:cxn modelId="{49994942-155A-4B4A-AB54-1CECC1588B46}" type="presParOf" srcId="{7F48295E-0F14-4326-AA39-D141F6FFD5F9}" destId="{2CFA82FC-3225-42D9-8DB0-F4BD88CE6202}" srcOrd="7" destOrd="0" presId="urn:microsoft.com/office/officeart/2005/8/layout/radial6"/>
    <dgm:cxn modelId="{6F1CEA08-5F5F-480C-A640-3ABA928B7E24}" type="presParOf" srcId="{7F48295E-0F14-4326-AA39-D141F6FFD5F9}" destId="{F3CCE5F6-C043-4AA5-A892-1E3BE73E35C1}" srcOrd="8" destOrd="0" presId="urn:microsoft.com/office/officeart/2005/8/layout/radial6"/>
    <dgm:cxn modelId="{7AC7DD13-2E07-442C-A029-AA7296AC4AE3}" type="presParOf" srcId="{7F48295E-0F14-4326-AA39-D141F6FFD5F9}" destId="{3C3B2B7B-5ABE-434B-BB89-98D83C19D61C}" srcOrd="9" destOrd="0" presId="urn:microsoft.com/office/officeart/2005/8/layout/radial6"/>
    <dgm:cxn modelId="{EF9CD758-2115-4C80-A93E-265D2CFACC5F}" type="presParOf" srcId="{7F48295E-0F14-4326-AA39-D141F6FFD5F9}" destId="{FB0C3880-9F3D-4CBB-9B55-B60B345CA10A}" srcOrd="10" destOrd="0" presId="urn:microsoft.com/office/officeart/2005/8/layout/radial6"/>
    <dgm:cxn modelId="{8889A42B-A273-44CA-A4A7-1AD76411101B}" type="presParOf" srcId="{7F48295E-0F14-4326-AA39-D141F6FFD5F9}" destId="{B4B61CB5-FA68-45BD-9003-38CE5B5B8DCA}" srcOrd="11" destOrd="0" presId="urn:microsoft.com/office/officeart/2005/8/layout/radial6"/>
    <dgm:cxn modelId="{06DA8C71-B209-428A-A62C-971D92D0E61E}" type="presParOf" srcId="{7F48295E-0F14-4326-AA39-D141F6FFD5F9}" destId="{668CEC50-5E28-428C-8427-16F3BE6DEFC6}" srcOrd="12" destOrd="0" presId="urn:microsoft.com/office/officeart/2005/8/layout/radial6"/>
    <dgm:cxn modelId="{BEAFEB64-358A-42FD-B4CD-B5B290FA4AF2}" type="presParOf" srcId="{7F48295E-0F14-4326-AA39-D141F6FFD5F9}" destId="{3DDC7A71-64F7-4103-9149-D279ACF828E9}" srcOrd="13" destOrd="0" presId="urn:microsoft.com/office/officeart/2005/8/layout/radial6"/>
    <dgm:cxn modelId="{23CEAA70-39CF-41C4-B5EE-A51BE7DFC220}" type="presParOf" srcId="{7F48295E-0F14-4326-AA39-D141F6FFD5F9}" destId="{20FC9BD4-6D7D-4AC5-AFC6-A2B03DB791A4}" srcOrd="14" destOrd="0" presId="urn:microsoft.com/office/officeart/2005/8/layout/radial6"/>
    <dgm:cxn modelId="{0C3B050C-FFBF-4DF4-B16D-2FD7B1E81890}" type="presParOf" srcId="{7F48295E-0F14-4326-AA39-D141F6FFD5F9}" destId="{559FF036-CBA4-45EB-BE00-AF6356AAD9C9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B1CA85-7B7F-41F7-86C4-128CBC87C081}" type="doc">
      <dgm:prSet loTypeId="urn:microsoft.com/office/officeart/2005/8/layout/radial6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cs-CZ"/>
        </a:p>
      </dgm:t>
    </dgm:pt>
    <dgm:pt modelId="{5BDB763E-6E70-47B2-BF6A-E8918B518791}">
      <dgm:prSet phldrT="[Text]"/>
      <dgm:spPr/>
      <dgm:t>
        <a:bodyPr/>
        <a:lstStyle/>
        <a:p>
          <a:r>
            <a:rPr lang="cs-CZ" b="1" dirty="0"/>
            <a:t>Finanční zdraví</a:t>
          </a:r>
        </a:p>
      </dgm:t>
    </dgm:pt>
    <dgm:pt modelId="{B6F6C5B2-C6A4-49EF-9625-4C16DAC7F090}" type="parTrans" cxnId="{8320FF07-0F6B-4F01-9CB4-C3AAF1039F15}">
      <dgm:prSet/>
      <dgm:spPr/>
      <dgm:t>
        <a:bodyPr/>
        <a:lstStyle/>
        <a:p>
          <a:endParaRPr lang="cs-CZ"/>
        </a:p>
      </dgm:t>
    </dgm:pt>
    <dgm:pt modelId="{EABD0C4D-08CD-474B-843F-0B26B0954C03}" type="sibTrans" cxnId="{8320FF07-0F6B-4F01-9CB4-C3AAF1039F15}">
      <dgm:prSet/>
      <dgm:spPr/>
      <dgm:t>
        <a:bodyPr/>
        <a:lstStyle/>
        <a:p>
          <a:endParaRPr lang="cs-CZ"/>
        </a:p>
      </dgm:t>
    </dgm:pt>
    <dgm:pt modelId="{DE2245CD-C076-434D-AE9C-F840A0FE15A9}">
      <dgm:prSet phldrT="[Text]"/>
      <dgm:spPr/>
      <dgm:t>
        <a:bodyPr/>
        <a:lstStyle/>
        <a:p>
          <a:r>
            <a:rPr lang="cs-CZ" dirty="0"/>
            <a:t>Provozní saldo</a:t>
          </a:r>
        </a:p>
      </dgm:t>
    </dgm:pt>
    <dgm:pt modelId="{76229FEB-A229-416C-BAD6-47798FA74FB0}" type="parTrans" cxnId="{B2B3F445-FAFE-4D55-AA75-51B502543169}">
      <dgm:prSet/>
      <dgm:spPr/>
      <dgm:t>
        <a:bodyPr/>
        <a:lstStyle/>
        <a:p>
          <a:endParaRPr lang="cs-CZ"/>
        </a:p>
      </dgm:t>
    </dgm:pt>
    <dgm:pt modelId="{5519C49A-9F00-4A7C-A59B-9E3A0276649C}" type="sibTrans" cxnId="{B2B3F445-FAFE-4D55-AA75-51B502543169}">
      <dgm:prSet/>
      <dgm:spPr/>
      <dgm:t>
        <a:bodyPr/>
        <a:lstStyle/>
        <a:p>
          <a:endParaRPr lang="cs-CZ"/>
        </a:p>
      </dgm:t>
    </dgm:pt>
    <dgm:pt modelId="{EE55A601-DBE8-4D5B-BDE7-734DB5A7FCCB}">
      <dgm:prSet phldrT="[Text]"/>
      <dgm:spPr/>
      <dgm:t>
        <a:bodyPr/>
        <a:lstStyle/>
        <a:p>
          <a:r>
            <a:rPr lang="cs-CZ" dirty="0"/>
            <a:t>Běžné výdaje</a:t>
          </a:r>
        </a:p>
      </dgm:t>
    </dgm:pt>
    <dgm:pt modelId="{7F1A9219-F06E-4066-9AA1-807704169298}" type="parTrans" cxnId="{4E1A5321-4A7E-44F0-9BB3-80E743E2A837}">
      <dgm:prSet/>
      <dgm:spPr/>
      <dgm:t>
        <a:bodyPr/>
        <a:lstStyle/>
        <a:p>
          <a:endParaRPr lang="cs-CZ"/>
        </a:p>
      </dgm:t>
    </dgm:pt>
    <dgm:pt modelId="{6AA5E158-7305-4849-ADD1-F72FFCA6510B}" type="sibTrans" cxnId="{4E1A5321-4A7E-44F0-9BB3-80E743E2A837}">
      <dgm:prSet/>
      <dgm:spPr/>
      <dgm:t>
        <a:bodyPr/>
        <a:lstStyle/>
        <a:p>
          <a:endParaRPr lang="cs-CZ"/>
        </a:p>
      </dgm:t>
    </dgm:pt>
    <dgm:pt modelId="{0D2B8479-48A1-4660-AD50-61CC54429340}">
      <dgm:prSet phldrT="[Text]"/>
      <dgm:spPr/>
      <dgm:t>
        <a:bodyPr/>
        <a:lstStyle/>
        <a:p>
          <a:r>
            <a:rPr lang="cs-CZ"/>
            <a:t>Rezervy</a:t>
          </a:r>
          <a:endParaRPr lang="cs-CZ" dirty="0"/>
        </a:p>
      </dgm:t>
    </dgm:pt>
    <dgm:pt modelId="{0B5C303F-914B-4BC6-B3D1-9F316F98CF2F}" type="parTrans" cxnId="{9241B514-FBB4-4E6F-B494-778E65AE4939}">
      <dgm:prSet/>
      <dgm:spPr/>
      <dgm:t>
        <a:bodyPr/>
        <a:lstStyle/>
        <a:p>
          <a:endParaRPr lang="cs-CZ"/>
        </a:p>
      </dgm:t>
    </dgm:pt>
    <dgm:pt modelId="{2FA98F6B-9FFF-49DB-8D6B-D2B0259FE27E}" type="sibTrans" cxnId="{9241B514-FBB4-4E6F-B494-778E65AE4939}">
      <dgm:prSet/>
      <dgm:spPr/>
      <dgm:t>
        <a:bodyPr/>
        <a:lstStyle/>
        <a:p>
          <a:endParaRPr lang="cs-CZ"/>
        </a:p>
      </dgm:t>
    </dgm:pt>
    <dgm:pt modelId="{F142103E-BE69-4075-975D-6D8872BFD5F9}">
      <dgm:prSet phldrT="[Text]"/>
      <dgm:spPr/>
      <dgm:t>
        <a:bodyPr/>
        <a:lstStyle/>
        <a:p>
          <a:r>
            <a:rPr lang="cs-CZ"/>
            <a:t>Dluhy</a:t>
          </a:r>
          <a:endParaRPr lang="cs-CZ" dirty="0"/>
        </a:p>
      </dgm:t>
    </dgm:pt>
    <dgm:pt modelId="{96FBCD23-BC2B-47EC-8787-5283A782436C}" type="parTrans" cxnId="{B326357C-2004-47F5-B310-4C874ADF289F}">
      <dgm:prSet/>
      <dgm:spPr/>
      <dgm:t>
        <a:bodyPr/>
        <a:lstStyle/>
        <a:p>
          <a:endParaRPr lang="cs-CZ"/>
        </a:p>
      </dgm:t>
    </dgm:pt>
    <dgm:pt modelId="{CD23FFEB-E7B8-4164-8914-AE2F1D50B467}" type="sibTrans" cxnId="{B326357C-2004-47F5-B310-4C874ADF289F}">
      <dgm:prSet/>
      <dgm:spPr/>
      <dgm:t>
        <a:bodyPr/>
        <a:lstStyle/>
        <a:p>
          <a:endParaRPr lang="cs-CZ"/>
        </a:p>
      </dgm:t>
    </dgm:pt>
    <dgm:pt modelId="{71C50913-6155-4DE7-855E-5AB8BD94A056}">
      <dgm:prSet phldrT="[Text]"/>
      <dgm:spPr/>
      <dgm:t>
        <a:bodyPr/>
        <a:lstStyle/>
        <a:p>
          <a:r>
            <a:rPr lang="cs-CZ" dirty="0"/>
            <a:t>Běžné příjmy</a:t>
          </a:r>
        </a:p>
      </dgm:t>
    </dgm:pt>
    <dgm:pt modelId="{5462F404-E60A-4E12-B6B1-DB4166658312}" type="parTrans" cxnId="{9D6BF92A-CF53-4FE1-A7AA-D69C5CCF9B03}">
      <dgm:prSet/>
      <dgm:spPr/>
      <dgm:t>
        <a:bodyPr/>
        <a:lstStyle/>
        <a:p>
          <a:endParaRPr lang="cs-CZ"/>
        </a:p>
      </dgm:t>
    </dgm:pt>
    <dgm:pt modelId="{64FF4660-78A0-41FE-8F22-2ADAF5432031}" type="sibTrans" cxnId="{9D6BF92A-CF53-4FE1-A7AA-D69C5CCF9B03}">
      <dgm:prSet/>
      <dgm:spPr/>
      <dgm:t>
        <a:bodyPr/>
        <a:lstStyle/>
        <a:p>
          <a:endParaRPr lang="cs-CZ"/>
        </a:p>
      </dgm:t>
    </dgm:pt>
    <dgm:pt modelId="{FF5BE68D-F0F5-4CF3-8E03-EC277ED9D33B}" type="pres">
      <dgm:prSet presAssocID="{46B1CA85-7B7F-41F7-86C4-128CBC87C08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032FFB1-C4A5-4CFA-8594-F354FB271006}" type="pres">
      <dgm:prSet presAssocID="{5BDB763E-6E70-47B2-BF6A-E8918B518791}" presName="centerShape" presStyleLbl="node0" presStyleIdx="0" presStyleCnt="1"/>
      <dgm:spPr/>
    </dgm:pt>
    <dgm:pt modelId="{CD7513F8-5093-4472-BA25-A5A15CC35FDE}" type="pres">
      <dgm:prSet presAssocID="{DE2245CD-C076-434D-AE9C-F840A0FE15A9}" presName="node" presStyleLbl="node1" presStyleIdx="0" presStyleCnt="5">
        <dgm:presLayoutVars>
          <dgm:bulletEnabled val="1"/>
        </dgm:presLayoutVars>
      </dgm:prSet>
      <dgm:spPr/>
    </dgm:pt>
    <dgm:pt modelId="{24D6D7BA-6C1F-4255-8986-4BD648965719}" type="pres">
      <dgm:prSet presAssocID="{DE2245CD-C076-434D-AE9C-F840A0FE15A9}" presName="dummy" presStyleCnt="0"/>
      <dgm:spPr/>
    </dgm:pt>
    <dgm:pt modelId="{3A08C6DE-9A97-4120-9ADF-1B9447ED3CF2}" type="pres">
      <dgm:prSet presAssocID="{5519C49A-9F00-4A7C-A59B-9E3A0276649C}" presName="sibTrans" presStyleLbl="sibTrans2D1" presStyleIdx="0" presStyleCnt="5"/>
      <dgm:spPr/>
    </dgm:pt>
    <dgm:pt modelId="{24058B36-7B3B-4A05-874E-FD5033C98C40}" type="pres">
      <dgm:prSet presAssocID="{EE55A601-DBE8-4D5B-BDE7-734DB5A7FCCB}" presName="node" presStyleLbl="node1" presStyleIdx="1" presStyleCnt="5">
        <dgm:presLayoutVars>
          <dgm:bulletEnabled val="1"/>
        </dgm:presLayoutVars>
      </dgm:prSet>
      <dgm:spPr/>
    </dgm:pt>
    <dgm:pt modelId="{9598F6A9-5996-4940-9333-DD199FFE8ACD}" type="pres">
      <dgm:prSet presAssocID="{EE55A601-DBE8-4D5B-BDE7-734DB5A7FCCB}" presName="dummy" presStyleCnt="0"/>
      <dgm:spPr/>
    </dgm:pt>
    <dgm:pt modelId="{C308FDA5-D6CC-4B44-985A-C9A3405C3A55}" type="pres">
      <dgm:prSet presAssocID="{6AA5E158-7305-4849-ADD1-F72FFCA6510B}" presName="sibTrans" presStyleLbl="sibTrans2D1" presStyleIdx="1" presStyleCnt="5"/>
      <dgm:spPr/>
    </dgm:pt>
    <dgm:pt modelId="{11F95436-86E7-4DFF-A5E3-C61558C3DB76}" type="pres">
      <dgm:prSet presAssocID="{71C50913-6155-4DE7-855E-5AB8BD94A056}" presName="node" presStyleLbl="node1" presStyleIdx="2" presStyleCnt="5">
        <dgm:presLayoutVars>
          <dgm:bulletEnabled val="1"/>
        </dgm:presLayoutVars>
      </dgm:prSet>
      <dgm:spPr/>
    </dgm:pt>
    <dgm:pt modelId="{7E0BCD0E-5B15-446D-AB33-A787E46FB76F}" type="pres">
      <dgm:prSet presAssocID="{71C50913-6155-4DE7-855E-5AB8BD94A056}" presName="dummy" presStyleCnt="0"/>
      <dgm:spPr/>
    </dgm:pt>
    <dgm:pt modelId="{E8CDA8E6-DCBE-418D-92D1-FEDBE4F3B8AB}" type="pres">
      <dgm:prSet presAssocID="{64FF4660-78A0-41FE-8F22-2ADAF5432031}" presName="sibTrans" presStyleLbl="sibTrans2D1" presStyleIdx="2" presStyleCnt="5"/>
      <dgm:spPr/>
    </dgm:pt>
    <dgm:pt modelId="{E1C11C6B-9C87-4349-9E3E-2C0045E9DBE5}" type="pres">
      <dgm:prSet presAssocID="{0D2B8479-48A1-4660-AD50-61CC54429340}" presName="node" presStyleLbl="node1" presStyleIdx="3" presStyleCnt="5">
        <dgm:presLayoutVars>
          <dgm:bulletEnabled val="1"/>
        </dgm:presLayoutVars>
      </dgm:prSet>
      <dgm:spPr/>
    </dgm:pt>
    <dgm:pt modelId="{1EE5DB7A-F0A0-4457-A3C5-C887331A2E1C}" type="pres">
      <dgm:prSet presAssocID="{0D2B8479-48A1-4660-AD50-61CC54429340}" presName="dummy" presStyleCnt="0"/>
      <dgm:spPr/>
    </dgm:pt>
    <dgm:pt modelId="{BDFF3531-4C6F-48A0-A623-56AEBDE397FE}" type="pres">
      <dgm:prSet presAssocID="{2FA98F6B-9FFF-49DB-8D6B-D2B0259FE27E}" presName="sibTrans" presStyleLbl="sibTrans2D1" presStyleIdx="3" presStyleCnt="5"/>
      <dgm:spPr/>
    </dgm:pt>
    <dgm:pt modelId="{1747A48F-F2CB-4BAE-9ED7-3B2E5E275F5A}" type="pres">
      <dgm:prSet presAssocID="{F142103E-BE69-4075-975D-6D8872BFD5F9}" presName="node" presStyleLbl="node1" presStyleIdx="4" presStyleCnt="5">
        <dgm:presLayoutVars>
          <dgm:bulletEnabled val="1"/>
        </dgm:presLayoutVars>
      </dgm:prSet>
      <dgm:spPr/>
    </dgm:pt>
    <dgm:pt modelId="{3AF36F83-6770-4400-A2E7-43704606AD0C}" type="pres">
      <dgm:prSet presAssocID="{F142103E-BE69-4075-975D-6D8872BFD5F9}" presName="dummy" presStyleCnt="0"/>
      <dgm:spPr/>
    </dgm:pt>
    <dgm:pt modelId="{EC10ACBD-3B40-4AD1-8F6B-0833F1DAA956}" type="pres">
      <dgm:prSet presAssocID="{CD23FFEB-E7B8-4164-8914-AE2F1D50B467}" presName="sibTrans" presStyleLbl="sibTrans2D1" presStyleIdx="4" presStyleCnt="5"/>
      <dgm:spPr/>
    </dgm:pt>
  </dgm:ptLst>
  <dgm:cxnLst>
    <dgm:cxn modelId="{116EBB06-A6B3-4196-9300-AFE28245C01B}" type="presOf" srcId="{EE55A601-DBE8-4D5B-BDE7-734DB5A7FCCB}" destId="{24058B36-7B3B-4A05-874E-FD5033C98C40}" srcOrd="0" destOrd="0" presId="urn:microsoft.com/office/officeart/2005/8/layout/radial6"/>
    <dgm:cxn modelId="{8320FF07-0F6B-4F01-9CB4-C3AAF1039F15}" srcId="{46B1CA85-7B7F-41F7-86C4-128CBC87C081}" destId="{5BDB763E-6E70-47B2-BF6A-E8918B518791}" srcOrd="0" destOrd="0" parTransId="{B6F6C5B2-C6A4-49EF-9625-4C16DAC7F090}" sibTransId="{EABD0C4D-08CD-474B-843F-0B26B0954C03}"/>
    <dgm:cxn modelId="{816B3111-14A6-44AB-B7EF-7ECCA4496C5C}" type="presOf" srcId="{2FA98F6B-9FFF-49DB-8D6B-D2B0259FE27E}" destId="{BDFF3531-4C6F-48A0-A623-56AEBDE397FE}" srcOrd="0" destOrd="0" presId="urn:microsoft.com/office/officeart/2005/8/layout/radial6"/>
    <dgm:cxn modelId="{9241B514-FBB4-4E6F-B494-778E65AE4939}" srcId="{5BDB763E-6E70-47B2-BF6A-E8918B518791}" destId="{0D2B8479-48A1-4660-AD50-61CC54429340}" srcOrd="3" destOrd="0" parTransId="{0B5C303F-914B-4BC6-B3D1-9F316F98CF2F}" sibTransId="{2FA98F6B-9FFF-49DB-8D6B-D2B0259FE27E}"/>
    <dgm:cxn modelId="{61E6821B-5DAB-43C7-9134-5F37914FDE74}" type="presOf" srcId="{5519C49A-9F00-4A7C-A59B-9E3A0276649C}" destId="{3A08C6DE-9A97-4120-9ADF-1B9447ED3CF2}" srcOrd="0" destOrd="0" presId="urn:microsoft.com/office/officeart/2005/8/layout/radial6"/>
    <dgm:cxn modelId="{4E1A5321-4A7E-44F0-9BB3-80E743E2A837}" srcId="{5BDB763E-6E70-47B2-BF6A-E8918B518791}" destId="{EE55A601-DBE8-4D5B-BDE7-734DB5A7FCCB}" srcOrd="1" destOrd="0" parTransId="{7F1A9219-F06E-4066-9AA1-807704169298}" sibTransId="{6AA5E158-7305-4849-ADD1-F72FFCA6510B}"/>
    <dgm:cxn modelId="{40C85E26-3666-4514-9F7A-BE65B3DAE5E9}" type="presOf" srcId="{64FF4660-78A0-41FE-8F22-2ADAF5432031}" destId="{E8CDA8E6-DCBE-418D-92D1-FEDBE4F3B8AB}" srcOrd="0" destOrd="0" presId="urn:microsoft.com/office/officeart/2005/8/layout/radial6"/>
    <dgm:cxn modelId="{D7628B28-8793-4D5E-AE8A-41355CD9062F}" type="presOf" srcId="{CD23FFEB-E7B8-4164-8914-AE2F1D50B467}" destId="{EC10ACBD-3B40-4AD1-8F6B-0833F1DAA956}" srcOrd="0" destOrd="0" presId="urn:microsoft.com/office/officeart/2005/8/layout/radial6"/>
    <dgm:cxn modelId="{9D6BF92A-CF53-4FE1-A7AA-D69C5CCF9B03}" srcId="{5BDB763E-6E70-47B2-BF6A-E8918B518791}" destId="{71C50913-6155-4DE7-855E-5AB8BD94A056}" srcOrd="2" destOrd="0" parTransId="{5462F404-E60A-4E12-B6B1-DB4166658312}" sibTransId="{64FF4660-78A0-41FE-8F22-2ADAF5432031}"/>
    <dgm:cxn modelId="{70A6C032-E7EB-465B-8B38-FD79C42C544D}" type="presOf" srcId="{0D2B8479-48A1-4660-AD50-61CC54429340}" destId="{E1C11C6B-9C87-4349-9E3E-2C0045E9DBE5}" srcOrd="0" destOrd="0" presId="urn:microsoft.com/office/officeart/2005/8/layout/radial6"/>
    <dgm:cxn modelId="{D8E8CB33-2064-4845-B67E-CF3D9A19985C}" type="presOf" srcId="{F142103E-BE69-4075-975D-6D8872BFD5F9}" destId="{1747A48F-F2CB-4BAE-9ED7-3B2E5E275F5A}" srcOrd="0" destOrd="0" presId="urn:microsoft.com/office/officeart/2005/8/layout/radial6"/>
    <dgm:cxn modelId="{B2B3F445-FAFE-4D55-AA75-51B502543169}" srcId="{5BDB763E-6E70-47B2-BF6A-E8918B518791}" destId="{DE2245CD-C076-434D-AE9C-F840A0FE15A9}" srcOrd="0" destOrd="0" parTransId="{76229FEB-A229-416C-BAD6-47798FA74FB0}" sibTransId="{5519C49A-9F00-4A7C-A59B-9E3A0276649C}"/>
    <dgm:cxn modelId="{CACDB94D-8BE2-4526-A73B-F5310F331B2B}" type="presOf" srcId="{6AA5E158-7305-4849-ADD1-F72FFCA6510B}" destId="{C308FDA5-D6CC-4B44-985A-C9A3405C3A55}" srcOrd="0" destOrd="0" presId="urn:microsoft.com/office/officeart/2005/8/layout/radial6"/>
    <dgm:cxn modelId="{B326357C-2004-47F5-B310-4C874ADF289F}" srcId="{5BDB763E-6E70-47B2-BF6A-E8918B518791}" destId="{F142103E-BE69-4075-975D-6D8872BFD5F9}" srcOrd="4" destOrd="0" parTransId="{96FBCD23-BC2B-47EC-8787-5283A782436C}" sibTransId="{CD23FFEB-E7B8-4164-8914-AE2F1D50B467}"/>
    <dgm:cxn modelId="{F5DB868D-9632-4D32-933B-27B3B30DE952}" type="presOf" srcId="{71C50913-6155-4DE7-855E-5AB8BD94A056}" destId="{11F95436-86E7-4DFF-A5E3-C61558C3DB76}" srcOrd="0" destOrd="0" presId="urn:microsoft.com/office/officeart/2005/8/layout/radial6"/>
    <dgm:cxn modelId="{A2116299-FC56-4031-870B-C49153156556}" type="presOf" srcId="{5BDB763E-6E70-47B2-BF6A-E8918B518791}" destId="{B032FFB1-C4A5-4CFA-8594-F354FB271006}" srcOrd="0" destOrd="0" presId="urn:microsoft.com/office/officeart/2005/8/layout/radial6"/>
    <dgm:cxn modelId="{10D731C4-7797-41A7-A79E-0E513FE672BA}" type="presOf" srcId="{DE2245CD-C076-434D-AE9C-F840A0FE15A9}" destId="{CD7513F8-5093-4472-BA25-A5A15CC35FDE}" srcOrd="0" destOrd="0" presId="urn:microsoft.com/office/officeart/2005/8/layout/radial6"/>
    <dgm:cxn modelId="{EEA4B9D5-748E-40A0-846F-0CDCE13BFB1E}" type="presOf" srcId="{46B1CA85-7B7F-41F7-86C4-128CBC87C081}" destId="{FF5BE68D-F0F5-4CF3-8E03-EC277ED9D33B}" srcOrd="0" destOrd="0" presId="urn:microsoft.com/office/officeart/2005/8/layout/radial6"/>
    <dgm:cxn modelId="{264056FA-2FAA-441D-96DD-CEC80DEB33E4}" type="presParOf" srcId="{FF5BE68D-F0F5-4CF3-8E03-EC277ED9D33B}" destId="{B032FFB1-C4A5-4CFA-8594-F354FB271006}" srcOrd="0" destOrd="0" presId="urn:microsoft.com/office/officeart/2005/8/layout/radial6"/>
    <dgm:cxn modelId="{12E1A544-6ABA-435E-8546-582F911895E6}" type="presParOf" srcId="{FF5BE68D-F0F5-4CF3-8E03-EC277ED9D33B}" destId="{CD7513F8-5093-4472-BA25-A5A15CC35FDE}" srcOrd="1" destOrd="0" presId="urn:microsoft.com/office/officeart/2005/8/layout/radial6"/>
    <dgm:cxn modelId="{836E3F3F-0D26-4970-8729-6DBB08C48FB0}" type="presParOf" srcId="{FF5BE68D-F0F5-4CF3-8E03-EC277ED9D33B}" destId="{24D6D7BA-6C1F-4255-8986-4BD648965719}" srcOrd="2" destOrd="0" presId="urn:microsoft.com/office/officeart/2005/8/layout/radial6"/>
    <dgm:cxn modelId="{F70EDA68-59F6-4395-A3B7-0B9F09247544}" type="presParOf" srcId="{FF5BE68D-F0F5-4CF3-8E03-EC277ED9D33B}" destId="{3A08C6DE-9A97-4120-9ADF-1B9447ED3CF2}" srcOrd="3" destOrd="0" presId="urn:microsoft.com/office/officeart/2005/8/layout/radial6"/>
    <dgm:cxn modelId="{308114A5-1BA1-470D-A1D8-23C0735972BA}" type="presParOf" srcId="{FF5BE68D-F0F5-4CF3-8E03-EC277ED9D33B}" destId="{24058B36-7B3B-4A05-874E-FD5033C98C40}" srcOrd="4" destOrd="0" presId="urn:microsoft.com/office/officeart/2005/8/layout/radial6"/>
    <dgm:cxn modelId="{6E246643-557F-4722-90A6-DA03F731DFFE}" type="presParOf" srcId="{FF5BE68D-F0F5-4CF3-8E03-EC277ED9D33B}" destId="{9598F6A9-5996-4940-9333-DD199FFE8ACD}" srcOrd="5" destOrd="0" presId="urn:microsoft.com/office/officeart/2005/8/layout/radial6"/>
    <dgm:cxn modelId="{97CFF91E-2B4A-42FB-BBFA-81AB275781C2}" type="presParOf" srcId="{FF5BE68D-F0F5-4CF3-8E03-EC277ED9D33B}" destId="{C308FDA5-D6CC-4B44-985A-C9A3405C3A55}" srcOrd="6" destOrd="0" presId="urn:microsoft.com/office/officeart/2005/8/layout/radial6"/>
    <dgm:cxn modelId="{DA881779-CDDE-459D-A6E5-C402FDEACE97}" type="presParOf" srcId="{FF5BE68D-F0F5-4CF3-8E03-EC277ED9D33B}" destId="{11F95436-86E7-4DFF-A5E3-C61558C3DB76}" srcOrd="7" destOrd="0" presId="urn:microsoft.com/office/officeart/2005/8/layout/radial6"/>
    <dgm:cxn modelId="{06643561-6B98-49AE-9AEB-DA90EE590AD1}" type="presParOf" srcId="{FF5BE68D-F0F5-4CF3-8E03-EC277ED9D33B}" destId="{7E0BCD0E-5B15-446D-AB33-A787E46FB76F}" srcOrd="8" destOrd="0" presId="urn:microsoft.com/office/officeart/2005/8/layout/radial6"/>
    <dgm:cxn modelId="{A505C92F-157A-4297-858F-30F87D0A4CCF}" type="presParOf" srcId="{FF5BE68D-F0F5-4CF3-8E03-EC277ED9D33B}" destId="{E8CDA8E6-DCBE-418D-92D1-FEDBE4F3B8AB}" srcOrd="9" destOrd="0" presId="urn:microsoft.com/office/officeart/2005/8/layout/radial6"/>
    <dgm:cxn modelId="{EDEF2BEE-7636-494C-9CBC-EB238CC11D6C}" type="presParOf" srcId="{FF5BE68D-F0F5-4CF3-8E03-EC277ED9D33B}" destId="{E1C11C6B-9C87-4349-9E3E-2C0045E9DBE5}" srcOrd="10" destOrd="0" presId="urn:microsoft.com/office/officeart/2005/8/layout/radial6"/>
    <dgm:cxn modelId="{E5A63800-AE4E-4856-AE23-39F85FB92BE9}" type="presParOf" srcId="{FF5BE68D-F0F5-4CF3-8E03-EC277ED9D33B}" destId="{1EE5DB7A-F0A0-4457-A3C5-C887331A2E1C}" srcOrd="11" destOrd="0" presId="urn:microsoft.com/office/officeart/2005/8/layout/radial6"/>
    <dgm:cxn modelId="{43B5BB34-B84A-41FD-B59A-4344998931FA}" type="presParOf" srcId="{FF5BE68D-F0F5-4CF3-8E03-EC277ED9D33B}" destId="{BDFF3531-4C6F-48A0-A623-56AEBDE397FE}" srcOrd="12" destOrd="0" presId="urn:microsoft.com/office/officeart/2005/8/layout/radial6"/>
    <dgm:cxn modelId="{26E173FC-7597-452C-B35D-5DF86B27CBC6}" type="presParOf" srcId="{FF5BE68D-F0F5-4CF3-8E03-EC277ED9D33B}" destId="{1747A48F-F2CB-4BAE-9ED7-3B2E5E275F5A}" srcOrd="13" destOrd="0" presId="urn:microsoft.com/office/officeart/2005/8/layout/radial6"/>
    <dgm:cxn modelId="{99F322B5-3B77-479B-8124-FF2BA760DDFB}" type="presParOf" srcId="{FF5BE68D-F0F5-4CF3-8E03-EC277ED9D33B}" destId="{3AF36F83-6770-4400-A2E7-43704606AD0C}" srcOrd="14" destOrd="0" presId="urn:microsoft.com/office/officeart/2005/8/layout/radial6"/>
    <dgm:cxn modelId="{8040DA43-ED51-485D-B219-8593C5CAB867}" type="presParOf" srcId="{FF5BE68D-F0F5-4CF3-8E03-EC277ED9D33B}" destId="{EC10ACBD-3B40-4AD1-8F6B-0833F1DAA956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92B68C5-88BE-464F-9C5A-639A9833A5B4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05DDEF97-2874-449B-9652-7B4F6789C274}">
      <dgm:prSet phldrT="[Text]" custT="1"/>
      <dgm:spPr>
        <a:solidFill>
          <a:srgbClr val="BAF32D"/>
        </a:solidFill>
      </dgm:spPr>
      <dgm:t>
        <a:bodyPr/>
        <a:lstStyle/>
        <a:p>
          <a:r>
            <a:rPr lang="cs-CZ" sz="2000" b="1" dirty="0">
              <a:effectLst/>
            </a:rPr>
            <a:t>Investiční úvěrový rámec</a:t>
          </a:r>
        </a:p>
      </dgm:t>
    </dgm:pt>
    <dgm:pt modelId="{2ACC54B0-C2B2-4E2B-9687-F9BAA568044F}" type="parTrans" cxnId="{F6E22A87-6C42-4D40-B109-222B2B9EF848}">
      <dgm:prSet/>
      <dgm:spPr/>
      <dgm:t>
        <a:bodyPr/>
        <a:lstStyle/>
        <a:p>
          <a:endParaRPr lang="cs-CZ" sz="2000" b="0"/>
        </a:p>
      </dgm:t>
    </dgm:pt>
    <dgm:pt modelId="{C9DCFF32-9A0E-459E-A651-BB4EB461207D}" type="sibTrans" cxnId="{F6E22A87-6C42-4D40-B109-222B2B9EF848}">
      <dgm:prSet custT="1"/>
      <dgm:spPr/>
      <dgm:t>
        <a:bodyPr/>
        <a:lstStyle/>
        <a:p>
          <a:endParaRPr lang="cs-CZ" sz="2000" b="0"/>
        </a:p>
      </dgm:t>
    </dgm:pt>
    <dgm:pt modelId="{0AF618DB-E5D8-40EC-BB68-6112148B0836}">
      <dgm:prSet phldrT="[Text]" custT="1"/>
      <dgm:spPr/>
      <dgm:t>
        <a:bodyPr/>
        <a:lstStyle/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2000" b="0" dirty="0"/>
            <a:t>Zadávací dokumentace</a:t>
          </a:r>
        </a:p>
      </dgm:t>
    </dgm:pt>
    <dgm:pt modelId="{AC8180B6-1611-48E6-AC2B-146D4E82396D}" type="parTrans" cxnId="{308F61E8-F814-47D7-A9E7-B978D9674B60}">
      <dgm:prSet/>
      <dgm:spPr/>
      <dgm:t>
        <a:bodyPr/>
        <a:lstStyle/>
        <a:p>
          <a:endParaRPr lang="cs-CZ" sz="2000" b="0"/>
        </a:p>
      </dgm:t>
    </dgm:pt>
    <dgm:pt modelId="{501442F8-FF6E-4038-B3A9-65048D61D3AD}" type="sibTrans" cxnId="{308F61E8-F814-47D7-A9E7-B978D9674B60}">
      <dgm:prSet/>
      <dgm:spPr/>
      <dgm:t>
        <a:bodyPr/>
        <a:lstStyle/>
        <a:p>
          <a:endParaRPr lang="cs-CZ" sz="2000" b="0"/>
        </a:p>
      </dgm:t>
    </dgm:pt>
    <dgm:pt modelId="{94886A34-E4C9-4C2D-B15B-A31E4BA2A494}">
      <dgm:prSet phldrT="[Text]" custT="1"/>
      <dgm:spPr>
        <a:solidFill>
          <a:srgbClr val="92D050"/>
        </a:solidFill>
      </dgm:spPr>
      <dgm:t>
        <a:bodyPr/>
        <a:lstStyle/>
        <a:p>
          <a:r>
            <a:rPr lang="cs-CZ" sz="2000" b="1" dirty="0">
              <a:effectLst/>
            </a:rPr>
            <a:t>Střednědobý výhled rozpočtu s analýzou financí a ratingem</a:t>
          </a:r>
        </a:p>
      </dgm:t>
    </dgm:pt>
    <dgm:pt modelId="{DDA46F4A-2FF9-45AC-9424-9EC4C40D3A68}" type="parTrans" cxnId="{28423DB5-5834-45DB-8130-1C16C54AA0D9}">
      <dgm:prSet/>
      <dgm:spPr/>
      <dgm:t>
        <a:bodyPr/>
        <a:lstStyle/>
        <a:p>
          <a:endParaRPr lang="cs-CZ" sz="2000" b="0"/>
        </a:p>
      </dgm:t>
    </dgm:pt>
    <dgm:pt modelId="{DB45A671-AF78-4994-B2B7-A8D605BB94DA}" type="sibTrans" cxnId="{28423DB5-5834-45DB-8130-1C16C54AA0D9}">
      <dgm:prSet custT="1"/>
      <dgm:spPr/>
      <dgm:t>
        <a:bodyPr/>
        <a:lstStyle/>
        <a:p>
          <a:endParaRPr lang="cs-CZ" sz="2000" b="0"/>
        </a:p>
      </dgm:t>
    </dgm:pt>
    <dgm:pt modelId="{8934B75B-5375-4B05-9E06-84496EE54083}">
      <dgm:prSet phldrT="[Text]" custT="1"/>
      <dgm:spPr/>
      <dgm:t>
        <a:bodyPr/>
        <a:lstStyle/>
        <a:p>
          <a:r>
            <a:rPr lang="cs-CZ" sz="2000" b="0" dirty="0"/>
            <a:t>Podrobná analýza financí</a:t>
          </a:r>
        </a:p>
      </dgm:t>
    </dgm:pt>
    <dgm:pt modelId="{4BF70E31-371B-41F8-85B3-12CF3952215E}" type="parTrans" cxnId="{A50E7D4C-5729-4C7E-B029-D5EE8410484D}">
      <dgm:prSet/>
      <dgm:spPr/>
      <dgm:t>
        <a:bodyPr/>
        <a:lstStyle/>
        <a:p>
          <a:endParaRPr lang="cs-CZ" sz="2000" b="0"/>
        </a:p>
      </dgm:t>
    </dgm:pt>
    <dgm:pt modelId="{5162506D-5B96-4467-A372-10FDBAB7FBBA}" type="sibTrans" cxnId="{A50E7D4C-5729-4C7E-B029-D5EE8410484D}">
      <dgm:prSet/>
      <dgm:spPr/>
      <dgm:t>
        <a:bodyPr/>
        <a:lstStyle/>
        <a:p>
          <a:endParaRPr lang="cs-CZ" sz="2000" b="0"/>
        </a:p>
      </dgm:t>
    </dgm:pt>
    <dgm:pt modelId="{B81A24F2-C2FC-4FB2-8659-C9A057BEC7CA}">
      <dgm:prSet phldrT="[Text]" custT="1"/>
      <dgm:spPr>
        <a:solidFill>
          <a:srgbClr val="00B0F0"/>
        </a:solidFill>
      </dgm:spPr>
      <dgm:t>
        <a:bodyPr/>
        <a:lstStyle/>
        <a:p>
          <a:r>
            <a:rPr lang="cs-CZ" sz="2000" b="1" dirty="0">
              <a:effectLst/>
            </a:rPr>
            <a:t>Strategický plán</a:t>
          </a:r>
          <a:r>
            <a:rPr lang="cs-CZ" sz="2000" b="0" dirty="0">
              <a:effectLst/>
            </a:rPr>
            <a:t>                       </a:t>
          </a:r>
          <a:r>
            <a:rPr lang="cs-CZ" sz="2000" b="1" dirty="0">
              <a:effectLst/>
            </a:rPr>
            <a:t>s akčním plánem</a:t>
          </a:r>
        </a:p>
      </dgm:t>
    </dgm:pt>
    <dgm:pt modelId="{53CB492F-035B-48AE-A654-F7A8CAAFD3CD}" type="parTrans" cxnId="{3C156A1A-B9BC-4BDD-9B71-E5538A008D62}">
      <dgm:prSet/>
      <dgm:spPr/>
      <dgm:t>
        <a:bodyPr/>
        <a:lstStyle/>
        <a:p>
          <a:endParaRPr lang="cs-CZ" sz="2000" b="0"/>
        </a:p>
      </dgm:t>
    </dgm:pt>
    <dgm:pt modelId="{6D770FA8-E726-45D9-AB41-64D92407AF23}" type="sibTrans" cxnId="{3C156A1A-B9BC-4BDD-9B71-E5538A008D62}">
      <dgm:prSet custT="1"/>
      <dgm:spPr/>
      <dgm:t>
        <a:bodyPr/>
        <a:lstStyle/>
        <a:p>
          <a:endParaRPr lang="cs-CZ" sz="2000" b="0"/>
        </a:p>
      </dgm:t>
    </dgm:pt>
    <dgm:pt modelId="{3FBECF20-181D-4124-ABB1-721773F95972}">
      <dgm:prSet phldrT="[Text]" custT="1"/>
      <dgm:spPr/>
      <dgm:t>
        <a:bodyPr/>
        <a:lstStyle/>
        <a:p>
          <a:r>
            <a:rPr lang="cs-CZ" sz="2000" b="0" dirty="0"/>
            <a:t>Propojeno                          s finančními možnostmi obce</a:t>
          </a:r>
        </a:p>
      </dgm:t>
    </dgm:pt>
    <dgm:pt modelId="{72643201-6AB7-40AF-B506-F51AC319CCC7}" type="parTrans" cxnId="{DCA26FAC-B012-4798-856C-D2253AB93966}">
      <dgm:prSet/>
      <dgm:spPr/>
      <dgm:t>
        <a:bodyPr/>
        <a:lstStyle/>
        <a:p>
          <a:endParaRPr lang="cs-CZ" sz="2000" b="0"/>
        </a:p>
      </dgm:t>
    </dgm:pt>
    <dgm:pt modelId="{CB900148-5FFF-492A-BEA3-608E6313F6E0}" type="sibTrans" cxnId="{DCA26FAC-B012-4798-856C-D2253AB93966}">
      <dgm:prSet/>
      <dgm:spPr/>
      <dgm:t>
        <a:bodyPr/>
        <a:lstStyle/>
        <a:p>
          <a:endParaRPr lang="cs-CZ" sz="2000" b="0"/>
        </a:p>
      </dgm:t>
    </dgm:pt>
    <dgm:pt modelId="{E29B520E-793D-429F-A805-9488FCB9E697}">
      <dgm:prSet phldrT="[Text]" custT="1"/>
      <dgm:spPr/>
      <dgm:t>
        <a:bodyPr/>
        <a:lstStyle/>
        <a:p>
          <a:r>
            <a:rPr lang="cs-CZ" sz="2000" b="0" dirty="0"/>
            <a:t>Vyšší šance na dotace</a:t>
          </a:r>
        </a:p>
      </dgm:t>
    </dgm:pt>
    <dgm:pt modelId="{E9B3028C-6595-4982-8DE3-2A4053A6390B}" type="parTrans" cxnId="{1BA3ABA9-4F2E-4FFF-BFD5-7C87C5D9EC0A}">
      <dgm:prSet/>
      <dgm:spPr/>
      <dgm:t>
        <a:bodyPr/>
        <a:lstStyle/>
        <a:p>
          <a:endParaRPr lang="cs-CZ" sz="2000" b="0"/>
        </a:p>
      </dgm:t>
    </dgm:pt>
    <dgm:pt modelId="{5CE8D0F9-94F7-4FA6-8CA9-2E3D4FFCF434}" type="sibTrans" cxnId="{1BA3ABA9-4F2E-4FFF-BFD5-7C87C5D9EC0A}">
      <dgm:prSet/>
      <dgm:spPr/>
      <dgm:t>
        <a:bodyPr/>
        <a:lstStyle/>
        <a:p>
          <a:endParaRPr lang="cs-CZ" sz="2000" b="0"/>
        </a:p>
      </dgm:t>
    </dgm:pt>
    <dgm:pt modelId="{0608BBFE-920E-406E-B0DF-EA2D1A63CA86}">
      <dgm:prSet phldrT="[Text]" custT="1"/>
      <dgm:spPr/>
      <dgm:t>
        <a:bodyPr/>
        <a:lstStyle/>
        <a:p>
          <a:r>
            <a:rPr lang="cs-CZ" sz="2000" b="0" dirty="0"/>
            <a:t>Strop bezpečného zadlužení</a:t>
          </a:r>
        </a:p>
      </dgm:t>
    </dgm:pt>
    <dgm:pt modelId="{B1C9B274-814C-4789-8E36-268E5764E258}" type="parTrans" cxnId="{77AA0B90-EAFB-4456-AF90-F4D9D0A79B62}">
      <dgm:prSet/>
      <dgm:spPr/>
      <dgm:t>
        <a:bodyPr/>
        <a:lstStyle/>
        <a:p>
          <a:endParaRPr lang="cs-CZ" sz="2000" b="0"/>
        </a:p>
      </dgm:t>
    </dgm:pt>
    <dgm:pt modelId="{DFB1603A-DDD7-4C1E-81E1-95FC8E5EEEAF}" type="sibTrans" cxnId="{77AA0B90-EAFB-4456-AF90-F4D9D0A79B62}">
      <dgm:prSet/>
      <dgm:spPr/>
      <dgm:t>
        <a:bodyPr/>
        <a:lstStyle/>
        <a:p>
          <a:endParaRPr lang="cs-CZ" sz="2000" b="0"/>
        </a:p>
      </dgm:t>
    </dgm:pt>
    <dgm:pt modelId="{8F61293B-42A8-40E6-9888-37666C4C5F98}">
      <dgm:prSet phldrT="[Text]" custT="1"/>
      <dgm:spPr/>
      <dgm:t>
        <a:bodyPr/>
        <a:lstStyle/>
        <a:p>
          <a:r>
            <a:rPr lang="cs-CZ" sz="2000" b="0" kern="1200" dirty="0"/>
            <a:t>Výhled </a:t>
          </a:r>
          <a:r>
            <a:rPr lang="cs-CZ" sz="20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finančních možností obce </a:t>
          </a:r>
        </a:p>
        <a:p>
          <a:r>
            <a:rPr lang="cs-CZ" sz="20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na 5 let</a:t>
          </a:r>
        </a:p>
      </dgm:t>
    </dgm:pt>
    <dgm:pt modelId="{95D29266-8549-4423-AAD6-6066FB13751D}" type="parTrans" cxnId="{021C59A1-839D-4FC9-AEEC-CFFE3D0E9046}">
      <dgm:prSet/>
      <dgm:spPr/>
      <dgm:t>
        <a:bodyPr/>
        <a:lstStyle/>
        <a:p>
          <a:endParaRPr lang="cs-CZ" sz="2000" b="0"/>
        </a:p>
      </dgm:t>
    </dgm:pt>
    <dgm:pt modelId="{DF69856E-30F6-4AC5-BD8C-479C6E7A9517}" type="sibTrans" cxnId="{021C59A1-839D-4FC9-AEEC-CFFE3D0E9046}">
      <dgm:prSet/>
      <dgm:spPr/>
      <dgm:t>
        <a:bodyPr/>
        <a:lstStyle/>
        <a:p>
          <a:endParaRPr lang="cs-CZ" sz="2000" b="0"/>
        </a:p>
      </dgm:t>
    </dgm:pt>
    <dgm:pt modelId="{B92F1241-A63B-433C-9E78-1C7D4530B599}">
      <dgm:prSet phldrT="[Text]" custT="1"/>
      <dgm:spPr/>
      <dgm:t>
        <a:bodyPr/>
        <a:lstStyle/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2000" b="0" dirty="0"/>
            <a:t>Optimálně nastavené parametry</a:t>
          </a:r>
        </a:p>
      </dgm:t>
    </dgm:pt>
    <dgm:pt modelId="{D32C2C1F-7D98-44FD-8F5A-1089EEA5AB4A}" type="parTrans" cxnId="{A45E04BC-B803-4187-9331-4AA3F2046EE3}">
      <dgm:prSet/>
      <dgm:spPr/>
      <dgm:t>
        <a:bodyPr/>
        <a:lstStyle/>
        <a:p>
          <a:endParaRPr lang="cs-CZ" sz="2000" b="0"/>
        </a:p>
      </dgm:t>
    </dgm:pt>
    <dgm:pt modelId="{8A63E0B1-2BD0-48B5-9D70-8956D074AFF6}" type="sibTrans" cxnId="{A45E04BC-B803-4187-9331-4AA3F2046EE3}">
      <dgm:prSet/>
      <dgm:spPr/>
      <dgm:t>
        <a:bodyPr/>
        <a:lstStyle/>
        <a:p>
          <a:endParaRPr lang="cs-CZ" sz="2000" b="0"/>
        </a:p>
      </dgm:t>
    </dgm:pt>
    <dgm:pt modelId="{85320270-FE25-4A19-ADAC-00FB1DD9960F}">
      <dgm:prSet phldrT="[Text]" custT="1"/>
      <dgm:spPr/>
      <dgm:t>
        <a:bodyPr/>
        <a:lstStyle/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2000" b="0"/>
            <a:t>Důvodová </a:t>
          </a:r>
          <a:r>
            <a:rPr lang="cs-CZ" sz="2000" b="0" dirty="0"/>
            <a:t>zpráva do zastupitelstva</a:t>
          </a:r>
        </a:p>
      </dgm:t>
    </dgm:pt>
    <dgm:pt modelId="{7387F059-7A67-4FEC-B82A-F115B6FC544F}" type="parTrans" cxnId="{895CEF4D-547E-464A-994C-4D87863025B5}">
      <dgm:prSet/>
      <dgm:spPr/>
      <dgm:t>
        <a:bodyPr/>
        <a:lstStyle/>
        <a:p>
          <a:endParaRPr lang="cs-CZ" sz="2000" b="0"/>
        </a:p>
      </dgm:t>
    </dgm:pt>
    <dgm:pt modelId="{29D05A56-A2DE-4860-9FC5-E6922730DB25}" type="sibTrans" cxnId="{895CEF4D-547E-464A-994C-4D87863025B5}">
      <dgm:prSet/>
      <dgm:spPr/>
      <dgm:t>
        <a:bodyPr/>
        <a:lstStyle/>
        <a:p>
          <a:endParaRPr lang="cs-CZ" sz="2000" b="0"/>
        </a:p>
      </dgm:t>
    </dgm:pt>
    <dgm:pt modelId="{CCC74457-7AC7-49D5-8056-58112FBCB47F}">
      <dgm:prSet phldrT="[Text]" custT="1"/>
      <dgm:spPr/>
      <dgm:t>
        <a:bodyPr/>
        <a:lstStyle/>
        <a:p>
          <a:r>
            <a:rPr lang="cs-CZ" sz="2000" b="0" dirty="0"/>
            <a:t>Akční plán                          na 5 let</a:t>
          </a:r>
        </a:p>
      </dgm:t>
    </dgm:pt>
    <dgm:pt modelId="{5243DAA4-BCF2-4989-A2FB-93B2A01C38FA}" type="parTrans" cxnId="{F82A824C-E933-4B1F-9096-D7FF6B406225}">
      <dgm:prSet/>
      <dgm:spPr/>
      <dgm:t>
        <a:bodyPr/>
        <a:lstStyle/>
        <a:p>
          <a:endParaRPr lang="cs-CZ" sz="2000"/>
        </a:p>
      </dgm:t>
    </dgm:pt>
    <dgm:pt modelId="{3DA1FC70-EA60-4290-894E-3D6D2EA70EDD}" type="sibTrans" cxnId="{F82A824C-E933-4B1F-9096-D7FF6B406225}">
      <dgm:prSet/>
      <dgm:spPr/>
      <dgm:t>
        <a:bodyPr/>
        <a:lstStyle/>
        <a:p>
          <a:endParaRPr lang="cs-CZ" sz="2000"/>
        </a:p>
      </dgm:t>
    </dgm:pt>
    <dgm:pt modelId="{E97DA1EF-CAEC-4C05-8B7F-EF8BDC0EAA79}" type="pres">
      <dgm:prSet presAssocID="{192B68C5-88BE-464F-9C5A-639A9833A5B4}" presName="theList" presStyleCnt="0">
        <dgm:presLayoutVars>
          <dgm:dir/>
          <dgm:animLvl val="lvl"/>
          <dgm:resizeHandles val="exact"/>
        </dgm:presLayoutVars>
      </dgm:prSet>
      <dgm:spPr/>
    </dgm:pt>
    <dgm:pt modelId="{5AE0D1BF-9FEE-4C19-A44C-E3AC23E70929}" type="pres">
      <dgm:prSet presAssocID="{05DDEF97-2874-449B-9652-7B4F6789C274}" presName="compNode" presStyleCnt="0"/>
      <dgm:spPr/>
    </dgm:pt>
    <dgm:pt modelId="{EA9FE157-9D1B-472D-9750-2FEB130B99B3}" type="pres">
      <dgm:prSet presAssocID="{05DDEF97-2874-449B-9652-7B4F6789C274}" presName="aNode" presStyleLbl="bgShp" presStyleIdx="0" presStyleCnt="3"/>
      <dgm:spPr/>
    </dgm:pt>
    <dgm:pt modelId="{E19C8215-461A-47DD-B24E-381BB17F0D97}" type="pres">
      <dgm:prSet presAssocID="{05DDEF97-2874-449B-9652-7B4F6789C274}" presName="textNode" presStyleLbl="bgShp" presStyleIdx="0" presStyleCnt="3"/>
      <dgm:spPr/>
    </dgm:pt>
    <dgm:pt modelId="{F6F748C3-AEE8-4CAE-92DE-BCA311682C56}" type="pres">
      <dgm:prSet presAssocID="{05DDEF97-2874-449B-9652-7B4F6789C274}" presName="compChildNode" presStyleCnt="0"/>
      <dgm:spPr/>
    </dgm:pt>
    <dgm:pt modelId="{CFDF69C5-F01E-4E2C-B874-499C7D8BDAD9}" type="pres">
      <dgm:prSet presAssocID="{05DDEF97-2874-449B-9652-7B4F6789C274}" presName="theInnerList" presStyleCnt="0"/>
      <dgm:spPr/>
    </dgm:pt>
    <dgm:pt modelId="{88159BC4-2ABA-4395-8761-822828283E38}" type="pres">
      <dgm:prSet presAssocID="{0AF618DB-E5D8-40EC-BB68-6112148B0836}" presName="childNode" presStyleLbl="node1" presStyleIdx="0" presStyleCnt="9">
        <dgm:presLayoutVars>
          <dgm:bulletEnabled val="1"/>
        </dgm:presLayoutVars>
      </dgm:prSet>
      <dgm:spPr/>
    </dgm:pt>
    <dgm:pt modelId="{A2C58C24-B8FA-4D5F-905F-D2423DFB2F32}" type="pres">
      <dgm:prSet presAssocID="{0AF618DB-E5D8-40EC-BB68-6112148B0836}" presName="aSpace2" presStyleCnt="0"/>
      <dgm:spPr/>
    </dgm:pt>
    <dgm:pt modelId="{F03FA0BE-F2C8-4F57-9B9C-AD89EDC26FC3}" type="pres">
      <dgm:prSet presAssocID="{B92F1241-A63B-433C-9E78-1C7D4530B599}" presName="childNode" presStyleLbl="node1" presStyleIdx="1" presStyleCnt="9">
        <dgm:presLayoutVars>
          <dgm:bulletEnabled val="1"/>
        </dgm:presLayoutVars>
      </dgm:prSet>
      <dgm:spPr/>
    </dgm:pt>
    <dgm:pt modelId="{31EC3BF1-B2AD-4D8E-A838-07EC81A27F5C}" type="pres">
      <dgm:prSet presAssocID="{B92F1241-A63B-433C-9E78-1C7D4530B599}" presName="aSpace2" presStyleCnt="0"/>
      <dgm:spPr/>
    </dgm:pt>
    <dgm:pt modelId="{519A7819-0AD1-4DFB-B50D-4B0E2434416B}" type="pres">
      <dgm:prSet presAssocID="{85320270-FE25-4A19-ADAC-00FB1DD9960F}" presName="childNode" presStyleLbl="node1" presStyleIdx="2" presStyleCnt="9">
        <dgm:presLayoutVars>
          <dgm:bulletEnabled val="1"/>
        </dgm:presLayoutVars>
      </dgm:prSet>
      <dgm:spPr/>
    </dgm:pt>
    <dgm:pt modelId="{A21509D3-A0F0-4986-B96F-00BD4A171DDA}" type="pres">
      <dgm:prSet presAssocID="{05DDEF97-2874-449B-9652-7B4F6789C274}" presName="aSpace" presStyleCnt="0"/>
      <dgm:spPr/>
    </dgm:pt>
    <dgm:pt modelId="{11B363E6-F635-4AA7-A952-854A6DA5F754}" type="pres">
      <dgm:prSet presAssocID="{94886A34-E4C9-4C2D-B15B-A31E4BA2A494}" presName="compNode" presStyleCnt="0"/>
      <dgm:spPr/>
    </dgm:pt>
    <dgm:pt modelId="{BE04653B-CC1A-46EE-9CAA-58758A39BFA4}" type="pres">
      <dgm:prSet presAssocID="{94886A34-E4C9-4C2D-B15B-A31E4BA2A494}" presName="aNode" presStyleLbl="bgShp" presStyleIdx="1" presStyleCnt="3" custLinFactNeighborX="0"/>
      <dgm:spPr/>
    </dgm:pt>
    <dgm:pt modelId="{2DC465F4-7B3B-44D7-B4E6-862AB8D9B9FF}" type="pres">
      <dgm:prSet presAssocID="{94886A34-E4C9-4C2D-B15B-A31E4BA2A494}" presName="textNode" presStyleLbl="bgShp" presStyleIdx="1" presStyleCnt="3"/>
      <dgm:spPr/>
    </dgm:pt>
    <dgm:pt modelId="{BA19DEB4-39C2-4269-ADF7-14594E254E35}" type="pres">
      <dgm:prSet presAssocID="{94886A34-E4C9-4C2D-B15B-A31E4BA2A494}" presName="compChildNode" presStyleCnt="0"/>
      <dgm:spPr/>
    </dgm:pt>
    <dgm:pt modelId="{11F1C0D3-F949-4DE7-843D-D5A2235AC574}" type="pres">
      <dgm:prSet presAssocID="{94886A34-E4C9-4C2D-B15B-A31E4BA2A494}" presName="theInnerList" presStyleCnt="0"/>
      <dgm:spPr/>
    </dgm:pt>
    <dgm:pt modelId="{DBFF47D4-EF6A-40D0-9359-F51C64DFBA6E}" type="pres">
      <dgm:prSet presAssocID="{8934B75B-5375-4B05-9E06-84496EE54083}" presName="childNode" presStyleLbl="node1" presStyleIdx="3" presStyleCnt="9">
        <dgm:presLayoutVars>
          <dgm:bulletEnabled val="1"/>
        </dgm:presLayoutVars>
      </dgm:prSet>
      <dgm:spPr/>
    </dgm:pt>
    <dgm:pt modelId="{DD94FE37-05F3-499B-93DD-9436D35A397A}" type="pres">
      <dgm:prSet presAssocID="{8934B75B-5375-4B05-9E06-84496EE54083}" presName="aSpace2" presStyleCnt="0"/>
      <dgm:spPr/>
    </dgm:pt>
    <dgm:pt modelId="{6253CD35-96AB-43AC-B749-6BAF605DB4C2}" type="pres">
      <dgm:prSet presAssocID="{0608BBFE-920E-406E-B0DF-EA2D1A63CA86}" presName="childNode" presStyleLbl="node1" presStyleIdx="4" presStyleCnt="9">
        <dgm:presLayoutVars>
          <dgm:bulletEnabled val="1"/>
        </dgm:presLayoutVars>
      </dgm:prSet>
      <dgm:spPr/>
    </dgm:pt>
    <dgm:pt modelId="{7C9CA29B-B89D-4A98-860D-7FB4BA2A8027}" type="pres">
      <dgm:prSet presAssocID="{0608BBFE-920E-406E-B0DF-EA2D1A63CA86}" presName="aSpace2" presStyleCnt="0"/>
      <dgm:spPr/>
    </dgm:pt>
    <dgm:pt modelId="{4EB8F6F3-C14E-4D2D-94E4-E80B4F2B9368}" type="pres">
      <dgm:prSet presAssocID="{8F61293B-42A8-40E6-9888-37666C4C5F98}" presName="childNode" presStyleLbl="node1" presStyleIdx="5" presStyleCnt="9">
        <dgm:presLayoutVars>
          <dgm:bulletEnabled val="1"/>
        </dgm:presLayoutVars>
      </dgm:prSet>
      <dgm:spPr/>
    </dgm:pt>
    <dgm:pt modelId="{CA5FC782-072C-49F9-A68D-47A215B200C5}" type="pres">
      <dgm:prSet presAssocID="{94886A34-E4C9-4C2D-B15B-A31E4BA2A494}" presName="aSpace" presStyleCnt="0"/>
      <dgm:spPr/>
    </dgm:pt>
    <dgm:pt modelId="{A77385E0-6E67-45F4-9564-338991B702B1}" type="pres">
      <dgm:prSet presAssocID="{B81A24F2-C2FC-4FB2-8659-C9A057BEC7CA}" presName="compNode" presStyleCnt="0"/>
      <dgm:spPr/>
    </dgm:pt>
    <dgm:pt modelId="{3B16469E-96E8-4D51-BB51-6723A6DAA608}" type="pres">
      <dgm:prSet presAssocID="{B81A24F2-C2FC-4FB2-8659-C9A057BEC7CA}" presName="aNode" presStyleLbl="bgShp" presStyleIdx="2" presStyleCnt="3"/>
      <dgm:spPr/>
    </dgm:pt>
    <dgm:pt modelId="{3EDE9F71-15A8-4703-8AF0-358A9A0CD1C1}" type="pres">
      <dgm:prSet presAssocID="{B81A24F2-C2FC-4FB2-8659-C9A057BEC7CA}" presName="textNode" presStyleLbl="bgShp" presStyleIdx="2" presStyleCnt="3"/>
      <dgm:spPr/>
    </dgm:pt>
    <dgm:pt modelId="{2C7AD819-762C-4014-9448-FAA667E003E0}" type="pres">
      <dgm:prSet presAssocID="{B81A24F2-C2FC-4FB2-8659-C9A057BEC7CA}" presName="compChildNode" presStyleCnt="0"/>
      <dgm:spPr/>
    </dgm:pt>
    <dgm:pt modelId="{D94E8544-EEBC-4BBC-A47D-DEC702270F45}" type="pres">
      <dgm:prSet presAssocID="{B81A24F2-C2FC-4FB2-8659-C9A057BEC7CA}" presName="theInnerList" presStyleCnt="0"/>
      <dgm:spPr/>
    </dgm:pt>
    <dgm:pt modelId="{A92F4E2F-2841-4307-8C9A-84CDC9A094BE}" type="pres">
      <dgm:prSet presAssocID="{3FBECF20-181D-4124-ABB1-721773F95972}" presName="childNode" presStyleLbl="node1" presStyleIdx="6" presStyleCnt="9">
        <dgm:presLayoutVars>
          <dgm:bulletEnabled val="1"/>
        </dgm:presLayoutVars>
      </dgm:prSet>
      <dgm:spPr/>
    </dgm:pt>
    <dgm:pt modelId="{BC3CB98F-F00D-4402-9957-B7564FB37F15}" type="pres">
      <dgm:prSet presAssocID="{3FBECF20-181D-4124-ABB1-721773F95972}" presName="aSpace2" presStyleCnt="0"/>
      <dgm:spPr/>
    </dgm:pt>
    <dgm:pt modelId="{FA07E2DB-EFC2-46E3-A74F-915C16672EC7}" type="pres">
      <dgm:prSet presAssocID="{E29B520E-793D-429F-A805-9488FCB9E697}" presName="childNode" presStyleLbl="node1" presStyleIdx="7" presStyleCnt="9">
        <dgm:presLayoutVars>
          <dgm:bulletEnabled val="1"/>
        </dgm:presLayoutVars>
      </dgm:prSet>
      <dgm:spPr/>
    </dgm:pt>
    <dgm:pt modelId="{E80B6189-C5B2-4A3A-8DFF-A534F30F6E5B}" type="pres">
      <dgm:prSet presAssocID="{E29B520E-793D-429F-A805-9488FCB9E697}" presName="aSpace2" presStyleCnt="0"/>
      <dgm:spPr/>
    </dgm:pt>
    <dgm:pt modelId="{15876BD8-8625-438B-87F4-47A167BF3612}" type="pres">
      <dgm:prSet presAssocID="{CCC74457-7AC7-49D5-8056-58112FBCB47F}" presName="childNode" presStyleLbl="node1" presStyleIdx="8" presStyleCnt="9" custLinFactNeighborX="-165" custLinFactNeighborY="-3025">
        <dgm:presLayoutVars>
          <dgm:bulletEnabled val="1"/>
        </dgm:presLayoutVars>
      </dgm:prSet>
      <dgm:spPr/>
    </dgm:pt>
  </dgm:ptLst>
  <dgm:cxnLst>
    <dgm:cxn modelId="{6FFF3E0D-5094-4C86-8613-B221268FB536}" type="presOf" srcId="{0608BBFE-920E-406E-B0DF-EA2D1A63CA86}" destId="{6253CD35-96AB-43AC-B749-6BAF605DB4C2}" srcOrd="0" destOrd="0" presId="urn:microsoft.com/office/officeart/2005/8/layout/lProcess2"/>
    <dgm:cxn modelId="{3C156A1A-B9BC-4BDD-9B71-E5538A008D62}" srcId="{192B68C5-88BE-464F-9C5A-639A9833A5B4}" destId="{B81A24F2-C2FC-4FB2-8659-C9A057BEC7CA}" srcOrd="2" destOrd="0" parTransId="{53CB492F-035B-48AE-A654-F7A8CAAFD3CD}" sibTransId="{6D770FA8-E726-45D9-AB41-64D92407AF23}"/>
    <dgm:cxn modelId="{5F58D11B-42D4-432D-B8A3-6F3E33F1333C}" type="presOf" srcId="{8934B75B-5375-4B05-9E06-84496EE54083}" destId="{DBFF47D4-EF6A-40D0-9359-F51C64DFBA6E}" srcOrd="0" destOrd="0" presId="urn:microsoft.com/office/officeart/2005/8/layout/lProcess2"/>
    <dgm:cxn modelId="{1219DD26-07ED-4BAB-83DE-B8F984497710}" type="presOf" srcId="{B92F1241-A63B-433C-9E78-1C7D4530B599}" destId="{F03FA0BE-F2C8-4F57-9B9C-AD89EDC26FC3}" srcOrd="0" destOrd="0" presId="urn:microsoft.com/office/officeart/2005/8/layout/lProcess2"/>
    <dgm:cxn modelId="{9E639C2B-3EBE-4487-99B2-6BCF03E1BBCE}" type="presOf" srcId="{E29B520E-793D-429F-A805-9488FCB9E697}" destId="{FA07E2DB-EFC2-46E3-A74F-915C16672EC7}" srcOrd="0" destOrd="0" presId="urn:microsoft.com/office/officeart/2005/8/layout/lProcess2"/>
    <dgm:cxn modelId="{5BF05F3C-4F45-4B4A-A95B-6EE886CF439E}" type="presOf" srcId="{192B68C5-88BE-464F-9C5A-639A9833A5B4}" destId="{E97DA1EF-CAEC-4C05-8B7F-EF8BDC0EAA79}" srcOrd="0" destOrd="0" presId="urn:microsoft.com/office/officeart/2005/8/layout/lProcess2"/>
    <dgm:cxn modelId="{F01D893F-3AB0-4EDD-B238-AEE588DF3012}" type="presOf" srcId="{CCC74457-7AC7-49D5-8056-58112FBCB47F}" destId="{15876BD8-8625-438B-87F4-47A167BF3612}" srcOrd="0" destOrd="0" presId="urn:microsoft.com/office/officeart/2005/8/layout/lProcess2"/>
    <dgm:cxn modelId="{0517ED5D-49E1-44DA-A697-135562F3C722}" type="presOf" srcId="{B81A24F2-C2FC-4FB2-8659-C9A057BEC7CA}" destId="{3EDE9F71-15A8-4703-8AF0-358A9A0CD1C1}" srcOrd="1" destOrd="0" presId="urn:microsoft.com/office/officeart/2005/8/layout/lProcess2"/>
    <dgm:cxn modelId="{5184426A-16CC-4176-A0B9-4F549ED8BD77}" type="presOf" srcId="{85320270-FE25-4A19-ADAC-00FB1DD9960F}" destId="{519A7819-0AD1-4DFB-B50D-4B0E2434416B}" srcOrd="0" destOrd="0" presId="urn:microsoft.com/office/officeart/2005/8/layout/lProcess2"/>
    <dgm:cxn modelId="{A50E7D4C-5729-4C7E-B029-D5EE8410484D}" srcId="{94886A34-E4C9-4C2D-B15B-A31E4BA2A494}" destId="{8934B75B-5375-4B05-9E06-84496EE54083}" srcOrd="0" destOrd="0" parTransId="{4BF70E31-371B-41F8-85B3-12CF3952215E}" sibTransId="{5162506D-5B96-4467-A372-10FDBAB7FBBA}"/>
    <dgm:cxn modelId="{F82A824C-E933-4B1F-9096-D7FF6B406225}" srcId="{B81A24F2-C2FC-4FB2-8659-C9A057BEC7CA}" destId="{CCC74457-7AC7-49D5-8056-58112FBCB47F}" srcOrd="2" destOrd="0" parTransId="{5243DAA4-BCF2-4989-A2FB-93B2A01C38FA}" sibTransId="{3DA1FC70-EA60-4290-894E-3D6D2EA70EDD}"/>
    <dgm:cxn modelId="{895CEF4D-547E-464A-994C-4D87863025B5}" srcId="{05DDEF97-2874-449B-9652-7B4F6789C274}" destId="{85320270-FE25-4A19-ADAC-00FB1DD9960F}" srcOrd="2" destOrd="0" parTransId="{7387F059-7A67-4FEC-B82A-F115B6FC544F}" sibTransId="{29D05A56-A2DE-4860-9FC5-E6922730DB25}"/>
    <dgm:cxn modelId="{F6E22A87-6C42-4D40-B109-222B2B9EF848}" srcId="{192B68C5-88BE-464F-9C5A-639A9833A5B4}" destId="{05DDEF97-2874-449B-9652-7B4F6789C274}" srcOrd="0" destOrd="0" parTransId="{2ACC54B0-C2B2-4E2B-9687-F9BAA568044F}" sibTransId="{C9DCFF32-9A0E-459E-A651-BB4EB461207D}"/>
    <dgm:cxn modelId="{77AA0B90-EAFB-4456-AF90-F4D9D0A79B62}" srcId="{94886A34-E4C9-4C2D-B15B-A31E4BA2A494}" destId="{0608BBFE-920E-406E-B0DF-EA2D1A63CA86}" srcOrd="1" destOrd="0" parTransId="{B1C9B274-814C-4789-8E36-268E5764E258}" sibTransId="{DFB1603A-DDD7-4C1E-81E1-95FC8E5EEEAF}"/>
    <dgm:cxn modelId="{8599E091-CA35-4980-BDBF-E59E5CACE65D}" type="presOf" srcId="{05DDEF97-2874-449B-9652-7B4F6789C274}" destId="{E19C8215-461A-47DD-B24E-381BB17F0D97}" srcOrd="1" destOrd="0" presId="urn:microsoft.com/office/officeart/2005/8/layout/lProcess2"/>
    <dgm:cxn modelId="{021C59A1-839D-4FC9-AEEC-CFFE3D0E9046}" srcId="{94886A34-E4C9-4C2D-B15B-A31E4BA2A494}" destId="{8F61293B-42A8-40E6-9888-37666C4C5F98}" srcOrd="2" destOrd="0" parTransId="{95D29266-8549-4423-AAD6-6066FB13751D}" sibTransId="{DF69856E-30F6-4AC5-BD8C-479C6E7A9517}"/>
    <dgm:cxn modelId="{B9D742A5-F030-448A-871D-1113E0769515}" type="presOf" srcId="{3FBECF20-181D-4124-ABB1-721773F95972}" destId="{A92F4E2F-2841-4307-8C9A-84CDC9A094BE}" srcOrd="0" destOrd="0" presId="urn:microsoft.com/office/officeart/2005/8/layout/lProcess2"/>
    <dgm:cxn modelId="{1BA3ABA9-4F2E-4FFF-BFD5-7C87C5D9EC0A}" srcId="{B81A24F2-C2FC-4FB2-8659-C9A057BEC7CA}" destId="{E29B520E-793D-429F-A805-9488FCB9E697}" srcOrd="1" destOrd="0" parTransId="{E9B3028C-6595-4982-8DE3-2A4053A6390B}" sibTransId="{5CE8D0F9-94F7-4FA6-8CA9-2E3D4FFCF434}"/>
    <dgm:cxn modelId="{DCA26FAC-B012-4798-856C-D2253AB93966}" srcId="{B81A24F2-C2FC-4FB2-8659-C9A057BEC7CA}" destId="{3FBECF20-181D-4124-ABB1-721773F95972}" srcOrd="0" destOrd="0" parTransId="{72643201-6AB7-40AF-B506-F51AC319CCC7}" sibTransId="{CB900148-5FFF-492A-BEA3-608E6313F6E0}"/>
    <dgm:cxn modelId="{28423DB5-5834-45DB-8130-1C16C54AA0D9}" srcId="{192B68C5-88BE-464F-9C5A-639A9833A5B4}" destId="{94886A34-E4C9-4C2D-B15B-A31E4BA2A494}" srcOrd="1" destOrd="0" parTransId="{DDA46F4A-2FF9-45AC-9424-9EC4C40D3A68}" sibTransId="{DB45A671-AF78-4994-B2B7-A8D605BB94DA}"/>
    <dgm:cxn modelId="{C41F42BB-0F68-411B-BF4E-D7294EEE3348}" type="presOf" srcId="{94886A34-E4C9-4C2D-B15B-A31E4BA2A494}" destId="{2DC465F4-7B3B-44D7-B4E6-862AB8D9B9FF}" srcOrd="1" destOrd="0" presId="urn:microsoft.com/office/officeart/2005/8/layout/lProcess2"/>
    <dgm:cxn modelId="{A45E04BC-B803-4187-9331-4AA3F2046EE3}" srcId="{05DDEF97-2874-449B-9652-7B4F6789C274}" destId="{B92F1241-A63B-433C-9E78-1C7D4530B599}" srcOrd="1" destOrd="0" parTransId="{D32C2C1F-7D98-44FD-8F5A-1089EEA5AB4A}" sibTransId="{8A63E0B1-2BD0-48B5-9D70-8956D074AFF6}"/>
    <dgm:cxn modelId="{AA2F12C6-F810-4C8E-BA12-7EB11501B57E}" type="presOf" srcId="{0AF618DB-E5D8-40EC-BB68-6112148B0836}" destId="{88159BC4-2ABA-4395-8761-822828283E38}" srcOrd="0" destOrd="0" presId="urn:microsoft.com/office/officeart/2005/8/layout/lProcess2"/>
    <dgm:cxn modelId="{41A96DC7-7449-43F0-BAC7-89E310A1F87E}" type="presOf" srcId="{05DDEF97-2874-449B-9652-7B4F6789C274}" destId="{EA9FE157-9D1B-472D-9750-2FEB130B99B3}" srcOrd="0" destOrd="0" presId="urn:microsoft.com/office/officeart/2005/8/layout/lProcess2"/>
    <dgm:cxn modelId="{DDDAC3DF-4775-4AEC-9640-C15F18A2F7A6}" type="presOf" srcId="{B81A24F2-C2FC-4FB2-8659-C9A057BEC7CA}" destId="{3B16469E-96E8-4D51-BB51-6723A6DAA608}" srcOrd="0" destOrd="0" presId="urn:microsoft.com/office/officeart/2005/8/layout/lProcess2"/>
    <dgm:cxn modelId="{308F61E8-F814-47D7-A9E7-B978D9674B60}" srcId="{05DDEF97-2874-449B-9652-7B4F6789C274}" destId="{0AF618DB-E5D8-40EC-BB68-6112148B0836}" srcOrd="0" destOrd="0" parTransId="{AC8180B6-1611-48E6-AC2B-146D4E82396D}" sibTransId="{501442F8-FF6E-4038-B3A9-65048D61D3AD}"/>
    <dgm:cxn modelId="{E1F679ED-ABE9-414E-84E9-CCF698988EBA}" type="presOf" srcId="{8F61293B-42A8-40E6-9888-37666C4C5F98}" destId="{4EB8F6F3-C14E-4D2D-94E4-E80B4F2B9368}" srcOrd="0" destOrd="0" presId="urn:microsoft.com/office/officeart/2005/8/layout/lProcess2"/>
    <dgm:cxn modelId="{7B5271FD-BDE5-44BA-84F7-A37DFC8E85B9}" type="presOf" srcId="{94886A34-E4C9-4C2D-B15B-A31E4BA2A494}" destId="{BE04653B-CC1A-46EE-9CAA-58758A39BFA4}" srcOrd="0" destOrd="0" presId="urn:microsoft.com/office/officeart/2005/8/layout/lProcess2"/>
    <dgm:cxn modelId="{52D3CDF7-D39B-48A5-B16B-7C532A9CCEC1}" type="presParOf" srcId="{E97DA1EF-CAEC-4C05-8B7F-EF8BDC0EAA79}" destId="{5AE0D1BF-9FEE-4C19-A44C-E3AC23E70929}" srcOrd="0" destOrd="0" presId="urn:microsoft.com/office/officeart/2005/8/layout/lProcess2"/>
    <dgm:cxn modelId="{44BCF5EE-2242-43A4-A954-31B3E71F18F3}" type="presParOf" srcId="{5AE0D1BF-9FEE-4C19-A44C-E3AC23E70929}" destId="{EA9FE157-9D1B-472D-9750-2FEB130B99B3}" srcOrd="0" destOrd="0" presId="urn:microsoft.com/office/officeart/2005/8/layout/lProcess2"/>
    <dgm:cxn modelId="{60D6BD9B-726A-4288-BC9C-0250BF288251}" type="presParOf" srcId="{5AE0D1BF-9FEE-4C19-A44C-E3AC23E70929}" destId="{E19C8215-461A-47DD-B24E-381BB17F0D97}" srcOrd="1" destOrd="0" presId="urn:microsoft.com/office/officeart/2005/8/layout/lProcess2"/>
    <dgm:cxn modelId="{F5C5753C-F554-486A-BB6D-34DA559AE3F4}" type="presParOf" srcId="{5AE0D1BF-9FEE-4C19-A44C-E3AC23E70929}" destId="{F6F748C3-AEE8-4CAE-92DE-BCA311682C56}" srcOrd="2" destOrd="0" presId="urn:microsoft.com/office/officeart/2005/8/layout/lProcess2"/>
    <dgm:cxn modelId="{B29D1667-CC05-426A-805B-7A97FA0FEF94}" type="presParOf" srcId="{F6F748C3-AEE8-4CAE-92DE-BCA311682C56}" destId="{CFDF69C5-F01E-4E2C-B874-499C7D8BDAD9}" srcOrd="0" destOrd="0" presId="urn:microsoft.com/office/officeart/2005/8/layout/lProcess2"/>
    <dgm:cxn modelId="{802EE1A9-C16D-4915-B70B-4C72E7835E74}" type="presParOf" srcId="{CFDF69C5-F01E-4E2C-B874-499C7D8BDAD9}" destId="{88159BC4-2ABA-4395-8761-822828283E38}" srcOrd="0" destOrd="0" presId="urn:microsoft.com/office/officeart/2005/8/layout/lProcess2"/>
    <dgm:cxn modelId="{9A873F66-119B-480A-8F2E-6A927ABB534A}" type="presParOf" srcId="{CFDF69C5-F01E-4E2C-B874-499C7D8BDAD9}" destId="{A2C58C24-B8FA-4D5F-905F-D2423DFB2F32}" srcOrd="1" destOrd="0" presId="urn:microsoft.com/office/officeart/2005/8/layout/lProcess2"/>
    <dgm:cxn modelId="{25A729AC-7E04-4175-93E5-6AAA0355EA91}" type="presParOf" srcId="{CFDF69C5-F01E-4E2C-B874-499C7D8BDAD9}" destId="{F03FA0BE-F2C8-4F57-9B9C-AD89EDC26FC3}" srcOrd="2" destOrd="0" presId="urn:microsoft.com/office/officeart/2005/8/layout/lProcess2"/>
    <dgm:cxn modelId="{7A33613F-18AA-499B-9F6B-ED15896878FD}" type="presParOf" srcId="{CFDF69C5-F01E-4E2C-B874-499C7D8BDAD9}" destId="{31EC3BF1-B2AD-4D8E-A838-07EC81A27F5C}" srcOrd="3" destOrd="0" presId="urn:microsoft.com/office/officeart/2005/8/layout/lProcess2"/>
    <dgm:cxn modelId="{D7EAA596-D4DE-4593-AF59-79E7A6845561}" type="presParOf" srcId="{CFDF69C5-F01E-4E2C-B874-499C7D8BDAD9}" destId="{519A7819-0AD1-4DFB-B50D-4B0E2434416B}" srcOrd="4" destOrd="0" presId="urn:microsoft.com/office/officeart/2005/8/layout/lProcess2"/>
    <dgm:cxn modelId="{EA2B393D-AF55-4C48-8AD1-B1B167351702}" type="presParOf" srcId="{E97DA1EF-CAEC-4C05-8B7F-EF8BDC0EAA79}" destId="{A21509D3-A0F0-4986-B96F-00BD4A171DDA}" srcOrd="1" destOrd="0" presId="urn:microsoft.com/office/officeart/2005/8/layout/lProcess2"/>
    <dgm:cxn modelId="{53C99F1B-39F0-4270-97F7-C1A6437735E7}" type="presParOf" srcId="{E97DA1EF-CAEC-4C05-8B7F-EF8BDC0EAA79}" destId="{11B363E6-F635-4AA7-A952-854A6DA5F754}" srcOrd="2" destOrd="0" presId="urn:microsoft.com/office/officeart/2005/8/layout/lProcess2"/>
    <dgm:cxn modelId="{DC8470DF-F981-46A8-8794-D95C1BBA73BF}" type="presParOf" srcId="{11B363E6-F635-4AA7-A952-854A6DA5F754}" destId="{BE04653B-CC1A-46EE-9CAA-58758A39BFA4}" srcOrd="0" destOrd="0" presId="urn:microsoft.com/office/officeart/2005/8/layout/lProcess2"/>
    <dgm:cxn modelId="{F64789EA-60E5-4C1E-BE09-835E067C9429}" type="presParOf" srcId="{11B363E6-F635-4AA7-A952-854A6DA5F754}" destId="{2DC465F4-7B3B-44D7-B4E6-862AB8D9B9FF}" srcOrd="1" destOrd="0" presId="urn:microsoft.com/office/officeart/2005/8/layout/lProcess2"/>
    <dgm:cxn modelId="{CA74C4BE-1E12-4CF2-AD98-2C3E27D389A9}" type="presParOf" srcId="{11B363E6-F635-4AA7-A952-854A6DA5F754}" destId="{BA19DEB4-39C2-4269-ADF7-14594E254E35}" srcOrd="2" destOrd="0" presId="urn:microsoft.com/office/officeart/2005/8/layout/lProcess2"/>
    <dgm:cxn modelId="{5260314F-1EF5-4469-AF6D-98EE2723B40A}" type="presParOf" srcId="{BA19DEB4-39C2-4269-ADF7-14594E254E35}" destId="{11F1C0D3-F949-4DE7-843D-D5A2235AC574}" srcOrd="0" destOrd="0" presId="urn:microsoft.com/office/officeart/2005/8/layout/lProcess2"/>
    <dgm:cxn modelId="{E3B35E1D-F3B5-41BE-AAA9-DF93CE2BAA32}" type="presParOf" srcId="{11F1C0D3-F949-4DE7-843D-D5A2235AC574}" destId="{DBFF47D4-EF6A-40D0-9359-F51C64DFBA6E}" srcOrd="0" destOrd="0" presId="urn:microsoft.com/office/officeart/2005/8/layout/lProcess2"/>
    <dgm:cxn modelId="{7B0FB1FB-E227-43A1-938F-B2B60BC8625F}" type="presParOf" srcId="{11F1C0D3-F949-4DE7-843D-D5A2235AC574}" destId="{DD94FE37-05F3-499B-93DD-9436D35A397A}" srcOrd="1" destOrd="0" presId="urn:microsoft.com/office/officeart/2005/8/layout/lProcess2"/>
    <dgm:cxn modelId="{3EC95AA1-97B1-439E-B008-5F863715EB24}" type="presParOf" srcId="{11F1C0D3-F949-4DE7-843D-D5A2235AC574}" destId="{6253CD35-96AB-43AC-B749-6BAF605DB4C2}" srcOrd="2" destOrd="0" presId="urn:microsoft.com/office/officeart/2005/8/layout/lProcess2"/>
    <dgm:cxn modelId="{7AC58EA5-5AB1-4343-968B-F49E7E65AA45}" type="presParOf" srcId="{11F1C0D3-F949-4DE7-843D-D5A2235AC574}" destId="{7C9CA29B-B89D-4A98-860D-7FB4BA2A8027}" srcOrd="3" destOrd="0" presId="urn:microsoft.com/office/officeart/2005/8/layout/lProcess2"/>
    <dgm:cxn modelId="{B075EF3C-6F0F-4DC2-A329-F5E66BA473A1}" type="presParOf" srcId="{11F1C0D3-F949-4DE7-843D-D5A2235AC574}" destId="{4EB8F6F3-C14E-4D2D-94E4-E80B4F2B9368}" srcOrd="4" destOrd="0" presId="urn:microsoft.com/office/officeart/2005/8/layout/lProcess2"/>
    <dgm:cxn modelId="{3872B589-C767-4C5B-AD44-DA37D8D88E41}" type="presParOf" srcId="{E97DA1EF-CAEC-4C05-8B7F-EF8BDC0EAA79}" destId="{CA5FC782-072C-49F9-A68D-47A215B200C5}" srcOrd="3" destOrd="0" presId="urn:microsoft.com/office/officeart/2005/8/layout/lProcess2"/>
    <dgm:cxn modelId="{A7EB0691-FBBB-4997-A384-DE82B0615E39}" type="presParOf" srcId="{E97DA1EF-CAEC-4C05-8B7F-EF8BDC0EAA79}" destId="{A77385E0-6E67-45F4-9564-338991B702B1}" srcOrd="4" destOrd="0" presId="urn:microsoft.com/office/officeart/2005/8/layout/lProcess2"/>
    <dgm:cxn modelId="{2886991B-1D7C-48F6-B215-49BCAF95CE91}" type="presParOf" srcId="{A77385E0-6E67-45F4-9564-338991B702B1}" destId="{3B16469E-96E8-4D51-BB51-6723A6DAA608}" srcOrd="0" destOrd="0" presId="urn:microsoft.com/office/officeart/2005/8/layout/lProcess2"/>
    <dgm:cxn modelId="{464161F1-E804-4CCB-ADD1-3CABA29A2488}" type="presParOf" srcId="{A77385E0-6E67-45F4-9564-338991B702B1}" destId="{3EDE9F71-15A8-4703-8AF0-358A9A0CD1C1}" srcOrd="1" destOrd="0" presId="urn:microsoft.com/office/officeart/2005/8/layout/lProcess2"/>
    <dgm:cxn modelId="{C99AA6DE-356F-4B37-BB9F-F44A47D1F613}" type="presParOf" srcId="{A77385E0-6E67-45F4-9564-338991B702B1}" destId="{2C7AD819-762C-4014-9448-FAA667E003E0}" srcOrd="2" destOrd="0" presId="urn:microsoft.com/office/officeart/2005/8/layout/lProcess2"/>
    <dgm:cxn modelId="{F7D8C8FF-1AD6-4828-8590-31EB9C001882}" type="presParOf" srcId="{2C7AD819-762C-4014-9448-FAA667E003E0}" destId="{D94E8544-EEBC-4BBC-A47D-DEC702270F45}" srcOrd="0" destOrd="0" presId="urn:microsoft.com/office/officeart/2005/8/layout/lProcess2"/>
    <dgm:cxn modelId="{3D1892F3-9EF8-4929-AC96-21F6E19A69D4}" type="presParOf" srcId="{D94E8544-EEBC-4BBC-A47D-DEC702270F45}" destId="{A92F4E2F-2841-4307-8C9A-84CDC9A094BE}" srcOrd="0" destOrd="0" presId="urn:microsoft.com/office/officeart/2005/8/layout/lProcess2"/>
    <dgm:cxn modelId="{92220986-E64B-4AEE-9715-12058E661DCF}" type="presParOf" srcId="{D94E8544-EEBC-4BBC-A47D-DEC702270F45}" destId="{BC3CB98F-F00D-4402-9957-B7564FB37F15}" srcOrd="1" destOrd="0" presId="urn:microsoft.com/office/officeart/2005/8/layout/lProcess2"/>
    <dgm:cxn modelId="{31278F0F-E2C7-49F1-AF3F-55B2429ADCFF}" type="presParOf" srcId="{D94E8544-EEBC-4BBC-A47D-DEC702270F45}" destId="{FA07E2DB-EFC2-46E3-A74F-915C16672EC7}" srcOrd="2" destOrd="0" presId="urn:microsoft.com/office/officeart/2005/8/layout/lProcess2"/>
    <dgm:cxn modelId="{DDEB41E0-D6C5-45B9-BB0B-8D050A966C1A}" type="presParOf" srcId="{D94E8544-EEBC-4BBC-A47D-DEC702270F45}" destId="{E80B6189-C5B2-4A3A-8DFF-A534F30F6E5B}" srcOrd="3" destOrd="0" presId="urn:microsoft.com/office/officeart/2005/8/layout/lProcess2"/>
    <dgm:cxn modelId="{79259B4B-8189-4B5A-8B39-84D01552FD56}" type="presParOf" srcId="{D94E8544-EEBC-4BBC-A47D-DEC702270F45}" destId="{15876BD8-8625-438B-87F4-47A167BF361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85AFA2C-6BA8-4666-A3DB-5178F99954CE}" type="doc">
      <dgm:prSet loTypeId="urn:microsoft.com/office/officeart/2018/2/layout/IconLabelList" loCatId="icon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418CE9D-FA29-4A38-A05F-8B8B2710B98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/>
            <a:t>Dobrá nálada</a:t>
          </a:r>
          <a:endParaRPr lang="en-US" sz="1600"/>
        </a:p>
      </dgm:t>
    </dgm:pt>
    <dgm:pt modelId="{9C6C6C89-CC78-437C-AF89-478B8F9445B9}" type="parTrans" cxnId="{B2D93872-F301-4B13-8957-C69620194398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C5B908ED-6E9F-4AFB-B2BC-FEB315D58EF4}" type="sibTrans" cxnId="{B2D93872-F301-4B13-8957-C69620194398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B603F0FD-28BB-4A10-801B-5A821E3FAAB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/>
            <a:t>Poznat a využít finanční potenciál obce</a:t>
          </a:r>
          <a:endParaRPr lang="en-US" sz="1600"/>
        </a:p>
      </dgm:t>
    </dgm:pt>
    <dgm:pt modelId="{E93F2393-37F4-4DF4-B91D-A3CF7A1F7903}" type="parTrans" cxnId="{595B2BC6-FB8D-4AAF-A330-79814BF2AD1E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B3CB5DB9-23C0-41AF-9079-9AFA279E187C}" type="sibTrans" cxnId="{595B2BC6-FB8D-4AAF-A330-79814BF2AD1E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08B5249B-3921-4AC6-8DEE-DCEEEC5AD2E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/>
            <a:t>Vize a cíle</a:t>
          </a:r>
          <a:endParaRPr lang="en-US" sz="1600"/>
        </a:p>
      </dgm:t>
    </dgm:pt>
    <dgm:pt modelId="{8837B683-66B4-4683-B089-B5CE9F7CB46D}" type="parTrans" cxnId="{91531B15-9895-49D1-90C5-AC3B173FFAD0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48A55463-BB90-4999-92F8-CC59EF484286}" type="sibTrans" cxnId="{91531B15-9895-49D1-90C5-AC3B173FFAD0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5A7037D3-65D9-4A3A-ADE8-2AFCECBE273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/>
            <a:t>Zavést finanční realitu </a:t>
          </a:r>
          <a:endParaRPr lang="en-US" sz="1600"/>
        </a:p>
      </dgm:t>
    </dgm:pt>
    <dgm:pt modelId="{7E233098-A793-4D99-9393-4CC910B2E3CD}" type="parTrans" cxnId="{4CAA98AF-F996-46B9-9956-35177B424A4D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5B325EF7-5C52-4E0D-8BC7-D82F1F772922}" type="sibTrans" cxnId="{4CAA98AF-F996-46B9-9956-35177B424A4D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61EE9DC0-1E03-42A2-A855-9617C740EDB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 dirty="0"/>
            <a:t>Nebát se daňové odpovědnosti</a:t>
          </a:r>
          <a:endParaRPr lang="en-US" sz="1600" dirty="0"/>
        </a:p>
      </dgm:t>
    </dgm:pt>
    <dgm:pt modelId="{ED4A3AB4-3A58-4303-B79B-AB2E2F0FAA2C}" type="parTrans" cxnId="{CFF6756E-2E3D-4F6E-9E2D-D9FE00AA1F40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7A432526-6455-4DD8-9398-8BC47B86CD4E}" type="sibTrans" cxnId="{CFF6756E-2E3D-4F6E-9E2D-D9FE00AA1F40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6FF1EE44-F146-495A-AB67-55F771BA71A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/>
            <a:t>Management = starosta, rada, úřad</a:t>
          </a:r>
          <a:endParaRPr lang="en-US" sz="1600" dirty="0"/>
        </a:p>
      </dgm:t>
    </dgm:pt>
    <dgm:pt modelId="{BB058EC6-EBE3-46B4-80DE-3ECD8D83AD60}" type="parTrans" cxnId="{9C891B73-C293-4A03-9C16-5E6122A75847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1646EC8F-F4F2-446E-A8A3-9B25EF45B0BE}" type="sibTrans" cxnId="{9C891B73-C293-4A03-9C16-5E6122A75847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212425D1-EA41-4A1E-98D0-CC1F4A1701DF}" type="pres">
      <dgm:prSet presAssocID="{985AFA2C-6BA8-4666-A3DB-5178F99954CE}" presName="root" presStyleCnt="0">
        <dgm:presLayoutVars>
          <dgm:dir/>
          <dgm:resizeHandles val="exact"/>
        </dgm:presLayoutVars>
      </dgm:prSet>
      <dgm:spPr/>
    </dgm:pt>
    <dgm:pt modelId="{EC0CB9F3-93FC-48F8-973E-72940BB572B7}" type="pres">
      <dgm:prSet presAssocID="{5418CE9D-FA29-4A38-A05F-8B8B2710B989}" presName="compNode" presStyleCnt="0"/>
      <dgm:spPr/>
    </dgm:pt>
    <dgm:pt modelId="{A6DDF97C-0D4C-42C8-B9FB-28B523DFBF88}" type="pres">
      <dgm:prSet presAssocID="{5418CE9D-FA29-4A38-A05F-8B8B2710B98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84E59E5C-954F-4390-88CC-6F06008E0023}" type="pres">
      <dgm:prSet presAssocID="{5418CE9D-FA29-4A38-A05F-8B8B2710B989}" presName="spaceRect" presStyleCnt="0"/>
      <dgm:spPr/>
    </dgm:pt>
    <dgm:pt modelId="{30C5512B-2F33-4BEA-9A13-DDC87DEF38A0}" type="pres">
      <dgm:prSet presAssocID="{5418CE9D-FA29-4A38-A05F-8B8B2710B989}" presName="textRect" presStyleLbl="revTx" presStyleIdx="0" presStyleCnt="6">
        <dgm:presLayoutVars>
          <dgm:chMax val="1"/>
          <dgm:chPref val="1"/>
        </dgm:presLayoutVars>
      </dgm:prSet>
      <dgm:spPr/>
    </dgm:pt>
    <dgm:pt modelId="{1FD094BD-1CE5-48E4-B4D5-C6966295F9B2}" type="pres">
      <dgm:prSet presAssocID="{C5B908ED-6E9F-4AFB-B2BC-FEB315D58EF4}" presName="sibTrans" presStyleCnt="0"/>
      <dgm:spPr/>
    </dgm:pt>
    <dgm:pt modelId="{BEA758D8-59C3-4943-9C78-4659B4D4F081}" type="pres">
      <dgm:prSet presAssocID="{B603F0FD-28BB-4A10-801B-5A821E3FAABD}" presName="compNode" presStyleCnt="0"/>
      <dgm:spPr/>
    </dgm:pt>
    <dgm:pt modelId="{D15BF851-74C3-445A-AF38-1807AEE8E793}" type="pres">
      <dgm:prSet presAssocID="{B603F0FD-28BB-4A10-801B-5A821E3FAABD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ěsto"/>
        </a:ext>
      </dgm:extLst>
    </dgm:pt>
    <dgm:pt modelId="{56F17494-8B44-4FEE-B32F-85C140A5E45B}" type="pres">
      <dgm:prSet presAssocID="{B603F0FD-28BB-4A10-801B-5A821E3FAABD}" presName="spaceRect" presStyleCnt="0"/>
      <dgm:spPr/>
    </dgm:pt>
    <dgm:pt modelId="{0FA5D4EE-8C48-44E5-A098-2A10B52375AE}" type="pres">
      <dgm:prSet presAssocID="{B603F0FD-28BB-4A10-801B-5A821E3FAABD}" presName="textRect" presStyleLbl="revTx" presStyleIdx="1" presStyleCnt="6">
        <dgm:presLayoutVars>
          <dgm:chMax val="1"/>
          <dgm:chPref val="1"/>
        </dgm:presLayoutVars>
      </dgm:prSet>
      <dgm:spPr/>
    </dgm:pt>
    <dgm:pt modelId="{00AC699E-4291-4782-81FF-01DD57D76484}" type="pres">
      <dgm:prSet presAssocID="{B3CB5DB9-23C0-41AF-9079-9AFA279E187C}" presName="sibTrans" presStyleCnt="0"/>
      <dgm:spPr/>
    </dgm:pt>
    <dgm:pt modelId="{55C23C55-A82A-4B2F-AD97-198E62366778}" type="pres">
      <dgm:prSet presAssocID="{08B5249B-3921-4AC6-8DEE-DCEEEC5AD2EA}" presName="compNode" presStyleCnt="0"/>
      <dgm:spPr/>
    </dgm:pt>
    <dgm:pt modelId="{443E000C-B32D-4F7F-9AF6-8C0342767F59}" type="pres">
      <dgm:prSet presAssocID="{08B5249B-3921-4AC6-8DEE-DCEEEC5AD2E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efa do černého"/>
        </a:ext>
      </dgm:extLst>
    </dgm:pt>
    <dgm:pt modelId="{97206726-6FC2-4DA4-A2D8-CE68C3602657}" type="pres">
      <dgm:prSet presAssocID="{08B5249B-3921-4AC6-8DEE-DCEEEC5AD2EA}" presName="spaceRect" presStyleCnt="0"/>
      <dgm:spPr/>
    </dgm:pt>
    <dgm:pt modelId="{BA558C78-5135-4058-822E-80DAB0152F07}" type="pres">
      <dgm:prSet presAssocID="{08B5249B-3921-4AC6-8DEE-DCEEEC5AD2EA}" presName="textRect" presStyleLbl="revTx" presStyleIdx="2" presStyleCnt="6">
        <dgm:presLayoutVars>
          <dgm:chMax val="1"/>
          <dgm:chPref val="1"/>
        </dgm:presLayoutVars>
      </dgm:prSet>
      <dgm:spPr/>
    </dgm:pt>
    <dgm:pt modelId="{FA87CD72-3D13-4460-9FCA-B90715F0189F}" type="pres">
      <dgm:prSet presAssocID="{48A55463-BB90-4999-92F8-CC59EF484286}" presName="sibTrans" presStyleCnt="0"/>
      <dgm:spPr/>
    </dgm:pt>
    <dgm:pt modelId="{8B40FA4F-6FE7-46DE-9803-7B0A6792CDF1}" type="pres">
      <dgm:prSet presAssocID="{5A7037D3-65D9-4A3A-ADE8-2AFCECBE2731}" presName="compNode" presStyleCnt="0"/>
      <dgm:spPr/>
    </dgm:pt>
    <dgm:pt modelId="{50DB57F8-9BE2-477F-8DCD-20319D27A95D}" type="pres">
      <dgm:prSet presAssocID="{5A7037D3-65D9-4A3A-ADE8-2AFCECBE2731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íze"/>
        </a:ext>
      </dgm:extLst>
    </dgm:pt>
    <dgm:pt modelId="{BF7340AC-7DAC-44AB-AD9B-24A4A938475D}" type="pres">
      <dgm:prSet presAssocID="{5A7037D3-65D9-4A3A-ADE8-2AFCECBE2731}" presName="spaceRect" presStyleCnt="0"/>
      <dgm:spPr/>
    </dgm:pt>
    <dgm:pt modelId="{57CB1AE7-6B0E-42BA-B06A-35B05F33F8A9}" type="pres">
      <dgm:prSet presAssocID="{5A7037D3-65D9-4A3A-ADE8-2AFCECBE2731}" presName="textRect" presStyleLbl="revTx" presStyleIdx="3" presStyleCnt="6">
        <dgm:presLayoutVars>
          <dgm:chMax val="1"/>
          <dgm:chPref val="1"/>
        </dgm:presLayoutVars>
      </dgm:prSet>
      <dgm:spPr/>
    </dgm:pt>
    <dgm:pt modelId="{8468173D-E5D9-4384-BE41-43B2CD7295DA}" type="pres">
      <dgm:prSet presAssocID="{5B325EF7-5C52-4E0D-8BC7-D82F1F772922}" presName="sibTrans" presStyleCnt="0"/>
      <dgm:spPr/>
    </dgm:pt>
    <dgm:pt modelId="{7DEE00A5-0A57-48E5-B8CE-DC31D8841A99}" type="pres">
      <dgm:prSet presAssocID="{61EE9DC0-1E03-42A2-A855-9617C740EDBB}" presName="compNode" presStyleCnt="0"/>
      <dgm:spPr/>
    </dgm:pt>
    <dgm:pt modelId="{0D7EEF77-B48E-43AC-89DF-51EA66E65E56}" type="pres">
      <dgm:prSet presAssocID="{61EE9DC0-1E03-42A2-A855-9617C740EDBB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2DA2A3E8-8F9C-419C-966A-CAC5136CA30F}" type="pres">
      <dgm:prSet presAssocID="{61EE9DC0-1E03-42A2-A855-9617C740EDBB}" presName="spaceRect" presStyleCnt="0"/>
      <dgm:spPr/>
    </dgm:pt>
    <dgm:pt modelId="{2EB896D1-B4C8-410E-B77A-F8E333A6E99B}" type="pres">
      <dgm:prSet presAssocID="{61EE9DC0-1E03-42A2-A855-9617C740EDBB}" presName="textRect" presStyleLbl="revTx" presStyleIdx="4" presStyleCnt="6">
        <dgm:presLayoutVars>
          <dgm:chMax val="1"/>
          <dgm:chPref val="1"/>
        </dgm:presLayoutVars>
      </dgm:prSet>
      <dgm:spPr/>
    </dgm:pt>
    <dgm:pt modelId="{13F67845-AE4F-4757-9AFE-1D48DA38C55C}" type="pres">
      <dgm:prSet presAssocID="{7A432526-6455-4DD8-9398-8BC47B86CD4E}" presName="sibTrans" presStyleCnt="0"/>
      <dgm:spPr/>
    </dgm:pt>
    <dgm:pt modelId="{15A7AF7B-FBE8-497F-B633-6CDC232603EF}" type="pres">
      <dgm:prSet presAssocID="{6FF1EE44-F146-495A-AB67-55F771BA71A6}" presName="compNode" presStyleCnt="0"/>
      <dgm:spPr/>
    </dgm:pt>
    <dgm:pt modelId="{15593775-88F7-4B95-A253-CAA07DFC8CAE}" type="pres">
      <dgm:prSet presAssocID="{6FF1EE44-F146-495A-AB67-55F771BA71A6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ie"/>
        </a:ext>
      </dgm:extLst>
    </dgm:pt>
    <dgm:pt modelId="{E96EE804-CD3B-4B05-9CD5-4DCE42256B4E}" type="pres">
      <dgm:prSet presAssocID="{6FF1EE44-F146-495A-AB67-55F771BA71A6}" presName="spaceRect" presStyleCnt="0"/>
      <dgm:spPr/>
    </dgm:pt>
    <dgm:pt modelId="{125AC4A7-296F-4540-A490-F3E8EECE9364}" type="pres">
      <dgm:prSet presAssocID="{6FF1EE44-F146-495A-AB67-55F771BA71A6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91531B15-9895-49D1-90C5-AC3B173FFAD0}" srcId="{985AFA2C-6BA8-4666-A3DB-5178F99954CE}" destId="{08B5249B-3921-4AC6-8DEE-DCEEEC5AD2EA}" srcOrd="2" destOrd="0" parTransId="{8837B683-66B4-4683-B089-B5CE9F7CB46D}" sibTransId="{48A55463-BB90-4999-92F8-CC59EF484286}"/>
    <dgm:cxn modelId="{092DCD5F-E975-42C8-A6A1-0659A5A4CB85}" type="presOf" srcId="{B603F0FD-28BB-4A10-801B-5A821E3FAABD}" destId="{0FA5D4EE-8C48-44E5-A098-2A10B52375AE}" srcOrd="0" destOrd="0" presId="urn:microsoft.com/office/officeart/2018/2/layout/IconLabelList"/>
    <dgm:cxn modelId="{3475016E-B426-4B10-B3E1-B384174DBF8C}" type="presOf" srcId="{5418CE9D-FA29-4A38-A05F-8B8B2710B989}" destId="{30C5512B-2F33-4BEA-9A13-DDC87DEF38A0}" srcOrd="0" destOrd="0" presId="urn:microsoft.com/office/officeart/2018/2/layout/IconLabelList"/>
    <dgm:cxn modelId="{CFF6756E-2E3D-4F6E-9E2D-D9FE00AA1F40}" srcId="{985AFA2C-6BA8-4666-A3DB-5178F99954CE}" destId="{61EE9DC0-1E03-42A2-A855-9617C740EDBB}" srcOrd="4" destOrd="0" parTransId="{ED4A3AB4-3A58-4303-B79B-AB2E2F0FAA2C}" sibTransId="{7A432526-6455-4DD8-9398-8BC47B86CD4E}"/>
    <dgm:cxn modelId="{B2D93872-F301-4B13-8957-C69620194398}" srcId="{985AFA2C-6BA8-4666-A3DB-5178F99954CE}" destId="{5418CE9D-FA29-4A38-A05F-8B8B2710B989}" srcOrd="0" destOrd="0" parTransId="{9C6C6C89-CC78-437C-AF89-478B8F9445B9}" sibTransId="{C5B908ED-6E9F-4AFB-B2BC-FEB315D58EF4}"/>
    <dgm:cxn modelId="{9C891B73-C293-4A03-9C16-5E6122A75847}" srcId="{985AFA2C-6BA8-4666-A3DB-5178F99954CE}" destId="{6FF1EE44-F146-495A-AB67-55F771BA71A6}" srcOrd="5" destOrd="0" parTransId="{BB058EC6-EBE3-46B4-80DE-3ECD8D83AD60}" sibTransId="{1646EC8F-F4F2-446E-A8A3-9B25EF45B0BE}"/>
    <dgm:cxn modelId="{4CAA98AF-F996-46B9-9956-35177B424A4D}" srcId="{985AFA2C-6BA8-4666-A3DB-5178F99954CE}" destId="{5A7037D3-65D9-4A3A-ADE8-2AFCECBE2731}" srcOrd="3" destOrd="0" parTransId="{7E233098-A793-4D99-9393-4CC910B2E3CD}" sibTransId="{5B325EF7-5C52-4E0D-8BC7-D82F1F772922}"/>
    <dgm:cxn modelId="{0A3592B7-CEC5-4FEB-A658-D3C99118A004}" type="presOf" srcId="{61EE9DC0-1E03-42A2-A855-9617C740EDBB}" destId="{2EB896D1-B4C8-410E-B77A-F8E333A6E99B}" srcOrd="0" destOrd="0" presId="urn:microsoft.com/office/officeart/2018/2/layout/IconLabelList"/>
    <dgm:cxn modelId="{595B2BC6-FB8D-4AAF-A330-79814BF2AD1E}" srcId="{985AFA2C-6BA8-4666-A3DB-5178F99954CE}" destId="{B603F0FD-28BB-4A10-801B-5A821E3FAABD}" srcOrd="1" destOrd="0" parTransId="{E93F2393-37F4-4DF4-B91D-A3CF7A1F7903}" sibTransId="{B3CB5DB9-23C0-41AF-9079-9AFA279E187C}"/>
    <dgm:cxn modelId="{3A2392CC-D235-429F-8D31-272883DEFC41}" type="presOf" srcId="{5A7037D3-65D9-4A3A-ADE8-2AFCECBE2731}" destId="{57CB1AE7-6B0E-42BA-B06A-35B05F33F8A9}" srcOrd="0" destOrd="0" presId="urn:microsoft.com/office/officeart/2018/2/layout/IconLabelList"/>
    <dgm:cxn modelId="{7F77E7E5-0616-4756-AC79-28598FA8391F}" type="presOf" srcId="{6FF1EE44-F146-495A-AB67-55F771BA71A6}" destId="{125AC4A7-296F-4540-A490-F3E8EECE9364}" srcOrd="0" destOrd="0" presId="urn:microsoft.com/office/officeart/2018/2/layout/IconLabelList"/>
    <dgm:cxn modelId="{8E1FC7EA-898B-4EB1-B1E0-BD99ABE20FFF}" type="presOf" srcId="{08B5249B-3921-4AC6-8DEE-DCEEEC5AD2EA}" destId="{BA558C78-5135-4058-822E-80DAB0152F07}" srcOrd="0" destOrd="0" presId="urn:microsoft.com/office/officeart/2018/2/layout/IconLabelList"/>
    <dgm:cxn modelId="{4F8C2CF1-9DE6-4036-9652-47B324DCED66}" type="presOf" srcId="{985AFA2C-6BA8-4666-A3DB-5178F99954CE}" destId="{212425D1-EA41-4A1E-98D0-CC1F4A1701DF}" srcOrd="0" destOrd="0" presId="urn:microsoft.com/office/officeart/2018/2/layout/IconLabelList"/>
    <dgm:cxn modelId="{716A7F6E-72A5-41FE-9A95-71216C0F1F21}" type="presParOf" srcId="{212425D1-EA41-4A1E-98D0-CC1F4A1701DF}" destId="{EC0CB9F3-93FC-48F8-973E-72940BB572B7}" srcOrd="0" destOrd="0" presId="urn:microsoft.com/office/officeart/2018/2/layout/IconLabelList"/>
    <dgm:cxn modelId="{092A9BF8-6245-409A-A815-7D2119BD99DB}" type="presParOf" srcId="{EC0CB9F3-93FC-48F8-973E-72940BB572B7}" destId="{A6DDF97C-0D4C-42C8-B9FB-28B523DFBF88}" srcOrd="0" destOrd="0" presId="urn:microsoft.com/office/officeart/2018/2/layout/IconLabelList"/>
    <dgm:cxn modelId="{98EF08ED-CFB4-4992-A0BA-9AB3BAD28245}" type="presParOf" srcId="{EC0CB9F3-93FC-48F8-973E-72940BB572B7}" destId="{84E59E5C-954F-4390-88CC-6F06008E0023}" srcOrd="1" destOrd="0" presId="urn:microsoft.com/office/officeart/2018/2/layout/IconLabelList"/>
    <dgm:cxn modelId="{7F6626F8-103A-4411-BA2F-FE69216036BE}" type="presParOf" srcId="{EC0CB9F3-93FC-48F8-973E-72940BB572B7}" destId="{30C5512B-2F33-4BEA-9A13-DDC87DEF38A0}" srcOrd="2" destOrd="0" presId="urn:microsoft.com/office/officeart/2018/2/layout/IconLabelList"/>
    <dgm:cxn modelId="{F633DA80-E3AC-4B41-95F6-A2BF08326B15}" type="presParOf" srcId="{212425D1-EA41-4A1E-98D0-CC1F4A1701DF}" destId="{1FD094BD-1CE5-48E4-B4D5-C6966295F9B2}" srcOrd="1" destOrd="0" presId="urn:microsoft.com/office/officeart/2018/2/layout/IconLabelList"/>
    <dgm:cxn modelId="{145C2687-7C8F-47AE-8F8C-27F5F1F8CB79}" type="presParOf" srcId="{212425D1-EA41-4A1E-98D0-CC1F4A1701DF}" destId="{BEA758D8-59C3-4943-9C78-4659B4D4F081}" srcOrd="2" destOrd="0" presId="urn:microsoft.com/office/officeart/2018/2/layout/IconLabelList"/>
    <dgm:cxn modelId="{3AB1B915-0870-429B-AD75-3F49F3EEF58F}" type="presParOf" srcId="{BEA758D8-59C3-4943-9C78-4659B4D4F081}" destId="{D15BF851-74C3-445A-AF38-1807AEE8E793}" srcOrd="0" destOrd="0" presId="urn:microsoft.com/office/officeart/2018/2/layout/IconLabelList"/>
    <dgm:cxn modelId="{5CC19934-F794-4EF1-9C92-2DBF79F0DD89}" type="presParOf" srcId="{BEA758D8-59C3-4943-9C78-4659B4D4F081}" destId="{56F17494-8B44-4FEE-B32F-85C140A5E45B}" srcOrd="1" destOrd="0" presId="urn:microsoft.com/office/officeart/2018/2/layout/IconLabelList"/>
    <dgm:cxn modelId="{E5995DDB-291D-47BD-8E2F-5DF3FE6F5576}" type="presParOf" srcId="{BEA758D8-59C3-4943-9C78-4659B4D4F081}" destId="{0FA5D4EE-8C48-44E5-A098-2A10B52375AE}" srcOrd="2" destOrd="0" presId="urn:microsoft.com/office/officeart/2018/2/layout/IconLabelList"/>
    <dgm:cxn modelId="{BF9DD55D-DA2B-4D5D-B386-F1B52A54E05D}" type="presParOf" srcId="{212425D1-EA41-4A1E-98D0-CC1F4A1701DF}" destId="{00AC699E-4291-4782-81FF-01DD57D76484}" srcOrd="3" destOrd="0" presId="urn:microsoft.com/office/officeart/2018/2/layout/IconLabelList"/>
    <dgm:cxn modelId="{F9BDCDE1-6E29-4154-BFC9-379F0E3D967E}" type="presParOf" srcId="{212425D1-EA41-4A1E-98D0-CC1F4A1701DF}" destId="{55C23C55-A82A-4B2F-AD97-198E62366778}" srcOrd="4" destOrd="0" presId="urn:microsoft.com/office/officeart/2018/2/layout/IconLabelList"/>
    <dgm:cxn modelId="{F40DAFB4-95F9-4A7A-AD00-75D376877B75}" type="presParOf" srcId="{55C23C55-A82A-4B2F-AD97-198E62366778}" destId="{443E000C-B32D-4F7F-9AF6-8C0342767F59}" srcOrd="0" destOrd="0" presId="urn:microsoft.com/office/officeart/2018/2/layout/IconLabelList"/>
    <dgm:cxn modelId="{AD9E6612-1C0E-4492-A67E-0D8F949E5F8D}" type="presParOf" srcId="{55C23C55-A82A-4B2F-AD97-198E62366778}" destId="{97206726-6FC2-4DA4-A2D8-CE68C3602657}" srcOrd="1" destOrd="0" presId="urn:microsoft.com/office/officeart/2018/2/layout/IconLabelList"/>
    <dgm:cxn modelId="{A10C71F1-AC0E-456F-891F-35E37D5E2B44}" type="presParOf" srcId="{55C23C55-A82A-4B2F-AD97-198E62366778}" destId="{BA558C78-5135-4058-822E-80DAB0152F07}" srcOrd="2" destOrd="0" presId="urn:microsoft.com/office/officeart/2018/2/layout/IconLabelList"/>
    <dgm:cxn modelId="{AC3DBFD8-1149-4665-840B-ECC7D8AABD02}" type="presParOf" srcId="{212425D1-EA41-4A1E-98D0-CC1F4A1701DF}" destId="{FA87CD72-3D13-4460-9FCA-B90715F0189F}" srcOrd="5" destOrd="0" presId="urn:microsoft.com/office/officeart/2018/2/layout/IconLabelList"/>
    <dgm:cxn modelId="{3764509B-9AF1-4A11-A67B-EFDD9B346A8B}" type="presParOf" srcId="{212425D1-EA41-4A1E-98D0-CC1F4A1701DF}" destId="{8B40FA4F-6FE7-46DE-9803-7B0A6792CDF1}" srcOrd="6" destOrd="0" presId="urn:microsoft.com/office/officeart/2018/2/layout/IconLabelList"/>
    <dgm:cxn modelId="{7B6104FD-DF03-4C27-AD28-B74AD3C1045E}" type="presParOf" srcId="{8B40FA4F-6FE7-46DE-9803-7B0A6792CDF1}" destId="{50DB57F8-9BE2-477F-8DCD-20319D27A95D}" srcOrd="0" destOrd="0" presId="urn:microsoft.com/office/officeart/2018/2/layout/IconLabelList"/>
    <dgm:cxn modelId="{C5826F4B-6121-4684-A7E9-BB17E7ACDD8B}" type="presParOf" srcId="{8B40FA4F-6FE7-46DE-9803-7B0A6792CDF1}" destId="{BF7340AC-7DAC-44AB-AD9B-24A4A938475D}" srcOrd="1" destOrd="0" presId="urn:microsoft.com/office/officeart/2018/2/layout/IconLabelList"/>
    <dgm:cxn modelId="{3165C098-3E7A-40C4-95F1-FF3E41E4CC4A}" type="presParOf" srcId="{8B40FA4F-6FE7-46DE-9803-7B0A6792CDF1}" destId="{57CB1AE7-6B0E-42BA-B06A-35B05F33F8A9}" srcOrd="2" destOrd="0" presId="urn:microsoft.com/office/officeart/2018/2/layout/IconLabelList"/>
    <dgm:cxn modelId="{E6EF6459-3994-4C3B-97D5-4724FB5DAC87}" type="presParOf" srcId="{212425D1-EA41-4A1E-98D0-CC1F4A1701DF}" destId="{8468173D-E5D9-4384-BE41-43B2CD7295DA}" srcOrd="7" destOrd="0" presId="urn:microsoft.com/office/officeart/2018/2/layout/IconLabelList"/>
    <dgm:cxn modelId="{4EEC74A2-D4E3-4EC0-A096-6FB3AE6C9466}" type="presParOf" srcId="{212425D1-EA41-4A1E-98D0-CC1F4A1701DF}" destId="{7DEE00A5-0A57-48E5-B8CE-DC31D8841A99}" srcOrd="8" destOrd="0" presId="urn:microsoft.com/office/officeart/2018/2/layout/IconLabelList"/>
    <dgm:cxn modelId="{3C8A8A5F-73B1-4B24-87E9-023BCF5F539F}" type="presParOf" srcId="{7DEE00A5-0A57-48E5-B8CE-DC31D8841A99}" destId="{0D7EEF77-B48E-43AC-89DF-51EA66E65E56}" srcOrd="0" destOrd="0" presId="urn:microsoft.com/office/officeart/2018/2/layout/IconLabelList"/>
    <dgm:cxn modelId="{4717B4DF-A5D0-4D87-8553-708794D542C8}" type="presParOf" srcId="{7DEE00A5-0A57-48E5-B8CE-DC31D8841A99}" destId="{2DA2A3E8-8F9C-419C-966A-CAC5136CA30F}" srcOrd="1" destOrd="0" presId="urn:microsoft.com/office/officeart/2018/2/layout/IconLabelList"/>
    <dgm:cxn modelId="{97F4DF6B-C624-436B-8F24-E3636451B8C3}" type="presParOf" srcId="{7DEE00A5-0A57-48E5-B8CE-DC31D8841A99}" destId="{2EB896D1-B4C8-410E-B77A-F8E333A6E99B}" srcOrd="2" destOrd="0" presId="urn:microsoft.com/office/officeart/2018/2/layout/IconLabelList"/>
    <dgm:cxn modelId="{6C7CF366-EF54-42AD-B805-1ECF885B8094}" type="presParOf" srcId="{212425D1-EA41-4A1E-98D0-CC1F4A1701DF}" destId="{13F67845-AE4F-4757-9AFE-1D48DA38C55C}" srcOrd="9" destOrd="0" presId="urn:microsoft.com/office/officeart/2018/2/layout/IconLabelList"/>
    <dgm:cxn modelId="{D37D77F0-2F70-4669-AF67-09A6859E3556}" type="presParOf" srcId="{212425D1-EA41-4A1E-98D0-CC1F4A1701DF}" destId="{15A7AF7B-FBE8-497F-B633-6CDC232603EF}" srcOrd="10" destOrd="0" presId="urn:microsoft.com/office/officeart/2018/2/layout/IconLabelList"/>
    <dgm:cxn modelId="{9E775865-C422-494E-8853-F81F69FAEF69}" type="presParOf" srcId="{15A7AF7B-FBE8-497F-B633-6CDC232603EF}" destId="{15593775-88F7-4B95-A253-CAA07DFC8CAE}" srcOrd="0" destOrd="0" presId="urn:microsoft.com/office/officeart/2018/2/layout/IconLabelList"/>
    <dgm:cxn modelId="{96F005AE-A3B8-49B3-AF6B-0639D8470464}" type="presParOf" srcId="{15A7AF7B-FBE8-497F-B633-6CDC232603EF}" destId="{E96EE804-CD3B-4B05-9CD5-4DCE42256B4E}" srcOrd="1" destOrd="0" presId="urn:microsoft.com/office/officeart/2018/2/layout/IconLabelList"/>
    <dgm:cxn modelId="{C045FB5C-1DD9-4BA2-8ED3-4033ADEF620A}" type="presParOf" srcId="{15A7AF7B-FBE8-497F-B633-6CDC232603EF}" destId="{125AC4A7-296F-4540-A490-F3E8EECE936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CF9E2-1E5D-4732-BA69-2ADABD4CF4EF}">
      <dsp:nvSpPr>
        <dsp:cNvPr id="0" name=""/>
        <dsp:cNvSpPr/>
      </dsp:nvSpPr>
      <dsp:spPr>
        <a:xfrm>
          <a:off x="1727" y="0"/>
          <a:ext cx="2688282" cy="5001419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Nebát se peněz!</a:t>
          </a:r>
        </a:p>
      </dsp:txBody>
      <dsp:txXfrm>
        <a:off x="1727" y="2000567"/>
        <a:ext cx="2688282" cy="2000567"/>
      </dsp:txXfrm>
    </dsp:sp>
    <dsp:sp modelId="{CA149299-FA3E-4F84-A55D-B81ED5EED5C3}">
      <dsp:nvSpPr>
        <dsp:cNvPr id="0" name=""/>
        <dsp:cNvSpPr/>
      </dsp:nvSpPr>
      <dsp:spPr>
        <a:xfrm>
          <a:off x="513132" y="300085"/>
          <a:ext cx="1665472" cy="166547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7EA95-51CD-45CD-B9F6-06D222421A8A}">
      <dsp:nvSpPr>
        <dsp:cNvPr id="0" name=""/>
        <dsp:cNvSpPr/>
      </dsp:nvSpPr>
      <dsp:spPr>
        <a:xfrm>
          <a:off x="2770658" y="0"/>
          <a:ext cx="2688282" cy="5001419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Vidět budoucnost pozitivně</a:t>
          </a:r>
        </a:p>
      </dsp:txBody>
      <dsp:txXfrm>
        <a:off x="2770658" y="2000567"/>
        <a:ext cx="2688282" cy="2000567"/>
      </dsp:txXfrm>
    </dsp:sp>
    <dsp:sp modelId="{516A65AE-82B0-4D0B-A647-C9B5A67E3453}">
      <dsp:nvSpPr>
        <dsp:cNvPr id="0" name=""/>
        <dsp:cNvSpPr/>
      </dsp:nvSpPr>
      <dsp:spPr>
        <a:xfrm>
          <a:off x="3282063" y="300085"/>
          <a:ext cx="1665472" cy="166547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976EF-5318-48F5-B11A-3CDB3FEE748E}">
      <dsp:nvSpPr>
        <dsp:cNvPr id="0" name=""/>
        <dsp:cNvSpPr/>
      </dsp:nvSpPr>
      <dsp:spPr>
        <a:xfrm>
          <a:off x="5539589" y="0"/>
          <a:ext cx="2688282" cy="5001419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Mít invenci a pořádné projekty</a:t>
          </a:r>
        </a:p>
      </dsp:txBody>
      <dsp:txXfrm>
        <a:off x="5539589" y="2000567"/>
        <a:ext cx="2688282" cy="2000567"/>
      </dsp:txXfrm>
    </dsp:sp>
    <dsp:sp modelId="{611B4A88-2056-4CE8-B19C-29F9DFAA1DAB}">
      <dsp:nvSpPr>
        <dsp:cNvPr id="0" name=""/>
        <dsp:cNvSpPr/>
      </dsp:nvSpPr>
      <dsp:spPr>
        <a:xfrm>
          <a:off x="6050994" y="300085"/>
          <a:ext cx="1665472" cy="166547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25ABF9-722D-4369-A405-E1B4D0C8364E}">
      <dsp:nvSpPr>
        <dsp:cNvPr id="0" name=""/>
        <dsp:cNvSpPr/>
      </dsp:nvSpPr>
      <dsp:spPr>
        <a:xfrm>
          <a:off x="329183" y="4001135"/>
          <a:ext cx="7571232" cy="75021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76E9A-D957-4842-91B0-4D17275496D6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CÍLE</a:t>
          </a:r>
        </a:p>
      </dsp:txBody>
      <dsp:txXfrm rot="-5400000">
        <a:off x="1" y="520688"/>
        <a:ext cx="1039018" cy="445294"/>
      </dsp:txXfrm>
    </dsp:sp>
    <dsp:sp modelId="{F408258B-EB62-48FF-8B9D-E744B0FB5597}">
      <dsp:nvSpPr>
        <dsp:cNvPr id="0" name=""/>
        <dsp:cNvSpPr/>
      </dsp:nvSpPr>
      <dsp:spPr>
        <a:xfrm rot="5400000">
          <a:off x="3828021" y="-2787822"/>
          <a:ext cx="964803" cy="65428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b="1" kern="1200" dirty="0">
              <a:solidFill>
                <a:schemeClr val="tx1">
                  <a:lumMod val="50000"/>
                </a:schemeClr>
              </a:solidFill>
            </a:rPr>
            <a:t>stanovuje konkrétní cíle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i="0" kern="1200" dirty="0">
              <a:solidFill>
                <a:schemeClr val="tx1">
                  <a:lumMod val="50000"/>
                </a:schemeClr>
              </a:solidFill>
            </a:rPr>
            <a:t>může být doplněn o </a:t>
          </a:r>
          <a:r>
            <a:rPr lang="cs-CZ" sz="1900" i="1" kern="1200" dirty="0">
              <a:solidFill>
                <a:schemeClr val="tx1">
                  <a:lumMod val="50000"/>
                </a:schemeClr>
              </a:solidFill>
            </a:rPr>
            <a:t>Akční plán </a:t>
          </a:r>
          <a:r>
            <a:rPr lang="cs-CZ" sz="1900" i="0" kern="1200" dirty="0">
              <a:solidFill>
                <a:schemeClr val="tx1">
                  <a:lumMod val="50000"/>
                </a:schemeClr>
              </a:solidFill>
            </a:rPr>
            <a:t>(shrnutí priorit)</a:t>
          </a:r>
        </a:p>
      </dsp:txBody>
      <dsp:txXfrm rot="-5400000">
        <a:off x="1039019" y="48278"/>
        <a:ext cx="6495710" cy="870607"/>
      </dsp:txXfrm>
    </dsp:sp>
    <dsp:sp modelId="{B0BB9E63-EFD0-4066-B984-60486FF7A0A9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rgbClr val="0066CC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FINANCE</a:t>
          </a:r>
        </a:p>
      </dsp:txBody>
      <dsp:txXfrm rot="-5400000">
        <a:off x="1" y="1809352"/>
        <a:ext cx="1039018" cy="445294"/>
      </dsp:txXfrm>
    </dsp:sp>
    <dsp:sp modelId="{B5079D17-227F-4359-A828-FAE5E6831835}">
      <dsp:nvSpPr>
        <dsp:cNvPr id="0" name=""/>
        <dsp:cNvSpPr/>
      </dsp:nvSpPr>
      <dsp:spPr>
        <a:xfrm rot="5400000">
          <a:off x="3828021" y="-1499158"/>
          <a:ext cx="964803" cy="65428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b="1" kern="1200" dirty="0">
              <a:solidFill>
                <a:schemeClr val="tx1">
                  <a:lumMod val="50000"/>
                </a:schemeClr>
              </a:solidFill>
            </a:rPr>
            <a:t>je provázán s finančními možnostmi obce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i="1" kern="1200" dirty="0">
              <a:solidFill>
                <a:schemeClr val="tx1">
                  <a:lumMod val="50000"/>
                </a:schemeClr>
              </a:solidFill>
            </a:rPr>
            <a:t>aktualizovaný Střednědobý výhled rozpočtu (inflace, dlouhodobé závazky, změny cen prací, materiálů, služeb)</a:t>
          </a:r>
        </a:p>
      </dsp:txBody>
      <dsp:txXfrm rot="-5400000">
        <a:off x="1039019" y="1336942"/>
        <a:ext cx="6495710" cy="870607"/>
      </dsp:txXfrm>
    </dsp:sp>
    <dsp:sp modelId="{20B23EE3-9C51-4652-B482-E5ED7E0CC4E4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HODNOCENÍ</a:t>
          </a:r>
        </a:p>
      </dsp:txBody>
      <dsp:txXfrm rot="-5400000">
        <a:off x="1" y="3098016"/>
        <a:ext cx="1039018" cy="445294"/>
      </dsp:txXfrm>
    </dsp:sp>
    <dsp:sp modelId="{68B6482D-728C-4E4D-B658-7A26CC073DA5}">
      <dsp:nvSpPr>
        <dsp:cNvPr id="0" name=""/>
        <dsp:cNvSpPr/>
      </dsp:nvSpPr>
      <dsp:spPr>
        <a:xfrm rot="5400000">
          <a:off x="3828021" y="-210495"/>
          <a:ext cx="964803" cy="65428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b="1" kern="1200" dirty="0">
              <a:solidFill>
                <a:schemeClr val="tx1">
                  <a:lumMod val="50000"/>
                </a:schemeClr>
              </a:solidFill>
            </a:rPr>
            <a:t>pravidelné hodnocení plnění programu </a:t>
          </a:r>
          <a:r>
            <a:rPr lang="cs-CZ" sz="1900" b="0" kern="1200" dirty="0">
              <a:solidFill>
                <a:schemeClr val="tx1">
                  <a:lumMod val="50000"/>
                </a:schemeClr>
              </a:solidFill>
            </a:rPr>
            <a:t>(akčního plánu) </a:t>
          </a:r>
          <a:r>
            <a:rPr lang="cs-CZ" sz="1900" b="1" kern="1200" dirty="0">
              <a:solidFill>
                <a:schemeClr val="tx1">
                  <a:lumMod val="50000"/>
                </a:schemeClr>
              </a:solidFill>
            </a:rPr>
            <a:t>a jeho aktualizace</a:t>
          </a:r>
        </a:p>
      </dsp:txBody>
      <dsp:txXfrm rot="-5400000">
        <a:off x="1039019" y="2625605"/>
        <a:ext cx="6495710" cy="8706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A02D8-5A5F-4BC0-B574-412A5A83EA1B}">
      <dsp:nvSpPr>
        <dsp:cNvPr id="0" name=""/>
        <dsp:cNvSpPr/>
      </dsp:nvSpPr>
      <dsp:spPr>
        <a:xfrm>
          <a:off x="803365" y="102667"/>
          <a:ext cx="858520" cy="8585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68A46A-CAE3-4195-A36F-B89B098D92A9}">
      <dsp:nvSpPr>
        <dsp:cNvPr id="0" name=""/>
        <dsp:cNvSpPr/>
      </dsp:nvSpPr>
      <dsp:spPr>
        <a:xfrm>
          <a:off x="6167" y="1176708"/>
          <a:ext cx="2452914" cy="367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500" kern="1200" dirty="0"/>
            <a:t>CÍLE</a:t>
          </a:r>
        </a:p>
      </dsp:txBody>
      <dsp:txXfrm>
        <a:off x="6167" y="1176708"/>
        <a:ext cx="2452914" cy="367937"/>
      </dsp:txXfrm>
    </dsp:sp>
    <dsp:sp modelId="{2580C0D2-1A4D-4FDB-8B74-DAB1E9298A2E}">
      <dsp:nvSpPr>
        <dsp:cNvPr id="0" name=""/>
        <dsp:cNvSpPr/>
      </dsp:nvSpPr>
      <dsp:spPr>
        <a:xfrm>
          <a:off x="6167" y="1644887"/>
          <a:ext cx="2452914" cy="3469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Strategický plán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definuje priority, vychází ze SWOT analýzy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1" kern="1200" dirty="0">
              <a:solidFill>
                <a:srgbClr val="084F7F"/>
              </a:solidFill>
            </a:rPr>
            <a:t>zastupitelstvo</a:t>
          </a:r>
          <a:endParaRPr lang="cs-CZ" sz="1700" kern="1200" dirty="0">
            <a:solidFill>
              <a:srgbClr val="084F7F"/>
            </a:solidFill>
            <a:latin typeface="Arial"/>
            <a:ea typeface="+mn-ea"/>
            <a:cs typeface="Arial"/>
          </a:endParaRP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b="1" kern="1200" dirty="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Akční plán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stanovuje konkrétní cíle</a:t>
          </a:r>
          <a:endParaRPr lang="cs-CZ" sz="1700" b="1" kern="1200" dirty="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definuje projekty a propojuje je se zdroji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1" kern="1200" dirty="0">
              <a:solidFill>
                <a:srgbClr val="084F7F"/>
              </a:solidFill>
              <a:latin typeface="Arial"/>
              <a:ea typeface="+mn-ea"/>
              <a:cs typeface="Arial"/>
            </a:rPr>
            <a:t>zastupitelstvo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1" kern="1200" dirty="0">
              <a:solidFill>
                <a:srgbClr val="084F7F"/>
              </a:solidFill>
              <a:latin typeface="Arial"/>
              <a:ea typeface="+mn-ea"/>
              <a:cs typeface="Arial"/>
            </a:rPr>
            <a:t>plní rada/starosta</a:t>
          </a:r>
        </a:p>
      </dsp:txBody>
      <dsp:txXfrm>
        <a:off x="6167" y="1644887"/>
        <a:ext cx="2452914" cy="3469887"/>
      </dsp:txXfrm>
    </dsp:sp>
    <dsp:sp modelId="{0C335FC2-9CEF-4904-8B39-118B8A9AB3AF}">
      <dsp:nvSpPr>
        <dsp:cNvPr id="0" name=""/>
        <dsp:cNvSpPr/>
      </dsp:nvSpPr>
      <dsp:spPr>
        <a:xfrm>
          <a:off x="3685539" y="102667"/>
          <a:ext cx="858520" cy="85852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45617-6E86-4F33-AE64-9F8F0FF4C69D}">
      <dsp:nvSpPr>
        <dsp:cNvPr id="0" name=""/>
        <dsp:cNvSpPr/>
      </dsp:nvSpPr>
      <dsp:spPr>
        <a:xfrm>
          <a:off x="2888342" y="1176708"/>
          <a:ext cx="2452914" cy="367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500" kern="1200" dirty="0"/>
            <a:t>FINANCE</a:t>
          </a:r>
        </a:p>
      </dsp:txBody>
      <dsp:txXfrm>
        <a:off x="2888342" y="1176708"/>
        <a:ext cx="2452914" cy="367937"/>
      </dsp:txXfrm>
    </dsp:sp>
    <dsp:sp modelId="{25E90D87-4FC0-4A7C-BAA0-E5967828D97E}">
      <dsp:nvSpPr>
        <dsp:cNvPr id="0" name=""/>
        <dsp:cNvSpPr/>
      </dsp:nvSpPr>
      <dsp:spPr>
        <a:xfrm>
          <a:off x="2888342" y="1644887"/>
          <a:ext cx="2452914" cy="3469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Střednědobý výhled rozpočtu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definuje finanční možnosti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(vlastní finance/strop zadlužení)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1" kern="1200" dirty="0">
              <a:solidFill>
                <a:srgbClr val="084F7F"/>
              </a:solidFill>
              <a:latin typeface="Arial"/>
              <a:ea typeface="+mn-ea"/>
              <a:cs typeface="Arial"/>
            </a:rPr>
            <a:t>zastupitelstvo</a:t>
          </a:r>
          <a:endParaRPr lang="cs-CZ" sz="1700" b="1" kern="1200" dirty="0">
            <a:solidFill>
              <a:srgbClr val="084F7F"/>
            </a:solidFill>
            <a:latin typeface="Arial"/>
            <a:ea typeface="+mn-ea"/>
            <a:cs typeface="Arial"/>
          </a:endParaRPr>
        </a:p>
      </dsp:txBody>
      <dsp:txXfrm>
        <a:off x="2888342" y="1644887"/>
        <a:ext cx="2452914" cy="3469887"/>
      </dsp:txXfrm>
    </dsp:sp>
    <dsp:sp modelId="{13E4516F-4FB5-47DD-8CD5-A9E7667D26D2}">
      <dsp:nvSpPr>
        <dsp:cNvPr id="0" name=""/>
        <dsp:cNvSpPr/>
      </dsp:nvSpPr>
      <dsp:spPr>
        <a:xfrm>
          <a:off x="6567714" y="102667"/>
          <a:ext cx="858520" cy="85852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935993-E1C9-4806-AF3E-2C77F427A4D8}">
      <dsp:nvSpPr>
        <dsp:cNvPr id="0" name=""/>
        <dsp:cNvSpPr/>
      </dsp:nvSpPr>
      <dsp:spPr>
        <a:xfrm>
          <a:off x="5770517" y="1176708"/>
          <a:ext cx="2452914" cy="367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500" kern="1200" dirty="0"/>
            <a:t>HODNOCENÍ</a:t>
          </a:r>
        </a:p>
      </dsp:txBody>
      <dsp:txXfrm>
        <a:off x="5770517" y="1176708"/>
        <a:ext cx="2452914" cy="367937"/>
      </dsp:txXfrm>
    </dsp:sp>
    <dsp:sp modelId="{C274B026-611D-4552-85D6-EA3A3609DDF6}">
      <dsp:nvSpPr>
        <dsp:cNvPr id="0" name=""/>
        <dsp:cNvSpPr/>
      </dsp:nvSpPr>
      <dsp:spPr>
        <a:xfrm>
          <a:off x="5770517" y="1644887"/>
          <a:ext cx="2452914" cy="3469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Pravidelné</a:t>
          </a:r>
          <a:r>
            <a:rPr lang="cs-CZ" sz="17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 </a:t>
          </a:r>
          <a:r>
            <a:rPr lang="cs-CZ" sz="17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hodnocení</a:t>
          </a:r>
          <a:r>
            <a:rPr lang="cs-CZ" sz="17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 </a:t>
          </a:r>
          <a:r>
            <a:rPr lang="cs-CZ" sz="17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plnění akčního plánu    </a:t>
          </a:r>
          <a:r>
            <a:rPr lang="cs-CZ" sz="17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a aktualizace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1" kern="1200" dirty="0">
              <a:solidFill>
                <a:srgbClr val="084F7F"/>
              </a:solidFill>
              <a:latin typeface="Arial"/>
              <a:ea typeface="+mn-ea"/>
              <a:cs typeface="Arial"/>
            </a:rPr>
            <a:t>rada/starosta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1" kern="1200" dirty="0">
              <a:solidFill>
                <a:srgbClr val="084F7F"/>
              </a:solidFill>
              <a:latin typeface="Arial"/>
              <a:ea typeface="+mn-ea"/>
              <a:cs typeface="Arial"/>
            </a:rPr>
            <a:t>zastupitelstvo</a:t>
          </a:r>
        </a:p>
      </dsp:txBody>
      <dsp:txXfrm>
        <a:off x="5770517" y="1644887"/>
        <a:ext cx="2452914" cy="34698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286AD-25E1-4CFB-8473-608A1A9BD598}">
      <dsp:nvSpPr>
        <dsp:cNvPr id="0" name=""/>
        <dsp:cNvSpPr/>
      </dsp:nvSpPr>
      <dsp:spPr>
        <a:xfrm>
          <a:off x="0" y="64524"/>
          <a:ext cx="8856984" cy="4672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>
              <a:solidFill>
                <a:schemeClr val="tx1"/>
              </a:solidFill>
              <a:latin typeface="Calibri" panose="020F0502020204030204" pitchFamily="34" charset="0"/>
            </a:rPr>
            <a:t>POZITIVNÍ ASPEKT</a:t>
          </a:r>
          <a:endParaRPr lang="cs-CZ" sz="2200" kern="1200" dirty="0">
            <a:solidFill>
              <a:schemeClr val="tx1"/>
            </a:solidFill>
          </a:endParaRPr>
        </a:p>
      </dsp:txBody>
      <dsp:txXfrm>
        <a:off x="22807" y="87331"/>
        <a:ext cx="8811370" cy="421589"/>
      </dsp:txXfrm>
    </dsp:sp>
    <dsp:sp modelId="{3A1AE2C7-BEFA-4AAF-8ABD-105CF565841D}">
      <dsp:nvSpPr>
        <dsp:cNvPr id="0" name=""/>
        <dsp:cNvSpPr/>
      </dsp:nvSpPr>
      <dsp:spPr>
        <a:xfrm>
          <a:off x="0" y="531727"/>
          <a:ext cx="8856984" cy="777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209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ts val="1200"/>
            </a:spcBef>
            <a:spcAft>
              <a:spcPts val="1200"/>
            </a:spcAft>
            <a:buFont typeface="Courier New" panose="02070309020205020404" pitchFamily="49" charset="0"/>
            <a:buChar char="o"/>
          </a:pPr>
          <a:r>
            <a:rPr lang="cs-CZ" sz="2200" b="1" kern="1200" dirty="0">
              <a:latin typeface="Calibri" panose="020F0502020204030204" pitchFamily="34" charset="0"/>
            </a:rPr>
            <a:t>uleví </a:t>
          </a:r>
          <a:r>
            <a:rPr lang="cs-CZ" sz="2200" kern="1200" dirty="0">
              <a:latin typeface="Calibri" panose="020F0502020204030204" pitchFamily="34" charset="0"/>
            </a:rPr>
            <a:t>rozpočtu obce, že někdo získal dotaci = </a:t>
          </a:r>
          <a:r>
            <a:rPr lang="cs-CZ" sz="2200" b="1" kern="1200" dirty="0">
              <a:latin typeface="Calibri" panose="020F0502020204030204" pitchFamily="34" charset="0"/>
            </a:rPr>
            <a:t>politicky populární</a:t>
          </a:r>
          <a:endParaRPr lang="cs-CZ" sz="2200" b="1" kern="1200" dirty="0"/>
        </a:p>
      </dsp:txBody>
      <dsp:txXfrm>
        <a:off x="0" y="531727"/>
        <a:ext cx="8856984" cy="777297"/>
      </dsp:txXfrm>
    </dsp:sp>
    <dsp:sp modelId="{953F2DAE-ACD6-46F2-B709-8F082C6B5414}">
      <dsp:nvSpPr>
        <dsp:cNvPr id="0" name=""/>
        <dsp:cNvSpPr/>
      </dsp:nvSpPr>
      <dsp:spPr>
        <a:xfrm>
          <a:off x="0" y="1115201"/>
          <a:ext cx="8856984" cy="496472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>
              <a:solidFill>
                <a:schemeClr val="tx1"/>
              </a:solidFill>
              <a:latin typeface="Calibri" panose="020F0502020204030204" pitchFamily="34" charset="0"/>
            </a:rPr>
            <a:t>NEGATIVNÍ ASPEKTY</a:t>
          </a:r>
          <a:endParaRPr lang="cs-CZ" sz="2200" kern="1200" dirty="0">
            <a:solidFill>
              <a:schemeClr val="tx1"/>
            </a:solidFill>
          </a:endParaRPr>
        </a:p>
      </dsp:txBody>
      <dsp:txXfrm>
        <a:off x="24236" y="1139437"/>
        <a:ext cx="8808512" cy="448000"/>
      </dsp:txXfrm>
    </dsp:sp>
    <dsp:sp modelId="{480B4AB7-3002-4C55-BD26-7B8BEEBA00CE}">
      <dsp:nvSpPr>
        <dsp:cNvPr id="0" name=""/>
        <dsp:cNvSpPr/>
      </dsp:nvSpPr>
      <dsp:spPr>
        <a:xfrm>
          <a:off x="0" y="1805497"/>
          <a:ext cx="8856984" cy="3133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209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ts val="400"/>
            </a:spcAft>
            <a:buFont typeface="Courier New" panose="02070309020205020404" pitchFamily="49" charset="0"/>
            <a:buChar char="o"/>
          </a:pPr>
          <a:r>
            <a:rPr lang="cs-CZ" sz="22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dělám co chtějí </a:t>
          </a:r>
          <a:r>
            <a:rPr lang="cs-CZ" sz="22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= rozhodování shora, </a:t>
          </a:r>
          <a:r>
            <a:rPr lang="cs-CZ" sz="22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centrální řízení</a:t>
          </a:r>
          <a:endParaRPr lang="cs-CZ" sz="2200" b="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ts val="400"/>
            </a:spcAft>
            <a:buFont typeface="Courier New" panose="02070309020205020404" pitchFamily="49" charset="0"/>
            <a:buChar char="o"/>
          </a:pPr>
          <a:r>
            <a:rPr lang="cs-CZ" sz="22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čas</a:t>
          </a:r>
          <a:r>
            <a:rPr lang="cs-CZ" sz="22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– bude vypsán dotační titul? Kdy? Čím později začnu realizovat, tím je to dražší (inflace, materiál, práce,…)</a:t>
          </a:r>
          <a:endParaRPr lang="cs-CZ" sz="22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ts val="400"/>
            </a:spcAft>
            <a:buFont typeface="Courier New" panose="02070309020205020404" pitchFamily="49" charset="0"/>
            <a:buChar char="o"/>
          </a:pPr>
          <a:r>
            <a:rPr lang="cs-CZ" sz="22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podmínky</a:t>
          </a:r>
          <a:r>
            <a:rPr lang="cs-CZ" sz="22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(poskytovatele) – mám aparát na to, abych dodržel všechny podmínky? Co to bude stát navíc? Nesvoboda…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ts val="400"/>
            </a:spcAft>
            <a:buFont typeface="Courier New" panose="02070309020205020404" pitchFamily="49" charset="0"/>
            <a:buChar char="o"/>
          </a:pPr>
          <a:r>
            <a:rPr lang="cs-CZ" sz="22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ústupky</a:t>
          </a:r>
          <a:r>
            <a:rPr lang="cs-CZ" sz="22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(poskytovateli) – dělám i to, co nechci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ts val="400"/>
            </a:spcAft>
            <a:buFont typeface="Courier New" panose="02070309020205020404" pitchFamily="49" charset="0"/>
            <a:buChar char="o"/>
          </a:pPr>
          <a:r>
            <a:rPr lang="cs-CZ" sz="22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udržitelnost vs. flexibilita</a:t>
          </a:r>
          <a:r>
            <a:rPr lang="cs-CZ" sz="22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– nemožnost měnit výsledky projektu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ts val="400"/>
            </a:spcAft>
            <a:buFont typeface="Courier New" panose="02070309020205020404" pitchFamily="49" charset="0"/>
            <a:buChar char="o"/>
          </a:pPr>
          <a:r>
            <a:rPr lang="cs-CZ" sz="22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administrativa – </a:t>
          </a:r>
          <a:r>
            <a:rPr lang="cs-CZ" sz="22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kontroly</a:t>
          </a:r>
          <a:r>
            <a:rPr lang="cs-CZ" sz="22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 </a:t>
          </a:r>
          <a:r>
            <a:rPr lang="cs-CZ" sz="22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výkaznictví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ts val="400"/>
            </a:spcAft>
            <a:buFont typeface="Courier New" panose="02070309020205020404" pitchFamily="49" charset="0"/>
            <a:buChar char="o"/>
          </a:pPr>
          <a:r>
            <a:rPr lang="cs-CZ" sz="22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další výdaje – zprostředkování, administrativní, propagace, atd.</a:t>
          </a:r>
        </a:p>
      </dsp:txBody>
      <dsp:txXfrm>
        <a:off x="0" y="1805497"/>
        <a:ext cx="8856984" cy="3133544"/>
      </dsp:txXfrm>
    </dsp:sp>
    <dsp:sp modelId="{703478D4-99C0-4B27-851E-C76242FFB9A3}">
      <dsp:nvSpPr>
        <dsp:cNvPr id="0" name=""/>
        <dsp:cNvSpPr/>
      </dsp:nvSpPr>
      <dsp:spPr>
        <a:xfrm>
          <a:off x="0" y="5003565"/>
          <a:ext cx="8856984" cy="580589"/>
        </a:xfrm>
        <a:prstGeom prst="roundRect">
          <a:avLst/>
        </a:prstGeom>
        <a:solidFill>
          <a:srgbClr val="FF0000">
            <a:alpha val="7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cs-CZ" sz="2200" b="1" kern="1200" dirty="0">
              <a:solidFill>
                <a:schemeClr val="tx1"/>
              </a:solidFill>
              <a:latin typeface="Calibri" panose="020F0502020204030204" pitchFamily="34" charset="0"/>
            </a:rPr>
            <a:t>= CENA</a:t>
          </a:r>
          <a:r>
            <a:rPr lang="cs-CZ" sz="2200" b="0" kern="1200" dirty="0">
              <a:solidFill>
                <a:schemeClr val="tx1"/>
              </a:solidFill>
              <a:latin typeface="Calibri" panose="020F0502020204030204" pitchFamily="34" charset="0"/>
            </a:rPr>
            <a:t> je </a:t>
          </a:r>
          <a:r>
            <a:rPr lang="cs-CZ" sz="2200" b="1" u="none" kern="1200" dirty="0">
              <a:solidFill>
                <a:schemeClr val="tx1"/>
              </a:solidFill>
              <a:effectLst>
                <a:outerShdw sx="1000" sy="1000" algn="tl">
                  <a:srgbClr val="000000"/>
                </a:outerShdw>
              </a:effectLst>
              <a:latin typeface="Calibri" panose="020F0502020204030204" pitchFamily="34" charset="0"/>
            </a:rPr>
            <a:t>vyšší</a:t>
          </a:r>
          <a:r>
            <a:rPr lang="cs-CZ" sz="2200" b="1" u="non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 </a:t>
          </a:r>
          <a:r>
            <a:rPr lang="cs-CZ" sz="2200" b="0" kern="1200" dirty="0">
              <a:solidFill>
                <a:schemeClr val="tx1"/>
              </a:solidFill>
              <a:latin typeface="Calibri" panose="020F0502020204030204" pitchFamily="34" charset="0"/>
            </a:rPr>
            <a:t>než při financování z úvěru</a:t>
          </a:r>
          <a:endParaRPr lang="cs-CZ" sz="2200" b="0" kern="1200" dirty="0">
            <a:solidFill>
              <a:schemeClr val="tx1"/>
            </a:solidFill>
          </a:endParaRPr>
        </a:p>
      </dsp:txBody>
      <dsp:txXfrm>
        <a:off x="28342" y="5031907"/>
        <a:ext cx="8800300" cy="5239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286AD-25E1-4CFB-8473-608A1A9BD598}">
      <dsp:nvSpPr>
        <dsp:cNvPr id="0" name=""/>
        <dsp:cNvSpPr/>
      </dsp:nvSpPr>
      <dsp:spPr>
        <a:xfrm>
          <a:off x="0" y="2865"/>
          <a:ext cx="8375467" cy="5218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>
              <a:solidFill>
                <a:schemeClr val="tx1"/>
              </a:solidFill>
              <a:latin typeface="Calibri" panose="020F0502020204030204" pitchFamily="34" charset="0"/>
            </a:rPr>
            <a:t>NEGATIVNÍ ASPEKTY</a:t>
          </a:r>
          <a:endParaRPr lang="cs-CZ" sz="2200" kern="1200" dirty="0">
            <a:solidFill>
              <a:schemeClr val="tx1"/>
            </a:solidFill>
          </a:endParaRPr>
        </a:p>
      </dsp:txBody>
      <dsp:txXfrm>
        <a:off x="25476" y="28341"/>
        <a:ext cx="8324515" cy="470924"/>
      </dsp:txXfrm>
    </dsp:sp>
    <dsp:sp modelId="{3A1AE2C7-BEFA-4AAF-8ABD-105CF565841D}">
      <dsp:nvSpPr>
        <dsp:cNvPr id="0" name=""/>
        <dsp:cNvSpPr/>
      </dsp:nvSpPr>
      <dsp:spPr>
        <a:xfrm>
          <a:off x="0" y="524742"/>
          <a:ext cx="8375467" cy="677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921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cs-CZ" sz="2200" b="1" kern="1200" dirty="0">
              <a:latin typeface="Calibri" panose="020F0502020204030204" pitchFamily="34" charset="0"/>
            </a:rPr>
            <a:t>odpor </a:t>
          </a:r>
          <a:r>
            <a:rPr lang="cs-CZ" sz="2200" kern="1200" dirty="0">
              <a:latin typeface="Calibri" panose="020F0502020204030204" pitchFamily="34" charset="0"/>
            </a:rPr>
            <a:t>zastupitelstev k zadlužování, </a:t>
          </a:r>
          <a:r>
            <a:rPr lang="cs-CZ" sz="2200" b="1" kern="1200" dirty="0">
              <a:latin typeface="Calibri" panose="020F0502020204030204" pitchFamily="34" charset="0"/>
            </a:rPr>
            <a:t>politicky</a:t>
          </a:r>
          <a:r>
            <a:rPr lang="cs-CZ" sz="2200" kern="1200" dirty="0">
              <a:latin typeface="Calibri" panose="020F0502020204030204" pitchFamily="34" charset="0"/>
            </a:rPr>
            <a:t> </a:t>
          </a:r>
          <a:r>
            <a:rPr lang="cs-CZ" sz="2200" b="1" kern="1200" dirty="0">
              <a:latin typeface="Calibri" panose="020F0502020204030204" pitchFamily="34" charset="0"/>
            </a:rPr>
            <a:t>nepopulární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200" kern="1200" dirty="0">
              <a:latin typeface="Calibri" panose="020F0502020204030204" pitchFamily="34" charset="0"/>
            </a:rPr>
            <a:t>náklady na </a:t>
          </a:r>
          <a:r>
            <a:rPr lang="cs-CZ" sz="2200" b="1" kern="1200" dirty="0">
              <a:latin typeface="Calibri" panose="020F0502020204030204" pitchFamily="34" charset="0"/>
            </a:rPr>
            <a:t>úroky </a:t>
          </a:r>
          <a:r>
            <a:rPr lang="cs-CZ" sz="2200" kern="1200" dirty="0">
              <a:latin typeface="Calibri" panose="020F0502020204030204" pitchFamily="34" charset="0"/>
            </a:rPr>
            <a:t>(často jsou však přeceňované)</a:t>
          </a:r>
          <a:endParaRPr lang="cs-CZ" sz="2200" b="1" kern="1200" dirty="0">
            <a:solidFill>
              <a:srgbClr val="C00000"/>
            </a:solidFill>
            <a:latin typeface="Calibri" panose="020F0502020204030204" pitchFamily="34" charset="0"/>
          </a:endParaRPr>
        </a:p>
      </dsp:txBody>
      <dsp:txXfrm>
        <a:off x="0" y="524742"/>
        <a:ext cx="8375467" cy="677101"/>
      </dsp:txXfrm>
    </dsp:sp>
    <dsp:sp modelId="{FAAB67ED-8D62-4431-9BE5-4CF29B27836C}">
      <dsp:nvSpPr>
        <dsp:cNvPr id="0" name=""/>
        <dsp:cNvSpPr/>
      </dsp:nvSpPr>
      <dsp:spPr>
        <a:xfrm>
          <a:off x="0" y="1201843"/>
          <a:ext cx="8375467" cy="521876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>
              <a:solidFill>
                <a:schemeClr val="tx1"/>
              </a:solidFill>
              <a:latin typeface="Calibri" panose="020F0502020204030204" pitchFamily="34" charset="0"/>
            </a:rPr>
            <a:t>POZITIVNÍ ASPEKTY</a:t>
          </a:r>
        </a:p>
      </dsp:txBody>
      <dsp:txXfrm>
        <a:off x="25476" y="1227319"/>
        <a:ext cx="8324515" cy="470924"/>
      </dsp:txXfrm>
    </dsp:sp>
    <dsp:sp modelId="{37FC975F-1612-4231-A225-E53C8754C261}">
      <dsp:nvSpPr>
        <dsp:cNvPr id="0" name=""/>
        <dsp:cNvSpPr/>
      </dsp:nvSpPr>
      <dsp:spPr>
        <a:xfrm>
          <a:off x="0" y="1723720"/>
          <a:ext cx="8375467" cy="3282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921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200" b="1" kern="1200" dirty="0">
              <a:latin typeface="Calibri" panose="020F0502020204030204" pitchFamily="34" charset="0"/>
            </a:rPr>
            <a:t>dělám co potřebujeme </a:t>
          </a:r>
          <a:r>
            <a:rPr lang="cs-CZ" sz="2200" b="0" kern="1200" dirty="0">
              <a:latin typeface="Calibri" panose="020F0502020204030204" pitchFamily="34" charset="0"/>
            </a:rPr>
            <a:t>a co má finanční smysl, rozhodování zdola = </a:t>
          </a:r>
          <a:r>
            <a:rPr lang="cs-CZ" sz="2200" b="1" kern="1200" dirty="0">
              <a:latin typeface="Calibri" panose="020F0502020204030204" pitchFamily="34" charset="0"/>
            </a:rPr>
            <a:t>subsidiarita</a:t>
          </a:r>
          <a:r>
            <a:rPr lang="cs-CZ" sz="2200" b="0" kern="1200" dirty="0">
              <a:latin typeface="Calibri" panose="020F0502020204030204" pitchFamily="34" charset="0"/>
            </a:rPr>
            <a:t>, svoboda, nedělám ústupky kvůli poskytovateli dotace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200" b="1" kern="1200" dirty="0">
              <a:latin typeface="Calibri" panose="020F0502020204030204" pitchFamily="34" charset="0"/>
            </a:rPr>
            <a:t>čas </a:t>
          </a:r>
          <a:r>
            <a:rPr lang="cs-CZ" sz="2200" kern="1200" dirty="0">
              <a:latin typeface="Calibri" panose="020F0502020204030204" pitchFamily="34" charset="0"/>
            </a:rPr>
            <a:t>– nečekám na dotace (dřívější užitek pro občany)</a:t>
          </a:r>
          <a:endParaRPr lang="cs-CZ" sz="2200" b="0" kern="1200" dirty="0">
            <a:latin typeface="Calibri" panose="020F050202020403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200" b="1" kern="1200" dirty="0">
              <a:latin typeface="Calibri" panose="020F0502020204030204" pitchFamily="34" charset="0"/>
            </a:rPr>
            <a:t>flexibilita </a:t>
          </a:r>
          <a:r>
            <a:rPr lang="cs-CZ" sz="2200" kern="1200" dirty="0">
              <a:latin typeface="Calibri" panose="020F0502020204030204" pitchFamily="34" charset="0"/>
            </a:rPr>
            <a:t>– výsledek projektu můžeme časem měnit </a:t>
          </a:r>
          <a:endParaRPr lang="cs-CZ" sz="2200" b="0" kern="1200" dirty="0">
            <a:latin typeface="Calibri" panose="020F050202020403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200" b="0" kern="1200" dirty="0">
              <a:latin typeface="Calibri" panose="020F0502020204030204" pitchFamily="34" charset="0"/>
            </a:rPr>
            <a:t>realizuji za </a:t>
          </a:r>
          <a:r>
            <a:rPr lang="cs-CZ" sz="2200" b="1" kern="1200" dirty="0">
              <a:latin typeface="Calibri" panose="020F0502020204030204" pitchFamily="34" charset="0"/>
            </a:rPr>
            <a:t>aktuální cenu, </a:t>
          </a:r>
          <a:r>
            <a:rPr lang="cs-CZ" sz="2200" b="0" kern="1200" dirty="0">
              <a:latin typeface="Calibri" panose="020F0502020204030204" pitchFamily="34" charset="0"/>
            </a:rPr>
            <a:t>nečekám</a:t>
          </a:r>
          <a:endParaRPr lang="cs-CZ" sz="2200" kern="1200" dirty="0">
            <a:latin typeface="Calibri" panose="020F050202020403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200" b="0" kern="1200" dirty="0">
              <a:latin typeface="Calibri" panose="020F0502020204030204" pitchFamily="34" charset="0"/>
            </a:rPr>
            <a:t>nejsou tu </a:t>
          </a:r>
          <a:r>
            <a:rPr lang="cs-CZ" sz="2200" b="1" kern="1200" dirty="0">
              <a:latin typeface="Calibri" panose="020F0502020204030204" pitchFamily="34" charset="0"/>
            </a:rPr>
            <a:t>kontroly </a:t>
          </a:r>
          <a:r>
            <a:rPr lang="cs-CZ" sz="2200" b="0" kern="1200" dirty="0">
              <a:latin typeface="Calibri" panose="020F0502020204030204" pitchFamily="34" charset="0"/>
            </a:rPr>
            <a:t>od p</a:t>
          </a:r>
          <a:r>
            <a:rPr lang="cs-CZ" sz="2200" kern="1200" dirty="0">
              <a:latin typeface="Calibri" panose="020F0502020204030204" pitchFamily="34" charset="0"/>
            </a:rPr>
            <a:t>oskytovatele dotace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200" b="1" kern="1200" dirty="0">
              <a:latin typeface="Calibri" panose="020F0502020204030204" pitchFamily="34" charset="0"/>
            </a:rPr>
            <a:t>nehrozí penále </a:t>
          </a:r>
          <a:r>
            <a:rPr lang="cs-CZ" sz="2200" kern="1200" dirty="0">
              <a:latin typeface="Calibri" panose="020F0502020204030204" pitchFamily="34" charset="0"/>
            </a:rPr>
            <a:t>za porušení rozpočtové kázně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200" b="0" kern="1200" dirty="0">
              <a:latin typeface="Calibri" panose="020F0502020204030204" pitchFamily="34" charset="0"/>
            </a:rPr>
            <a:t>nižší </a:t>
          </a:r>
          <a:r>
            <a:rPr lang="cs-CZ" sz="2200" b="1" kern="1200" dirty="0">
              <a:latin typeface="Calibri" panose="020F0502020204030204" pitchFamily="34" charset="0"/>
            </a:rPr>
            <a:t>administrativa</a:t>
          </a:r>
          <a:r>
            <a:rPr lang="cs-CZ" sz="2200" b="0" kern="1200" dirty="0">
              <a:latin typeface="Calibri" panose="020F0502020204030204" pitchFamily="34" charset="0"/>
            </a:rPr>
            <a:t> – např. žádné výkaznictví vůči poskytovateli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200" b="1" kern="1200" dirty="0">
              <a:latin typeface="Calibri" panose="020F0502020204030204" pitchFamily="34" charset="0"/>
            </a:rPr>
            <a:t>nevážu zdroje </a:t>
          </a:r>
          <a:r>
            <a:rPr lang="cs-CZ" sz="2200" kern="1200" dirty="0">
              <a:latin typeface="Calibri" panose="020F0502020204030204" pitchFamily="34" charset="0"/>
            </a:rPr>
            <a:t>na spolupráci s kontrolními orgány</a:t>
          </a:r>
        </a:p>
      </dsp:txBody>
      <dsp:txXfrm>
        <a:off x="0" y="1723720"/>
        <a:ext cx="8375467" cy="3282915"/>
      </dsp:txXfrm>
    </dsp:sp>
    <dsp:sp modelId="{CB6F1C95-425A-42E3-958D-A43E1F458143}">
      <dsp:nvSpPr>
        <dsp:cNvPr id="0" name=""/>
        <dsp:cNvSpPr/>
      </dsp:nvSpPr>
      <dsp:spPr>
        <a:xfrm>
          <a:off x="0" y="5006636"/>
          <a:ext cx="8375467" cy="521876"/>
        </a:xfrm>
        <a:prstGeom prst="roundRect">
          <a:avLst/>
        </a:prstGeom>
        <a:gradFill rotWithShape="0">
          <a:gsLst>
            <a:gs pos="0">
              <a:srgbClr val="00B050"/>
            </a:gs>
            <a:gs pos="89000">
              <a:srgbClr val="00B050"/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 dirty="0">
              <a:solidFill>
                <a:schemeClr val="tx1"/>
              </a:solidFill>
              <a:latin typeface="Calibri" panose="020F0502020204030204" pitchFamily="34" charset="0"/>
            </a:rPr>
            <a:t>= </a:t>
          </a:r>
          <a:r>
            <a:rPr lang="cs-CZ" sz="2200" b="1" kern="1200" dirty="0">
              <a:solidFill>
                <a:schemeClr val="tx1"/>
              </a:solidFill>
              <a:latin typeface="Calibri" panose="020F0502020204030204" pitchFamily="34" charset="0"/>
            </a:rPr>
            <a:t>CENA</a:t>
          </a:r>
          <a:r>
            <a:rPr lang="cs-CZ" sz="2200" b="0" kern="1200" dirty="0">
              <a:solidFill>
                <a:schemeClr val="tx1"/>
              </a:solidFill>
              <a:latin typeface="Calibri" panose="020F0502020204030204" pitchFamily="34" charset="0"/>
            </a:rPr>
            <a:t> je </a:t>
          </a:r>
          <a:r>
            <a:rPr lang="cs-CZ" sz="2200" b="1" u="none" kern="1200" dirty="0">
              <a:solidFill>
                <a:schemeClr val="tx1"/>
              </a:solidFill>
              <a:effectLst>
                <a:outerShdw sx="1000" sy="1000" algn="tl">
                  <a:srgbClr val="000000"/>
                </a:outerShdw>
              </a:effectLst>
              <a:latin typeface="Calibri" panose="020F0502020204030204" pitchFamily="34" charset="0"/>
            </a:rPr>
            <a:t>nižší</a:t>
          </a:r>
          <a:r>
            <a:rPr lang="cs-CZ" sz="2200" b="1" u="non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 </a:t>
          </a:r>
          <a:r>
            <a:rPr lang="cs-CZ" sz="2200" b="0" kern="1200" dirty="0">
              <a:solidFill>
                <a:schemeClr val="tx1"/>
              </a:solidFill>
              <a:latin typeface="Calibri" panose="020F0502020204030204" pitchFamily="34" charset="0"/>
            </a:rPr>
            <a:t>než u dotačních akcí</a:t>
          </a:r>
        </a:p>
      </dsp:txBody>
      <dsp:txXfrm>
        <a:off x="25476" y="5032112"/>
        <a:ext cx="8324515" cy="4709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FF036-CBA4-45EB-BE00-AF6356AAD9C9}">
      <dsp:nvSpPr>
        <dsp:cNvPr id="0" name=""/>
        <dsp:cNvSpPr/>
      </dsp:nvSpPr>
      <dsp:spPr>
        <a:xfrm>
          <a:off x="1966915" y="642909"/>
          <a:ext cx="4295769" cy="4295769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68CEC50-5E28-428C-8427-16F3BE6DEFC6}">
      <dsp:nvSpPr>
        <dsp:cNvPr id="0" name=""/>
        <dsp:cNvSpPr/>
      </dsp:nvSpPr>
      <dsp:spPr>
        <a:xfrm>
          <a:off x="1966915" y="642909"/>
          <a:ext cx="4295769" cy="4295769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3B2B7B-5ABE-434B-BB89-98D83C19D61C}">
      <dsp:nvSpPr>
        <dsp:cNvPr id="0" name=""/>
        <dsp:cNvSpPr/>
      </dsp:nvSpPr>
      <dsp:spPr>
        <a:xfrm>
          <a:off x="1966915" y="642909"/>
          <a:ext cx="4295769" cy="4295769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4C272EC-C5B2-4E24-8629-9D2FC87C4461}">
      <dsp:nvSpPr>
        <dsp:cNvPr id="0" name=""/>
        <dsp:cNvSpPr/>
      </dsp:nvSpPr>
      <dsp:spPr>
        <a:xfrm>
          <a:off x="1966915" y="642909"/>
          <a:ext cx="4295769" cy="4295769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8481B7-6EC6-4F7C-BFA5-CC55947DD6C6}">
      <dsp:nvSpPr>
        <dsp:cNvPr id="0" name=""/>
        <dsp:cNvSpPr/>
      </dsp:nvSpPr>
      <dsp:spPr>
        <a:xfrm>
          <a:off x="1966915" y="642909"/>
          <a:ext cx="4295769" cy="4295769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4E17D1B-C67F-4B11-8195-B9F792EFD5A3}">
      <dsp:nvSpPr>
        <dsp:cNvPr id="0" name=""/>
        <dsp:cNvSpPr/>
      </dsp:nvSpPr>
      <dsp:spPr>
        <a:xfrm>
          <a:off x="3126283" y="1802277"/>
          <a:ext cx="1977032" cy="19770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</a:rPr>
            <a:t>Finanční zdraví</a:t>
          </a:r>
        </a:p>
      </dsp:txBody>
      <dsp:txXfrm>
        <a:off x="3415813" y="2091807"/>
        <a:ext cx="1397972" cy="1397972"/>
      </dsp:txXfrm>
    </dsp:sp>
    <dsp:sp modelId="{6A3A5FDA-3BE3-4AE5-A4CD-A40FEA549ACE}">
      <dsp:nvSpPr>
        <dsp:cNvPr id="0" name=""/>
        <dsp:cNvSpPr/>
      </dsp:nvSpPr>
      <dsp:spPr>
        <a:xfrm>
          <a:off x="3422838" y="768"/>
          <a:ext cx="1383922" cy="13839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1"/>
              </a:solidFill>
            </a:rPr>
            <a:t>Provozní saldo</a:t>
          </a:r>
        </a:p>
      </dsp:txBody>
      <dsp:txXfrm>
        <a:off x="3625509" y="203439"/>
        <a:ext cx="978580" cy="978580"/>
      </dsp:txXfrm>
    </dsp:sp>
    <dsp:sp modelId="{388F2007-B891-4C49-B7C6-427E41CF5619}">
      <dsp:nvSpPr>
        <dsp:cNvPr id="0" name=""/>
        <dsp:cNvSpPr/>
      </dsp:nvSpPr>
      <dsp:spPr>
        <a:xfrm>
          <a:off x="5418215" y="1450494"/>
          <a:ext cx="1383922" cy="13839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1"/>
              </a:solidFill>
            </a:rPr>
            <a:t>Běžné výdaje</a:t>
          </a:r>
        </a:p>
      </dsp:txBody>
      <dsp:txXfrm>
        <a:off x="5620886" y="1653165"/>
        <a:ext cx="978580" cy="978580"/>
      </dsp:txXfrm>
    </dsp:sp>
    <dsp:sp modelId="{2CFA82FC-3225-42D9-8DB0-F4BD88CE6202}">
      <dsp:nvSpPr>
        <dsp:cNvPr id="0" name=""/>
        <dsp:cNvSpPr/>
      </dsp:nvSpPr>
      <dsp:spPr>
        <a:xfrm>
          <a:off x="4656049" y="3796201"/>
          <a:ext cx="1383922" cy="13839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1"/>
              </a:solidFill>
            </a:rPr>
            <a:t>Běžné příjmy</a:t>
          </a:r>
        </a:p>
      </dsp:txBody>
      <dsp:txXfrm>
        <a:off x="4858720" y="3998872"/>
        <a:ext cx="978580" cy="978580"/>
      </dsp:txXfrm>
    </dsp:sp>
    <dsp:sp modelId="{FB0C3880-9F3D-4CBB-9B55-B60B345CA10A}">
      <dsp:nvSpPr>
        <dsp:cNvPr id="0" name=""/>
        <dsp:cNvSpPr/>
      </dsp:nvSpPr>
      <dsp:spPr>
        <a:xfrm>
          <a:off x="2189627" y="3796201"/>
          <a:ext cx="1383922" cy="13839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>
              <a:solidFill>
                <a:schemeClr val="tx1"/>
              </a:solidFill>
            </a:rPr>
            <a:t>Rezervy</a:t>
          </a:r>
          <a:endParaRPr lang="cs-CZ" sz="1800" kern="1200" dirty="0">
            <a:solidFill>
              <a:schemeClr val="tx1"/>
            </a:solidFill>
          </a:endParaRPr>
        </a:p>
      </dsp:txBody>
      <dsp:txXfrm>
        <a:off x="2392298" y="3998872"/>
        <a:ext cx="978580" cy="978580"/>
      </dsp:txXfrm>
    </dsp:sp>
    <dsp:sp modelId="{3DDC7A71-64F7-4103-9149-D279ACF828E9}">
      <dsp:nvSpPr>
        <dsp:cNvPr id="0" name=""/>
        <dsp:cNvSpPr/>
      </dsp:nvSpPr>
      <dsp:spPr>
        <a:xfrm>
          <a:off x="1427461" y="1450494"/>
          <a:ext cx="1383922" cy="13839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>
              <a:solidFill>
                <a:schemeClr val="tx1"/>
              </a:solidFill>
            </a:rPr>
            <a:t>Dluhy</a:t>
          </a:r>
          <a:endParaRPr lang="cs-CZ" sz="1800" kern="1200" dirty="0">
            <a:solidFill>
              <a:schemeClr val="tx1"/>
            </a:solidFill>
          </a:endParaRPr>
        </a:p>
      </dsp:txBody>
      <dsp:txXfrm>
        <a:off x="1630132" y="1653165"/>
        <a:ext cx="978580" cy="9785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0ACBD-3B40-4AD1-8F6B-0833F1DAA956}">
      <dsp:nvSpPr>
        <dsp:cNvPr id="0" name=""/>
        <dsp:cNvSpPr/>
      </dsp:nvSpPr>
      <dsp:spPr>
        <a:xfrm>
          <a:off x="2022823" y="677633"/>
          <a:ext cx="4513214" cy="4513214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F3531-4C6F-48A0-A623-56AEBDE397FE}">
      <dsp:nvSpPr>
        <dsp:cNvPr id="0" name=""/>
        <dsp:cNvSpPr/>
      </dsp:nvSpPr>
      <dsp:spPr>
        <a:xfrm>
          <a:off x="2022823" y="677633"/>
          <a:ext cx="4513214" cy="4513214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CDA8E6-DCBE-418D-92D1-FEDBE4F3B8AB}">
      <dsp:nvSpPr>
        <dsp:cNvPr id="0" name=""/>
        <dsp:cNvSpPr/>
      </dsp:nvSpPr>
      <dsp:spPr>
        <a:xfrm>
          <a:off x="2022823" y="677633"/>
          <a:ext cx="4513214" cy="4513214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08FDA5-D6CC-4B44-985A-C9A3405C3A55}">
      <dsp:nvSpPr>
        <dsp:cNvPr id="0" name=""/>
        <dsp:cNvSpPr/>
      </dsp:nvSpPr>
      <dsp:spPr>
        <a:xfrm>
          <a:off x="2022823" y="677633"/>
          <a:ext cx="4513214" cy="4513214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8C6DE-9A97-4120-9ADF-1B9447ED3CF2}">
      <dsp:nvSpPr>
        <dsp:cNvPr id="0" name=""/>
        <dsp:cNvSpPr/>
      </dsp:nvSpPr>
      <dsp:spPr>
        <a:xfrm>
          <a:off x="2022823" y="677633"/>
          <a:ext cx="4513214" cy="4513214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32FFB1-C4A5-4CFA-8594-F354FB271006}">
      <dsp:nvSpPr>
        <dsp:cNvPr id="0" name=""/>
        <dsp:cNvSpPr/>
      </dsp:nvSpPr>
      <dsp:spPr>
        <a:xfrm>
          <a:off x="3240916" y="1895726"/>
          <a:ext cx="2077028" cy="2077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 dirty="0"/>
            <a:t>Finanční zdraví</a:t>
          </a:r>
        </a:p>
      </dsp:txBody>
      <dsp:txXfrm>
        <a:off x="3545090" y="2199900"/>
        <a:ext cx="1468680" cy="1468680"/>
      </dsp:txXfrm>
    </dsp:sp>
    <dsp:sp modelId="{CD7513F8-5093-4472-BA25-A5A15CC35FDE}">
      <dsp:nvSpPr>
        <dsp:cNvPr id="0" name=""/>
        <dsp:cNvSpPr/>
      </dsp:nvSpPr>
      <dsp:spPr>
        <a:xfrm>
          <a:off x="3552470" y="3014"/>
          <a:ext cx="1453919" cy="14539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Provozní saldo</a:t>
          </a:r>
        </a:p>
      </dsp:txBody>
      <dsp:txXfrm>
        <a:off x="3765392" y="215936"/>
        <a:ext cx="1028075" cy="1028075"/>
      </dsp:txXfrm>
    </dsp:sp>
    <dsp:sp modelId="{24058B36-7B3B-4A05-874E-FD5033C98C40}">
      <dsp:nvSpPr>
        <dsp:cNvPr id="0" name=""/>
        <dsp:cNvSpPr/>
      </dsp:nvSpPr>
      <dsp:spPr>
        <a:xfrm>
          <a:off x="5648852" y="1526124"/>
          <a:ext cx="1453919" cy="14539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Běžné výdaje</a:t>
          </a:r>
        </a:p>
      </dsp:txBody>
      <dsp:txXfrm>
        <a:off x="5861774" y="1739046"/>
        <a:ext cx="1028075" cy="1028075"/>
      </dsp:txXfrm>
    </dsp:sp>
    <dsp:sp modelId="{11F95436-86E7-4DFF-A5E3-C61558C3DB76}">
      <dsp:nvSpPr>
        <dsp:cNvPr id="0" name=""/>
        <dsp:cNvSpPr/>
      </dsp:nvSpPr>
      <dsp:spPr>
        <a:xfrm>
          <a:off x="4848105" y="3990568"/>
          <a:ext cx="1453919" cy="14539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Běžné příjmy</a:t>
          </a:r>
        </a:p>
      </dsp:txBody>
      <dsp:txXfrm>
        <a:off x="5061027" y="4203490"/>
        <a:ext cx="1028075" cy="1028075"/>
      </dsp:txXfrm>
    </dsp:sp>
    <dsp:sp modelId="{E1C11C6B-9C87-4349-9E3E-2C0045E9DBE5}">
      <dsp:nvSpPr>
        <dsp:cNvPr id="0" name=""/>
        <dsp:cNvSpPr/>
      </dsp:nvSpPr>
      <dsp:spPr>
        <a:xfrm>
          <a:off x="2256835" y="3990568"/>
          <a:ext cx="1453919" cy="14539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Rezervy</a:t>
          </a:r>
          <a:endParaRPr lang="cs-CZ" sz="1900" kern="1200" dirty="0"/>
        </a:p>
      </dsp:txBody>
      <dsp:txXfrm>
        <a:off x="2469757" y="4203490"/>
        <a:ext cx="1028075" cy="1028075"/>
      </dsp:txXfrm>
    </dsp:sp>
    <dsp:sp modelId="{1747A48F-F2CB-4BAE-9ED7-3B2E5E275F5A}">
      <dsp:nvSpPr>
        <dsp:cNvPr id="0" name=""/>
        <dsp:cNvSpPr/>
      </dsp:nvSpPr>
      <dsp:spPr>
        <a:xfrm>
          <a:off x="1456089" y="1526124"/>
          <a:ext cx="1453919" cy="14539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Dluhy</a:t>
          </a:r>
          <a:endParaRPr lang="cs-CZ" sz="1900" kern="1200" dirty="0"/>
        </a:p>
      </dsp:txBody>
      <dsp:txXfrm>
        <a:off x="1669011" y="1739046"/>
        <a:ext cx="1028075" cy="10280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FE157-9D1B-472D-9750-2FEB130B99B3}">
      <dsp:nvSpPr>
        <dsp:cNvPr id="0" name=""/>
        <dsp:cNvSpPr/>
      </dsp:nvSpPr>
      <dsp:spPr>
        <a:xfrm>
          <a:off x="1076" y="0"/>
          <a:ext cx="2799466" cy="5609120"/>
        </a:xfrm>
        <a:prstGeom prst="roundRect">
          <a:avLst>
            <a:gd name="adj" fmla="val 10000"/>
          </a:avLst>
        </a:prstGeom>
        <a:solidFill>
          <a:srgbClr val="BAF32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effectLst/>
            </a:rPr>
            <a:t>Investiční úvěrový rámec</a:t>
          </a:r>
        </a:p>
      </dsp:txBody>
      <dsp:txXfrm>
        <a:off x="1076" y="0"/>
        <a:ext cx="2799466" cy="1682736"/>
      </dsp:txXfrm>
    </dsp:sp>
    <dsp:sp modelId="{88159BC4-2ABA-4395-8761-822828283E38}">
      <dsp:nvSpPr>
        <dsp:cNvPr id="0" name=""/>
        <dsp:cNvSpPr/>
      </dsp:nvSpPr>
      <dsp:spPr>
        <a:xfrm>
          <a:off x="281023" y="1683215"/>
          <a:ext cx="2239572" cy="11019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2000" b="0" kern="1200" dirty="0"/>
            <a:t>Zadávací dokumentace</a:t>
          </a:r>
        </a:p>
      </dsp:txBody>
      <dsp:txXfrm>
        <a:off x="313299" y="1715491"/>
        <a:ext cx="2175020" cy="1037415"/>
      </dsp:txXfrm>
    </dsp:sp>
    <dsp:sp modelId="{F03FA0BE-F2C8-4F57-9B9C-AD89EDC26FC3}">
      <dsp:nvSpPr>
        <dsp:cNvPr id="0" name=""/>
        <dsp:cNvSpPr/>
      </dsp:nvSpPr>
      <dsp:spPr>
        <a:xfrm>
          <a:off x="281023" y="2954716"/>
          <a:ext cx="2239572" cy="11019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2000" b="0" kern="1200" dirty="0"/>
            <a:t>Optimálně nastavené parametry</a:t>
          </a:r>
        </a:p>
      </dsp:txBody>
      <dsp:txXfrm>
        <a:off x="313299" y="2986992"/>
        <a:ext cx="2175020" cy="1037415"/>
      </dsp:txXfrm>
    </dsp:sp>
    <dsp:sp modelId="{519A7819-0AD1-4DFB-B50D-4B0E2434416B}">
      <dsp:nvSpPr>
        <dsp:cNvPr id="0" name=""/>
        <dsp:cNvSpPr/>
      </dsp:nvSpPr>
      <dsp:spPr>
        <a:xfrm>
          <a:off x="281023" y="4226217"/>
          <a:ext cx="2239572" cy="11019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2000" b="0" kern="1200"/>
            <a:t>Důvodová </a:t>
          </a:r>
          <a:r>
            <a:rPr lang="cs-CZ" sz="2000" b="0" kern="1200" dirty="0"/>
            <a:t>zpráva do zastupitelstva</a:t>
          </a:r>
        </a:p>
      </dsp:txBody>
      <dsp:txXfrm>
        <a:off x="313299" y="4258493"/>
        <a:ext cx="2175020" cy="1037415"/>
      </dsp:txXfrm>
    </dsp:sp>
    <dsp:sp modelId="{BE04653B-CC1A-46EE-9CAA-58758A39BFA4}">
      <dsp:nvSpPr>
        <dsp:cNvPr id="0" name=""/>
        <dsp:cNvSpPr/>
      </dsp:nvSpPr>
      <dsp:spPr>
        <a:xfrm>
          <a:off x="3010502" y="0"/>
          <a:ext cx="2799466" cy="5609120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effectLst/>
            </a:rPr>
            <a:t>Střednědobý výhled rozpočtu s analýzou financí a ratingem</a:t>
          </a:r>
        </a:p>
      </dsp:txBody>
      <dsp:txXfrm>
        <a:off x="3010502" y="0"/>
        <a:ext cx="2799466" cy="1682736"/>
      </dsp:txXfrm>
    </dsp:sp>
    <dsp:sp modelId="{DBFF47D4-EF6A-40D0-9359-F51C64DFBA6E}">
      <dsp:nvSpPr>
        <dsp:cNvPr id="0" name=""/>
        <dsp:cNvSpPr/>
      </dsp:nvSpPr>
      <dsp:spPr>
        <a:xfrm>
          <a:off x="3290449" y="1683215"/>
          <a:ext cx="2239572" cy="11019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/>
            <a:t>Podrobná analýza financí</a:t>
          </a:r>
        </a:p>
      </dsp:txBody>
      <dsp:txXfrm>
        <a:off x="3322725" y="1715491"/>
        <a:ext cx="2175020" cy="1037415"/>
      </dsp:txXfrm>
    </dsp:sp>
    <dsp:sp modelId="{6253CD35-96AB-43AC-B749-6BAF605DB4C2}">
      <dsp:nvSpPr>
        <dsp:cNvPr id="0" name=""/>
        <dsp:cNvSpPr/>
      </dsp:nvSpPr>
      <dsp:spPr>
        <a:xfrm>
          <a:off x="3290449" y="2954716"/>
          <a:ext cx="2239572" cy="11019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/>
            <a:t>Strop bezpečného zadlužení</a:t>
          </a:r>
        </a:p>
      </dsp:txBody>
      <dsp:txXfrm>
        <a:off x="3322725" y="2986992"/>
        <a:ext cx="2175020" cy="1037415"/>
      </dsp:txXfrm>
    </dsp:sp>
    <dsp:sp modelId="{4EB8F6F3-C14E-4D2D-94E4-E80B4F2B9368}">
      <dsp:nvSpPr>
        <dsp:cNvPr id="0" name=""/>
        <dsp:cNvSpPr/>
      </dsp:nvSpPr>
      <dsp:spPr>
        <a:xfrm>
          <a:off x="3290449" y="4226217"/>
          <a:ext cx="2239572" cy="11019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/>
            <a:t>Výhled </a:t>
          </a:r>
          <a:r>
            <a:rPr lang="cs-CZ" sz="20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finančních možností obce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na 5 let</a:t>
          </a:r>
        </a:p>
      </dsp:txBody>
      <dsp:txXfrm>
        <a:off x="3322725" y="4258493"/>
        <a:ext cx="2175020" cy="1037415"/>
      </dsp:txXfrm>
    </dsp:sp>
    <dsp:sp modelId="{3B16469E-96E8-4D51-BB51-6723A6DAA608}">
      <dsp:nvSpPr>
        <dsp:cNvPr id="0" name=""/>
        <dsp:cNvSpPr/>
      </dsp:nvSpPr>
      <dsp:spPr>
        <a:xfrm>
          <a:off x="6019929" y="0"/>
          <a:ext cx="2799466" cy="5609120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effectLst/>
            </a:rPr>
            <a:t>Strategický plán</a:t>
          </a:r>
          <a:r>
            <a:rPr lang="cs-CZ" sz="2000" b="0" kern="1200" dirty="0">
              <a:effectLst/>
            </a:rPr>
            <a:t>                       </a:t>
          </a:r>
          <a:r>
            <a:rPr lang="cs-CZ" sz="2000" b="1" kern="1200" dirty="0">
              <a:effectLst/>
            </a:rPr>
            <a:t>s akčním plánem</a:t>
          </a:r>
        </a:p>
      </dsp:txBody>
      <dsp:txXfrm>
        <a:off x="6019929" y="0"/>
        <a:ext cx="2799466" cy="1682736"/>
      </dsp:txXfrm>
    </dsp:sp>
    <dsp:sp modelId="{A92F4E2F-2841-4307-8C9A-84CDC9A094BE}">
      <dsp:nvSpPr>
        <dsp:cNvPr id="0" name=""/>
        <dsp:cNvSpPr/>
      </dsp:nvSpPr>
      <dsp:spPr>
        <a:xfrm>
          <a:off x="6299875" y="1683215"/>
          <a:ext cx="2239572" cy="11019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/>
            <a:t>Propojeno                          s finančními možnostmi obce</a:t>
          </a:r>
        </a:p>
      </dsp:txBody>
      <dsp:txXfrm>
        <a:off x="6332151" y="1715491"/>
        <a:ext cx="2175020" cy="1037415"/>
      </dsp:txXfrm>
    </dsp:sp>
    <dsp:sp modelId="{FA07E2DB-EFC2-46E3-A74F-915C16672EC7}">
      <dsp:nvSpPr>
        <dsp:cNvPr id="0" name=""/>
        <dsp:cNvSpPr/>
      </dsp:nvSpPr>
      <dsp:spPr>
        <a:xfrm>
          <a:off x="6299875" y="2954716"/>
          <a:ext cx="2239572" cy="11019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/>
            <a:t>Vyšší šance na dotace</a:t>
          </a:r>
        </a:p>
      </dsp:txBody>
      <dsp:txXfrm>
        <a:off x="6332151" y="2986992"/>
        <a:ext cx="2175020" cy="1037415"/>
      </dsp:txXfrm>
    </dsp:sp>
    <dsp:sp modelId="{15876BD8-8625-438B-87F4-47A167BF3612}">
      <dsp:nvSpPr>
        <dsp:cNvPr id="0" name=""/>
        <dsp:cNvSpPr/>
      </dsp:nvSpPr>
      <dsp:spPr>
        <a:xfrm>
          <a:off x="6296180" y="4221088"/>
          <a:ext cx="2239572" cy="11019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/>
            <a:t>Akční plán                          na 5 let</a:t>
          </a:r>
        </a:p>
      </dsp:txBody>
      <dsp:txXfrm>
        <a:off x="6328456" y="4253364"/>
        <a:ext cx="2175020" cy="103741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DF97C-0D4C-42C8-B9FB-28B523DFBF88}">
      <dsp:nvSpPr>
        <dsp:cNvPr id="0" name=""/>
        <dsp:cNvSpPr/>
      </dsp:nvSpPr>
      <dsp:spPr>
        <a:xfrm>
          <a:off x="1271211" y="507397"/>
          <a:ext cx="899112" cy="8991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C5512B-2F33-4BEA-9A13-DDC87DEF38A0}">
      <dsp:nvSpPr>
        <dsp:cNvPr id="0" name=""/>
        <dsp:cNvSpPr/>
      </dsp:nvSpPr>
      <dsp:spPr>
        <a:xfrm>
          <a:off x="721754" y="1730545"/>
          <a:ext cx="199802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Dobrá nálada</a:t>
          </a:r>
          <a:endParaRPr lang="en-US" sz="1600" kern="1200"/>
        </a:p>
      </dsp:txBody>
      <dsp:txXfrm>
        <a:off x="721754" y="1730545"/>
        <a:ext cx="1998028" cy="720000"/>
      </dsp:txXfrm>
    </dsp:sp>
    <dsp:sp modelId="{D15BF851-74C3-445A-AF38-1807AEE8E793}">
      <dsp:nvSpPr>
        <dsp:cNvPr id="0" name=""/>
        <dsp:cNvSpPr/>
      </dsp:nvSpPr>
      <dsp:spPr>
        <a:xfrm>
          <a:off x="3618895" y="507397"/>
          <a:ext cx="899112" cy="89911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5D4EE-8C48-44E5-A098-2A10B52375AE}">
      <dsp:nvSpPr>
        <dsp:cNvPr id="0" name=""/>
        <dsp:cNvSpPr/>
      </dsp:nvSpPr>
      <dsp:spPr>
        <a:xfrm>
          <a:off x="3069437" y="1730545"/>
          <a:ext cx="199802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Poznat a využít finanční potenciál obce</a:t>
          </a:r>
          <a:endParaRPr lang="en-US" sz="1600" kern="1200"/>
        </a:p>
      </dsp:txBody>
      <dsp:txXfrm>
        <a:off x="3069437" y="1730545"/>
        <a:ext cx="1998028" cy="720000"/>
      </dsp:txXfrm>
    </dsp:sp>
    <dsp:sp modelId="{443E000C-B32D-4F7F-9AF6-8C0342767F59}">
      <dsp:nvSpPr>
        <dsp:cNvPr id="0" name=""/>
        <dsp:cNvSpPr/>
      </dsp:nvSpPr>
      <dsp:spPr>
        <a:xfrm>
          <a:off x="5966578" y="507397"/>
          <a:ext cx="899112" cy="8991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558C78-5135-4058-822E-80DAB0152F07}">
      <dsp:nvSpPr>
        <dsp:cNvPr id="0" name=""/>
        <dsp:cNvSpPr/>
      </dsp:nvSpPr>
      <dsp:spPr>
        <a:xfrm>
          <a:off x="5417120" y="1730545"/>
          <a:ext cx="199802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Vize a cíle</a:t>
          </a:r>
          <a:endParaRPr lang="en-US" sz="1600" kern="1200"/>
        </a:p>
      </dsp:txBody>
      <dsp:txXfrm>
        <a:off x="5417120" y="1730545"/>
        <a:ext cx="1998028" cy="720000"/>
      </dsp:txXfrm>
    </dsp:sp>
    <dsp:sp modelId="{50DB57F8-9BE2-477F-8DCD-20319D27A95D}">
      <dsp:nvSpPr>
        <dsp:cNvPr id="0" name=""/>
        <dsp:cNvSpPr/>
      </dsp:nvSpPr>
      <dsp:spPr>
        <a:xfrm>
          <a:off x="1271211" y="2950053"/>
          <a:ext cx="899112" cy="899112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B1AE7-6B0E-42BA-B06A-35B05F33F8A9}">
      <dsp:nvSpPr>
        <dsp:cNvPr id="0" name=""/>
        <dsp:cNvSpPr/>
      </dsp:nvSpPr>
      <dsp:spPr>
        <a:xfrm>
          <a:off x="721754" y="4173201"/>
          <a:ext cx="199802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Zavést finanční realitu </a:t>
          </a:r>
          <a:endParaRPr lang="en-US" sz="1600" kern="1200"/>
        </a:p>
      </dsp:txBody>
      <dsp:txXfrm>
        <a:off x="721754" y="4173201"/>
        <a:ext cx="1998028" cy="720000"/>
      </dsp:txXfrm>
    </dsp:sp>
    <dsp:sp modelId="{0D7EEF77-B48E-43AC-89DF-51EA66E65E56}">
      <dsp:nvSpPr>
        <dsp:cNvPr id="0" name=""/>
        <dsp:cNvSpPr/>
      </dsp:nvSpPr>
      <dsp:spPr>
        <a:xfrm>
          <a:off x="3618895" y="2950053"/>
          <a:ext cx="899112" cy="89911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B896D1-B4C8-410E-B77A-F8E333A6E99B}">
      <dsp:nvSpPr>
        <dsp:cNvPr id="0" name=""/>
        <dsp:cNvSpPr/>
      </dsp:nvSpPr>
      <dsp:spPr>
        <a:xfrm>
          <a:off x="3069437" y="4173201"/>
          <a:ext cx="199802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Nebát se daňové odpovědnosti</a:t>
          </a:r>
          <a:endParaRPr lang="en-US" sz="1600" kern="1200" dirty="0"/>
        </a:p>
      </dsp:txBody>
      <dsp:txXfrm>
        <a:off x="3069437" y="4173201"/>
        <a:ext cx="1998028" cy="720000"/>
      </dsp:txXfrm>
    </dsp:sp>
    <dsp:sp modelId="{15593775-88F7-4B95-A253-CAA07DFC8CAE}">
      <dsp:nvSpPr>
        <dsp:cNvPr id="0" name=""/>
        <dsp:cNvSpPr/>
      </dsp:nvSpPr>
      <dsp:spPr>
        <a:xfrm>
          <a:off x="5966578" y="2950053"/>
          <a:ext cx="899112" cy="899112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AC4A7-296F-4540-A490-F3E8EECE9364}">
      <dsp:nvSpPr>
        <dsp:cNvPr id="0" name=""/>
        <dsp:cNvSpPr/>
      </dsp:nvSpPr>
      <dsp:spPr>
        <a:xfrm>
          <a:off x="5417120" y="4173201"/>
          <a:ext cx="199802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Management = starosta, rada, úřad</a:t>
          </a:r>
          <a:endParaRPr lang="en-US" sz="1600" kern="1200" dirty="0"/>
        </a:p>
      </dsp:txBody>
      <dsp:txXfrm>
        <a:off x="5417120" y="4173201"/>
        <a:ext cx="1998028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7BCE3-F3D3-4CE4-9B68-7F02EFE6605E}" type="datetimeFigureOut">
              <a:rPr lang="cs-CZ" smtClean="0"/>
              <a:pPr/>
              <a:t>03.12.2025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18C73-0A9D-4C20-9A95-DAD34C3AC7B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413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9950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/>
              <a:t>Ing. Luděk Tesař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/>
              <a:t>2018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/>
              <a:t>www.cityfinance.cz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E318C73-0A9D-4C20-9A95-DAD34C3AC7BD}" type="slidenum">
              <a:rPr lang="cs-CZ" smtClean="0"/>
              <a:pPr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4401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/>
              <a:t>Ing. Luděk Tesař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www.cityfinance.cz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8C73-0A9D-4C20-9A95-DAD34C3AC7BD}" type="slidenum">
              <a:rPr lang="cs-CZ" smtClean="0"/>
              <a:pPr/>
              <a:t>63</a:t>
            </a:fld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cs-CZ"/>
              <a:t>Praha 17.03.2017</a:t>
            </a:r>
          </a:p>
        </p:txBody>
      </p:sp>
    </p:spTree>
    <p:extLst>
      <p:ext uri="{BB962C8B-B14F-4D97-AF65-F5344CB8AC3E}">
        <p14:creationId xmlns:p14="http://schemas.microsoft.com/office/powerpoint/2010/main" val="3934918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2976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31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439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FD5F7-534F-48DD-BB5D-897B972DA3C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191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49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866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50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012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/>
              <a:t>Ing. Luděk Tesař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/>
              <a:t>2018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/>
              <a:t>www.cityfinance.cz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E318C73-0A9D-4C20-9A95-DAD34C3AC7BD}" type="slidenum">
              <a:rPr lang="cs-CZ" smtClean="0"/>
              <a:pPr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730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1791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/>
              <a:t>Ing. Luděk Tesař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BA6BFE7-336B-46A6-A82E-FD555FE0D9A4}" type="datetime1">
              <a:rPr lang="cs-CZ" smtClean="0"/>
              <a:t>03.12.2025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/>
              <a:t>www.cityfinance.cz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E318C73-0A9D-4C20-9A95-DAD34C3AC7BD}" type="slidenum">
              <a:rPr lang="cs-CZ" smtClean="0"/>
              <a:pPr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692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848872" cy="720080"/>
          </a:xfrm>
        </p:spPr>
        <p:txBody>
          <a:bodyPr anchor="t" anchorCtr="0"/>
          <a:lstStyle>
            <a:lvl1pPr algn="r">
              <a:defRPr sz="2800" b="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15616" y="2492896"/>
            <a:ext cx="6858000" cy="1152128"/>
          </a:xfrm>
        </p:spPr>
        <p:txBody>
          <a:bodyPr/>
          <a:lstStyle>
            <a:lvl1pPr marL="0" indent="0" algn="ctr">
              <a:buNone/>
              <a:defRPr lang="cs-CZ" altLang="cs-CZ" sz="32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4" name="Zástupný symbol pro číslo snímku 1">
            <a:extLst>
              <a:ext uri="{FF2B5EF4-FFF2-40B4-BE49-F238E27FC236}">
                <a16:creationId xmlns:a16="http://schemas.microsoft.com/office/drawing/2014/main" id="{F4FBD614-E244-4C38-A72D-664431F9E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68B1006-DF2F-495A-8E07-BC96856A37D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327334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2896D4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8650" y="6170400"/>
            <a:ext cx="332088" cy="396000"/>
          </a:xfrm>
        </p:spPr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628650" y="1728000"/>
            <a:ext cx="7886700" cy="4320000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65549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401815" y="388678"/>
            <a:ext cx="739013" cy="0"/>
          </a:xfrm>
          <a:custGeom>
            <a:avLst/>
            <a:gdLst/>
            <a:ahLst/>
            <a:cxnLst/>
            <a:rect l="l" t="t" r="r" b="b"/>
            <a:pathLst>
              <a:path w="864235">
                <a:moveTo>
                  <a:pt x="0" y="0"/>
                </a:moveTo>
                <a:lnTo>
                  <a:pt x="863993" y="0"/>
                </a:lnTo>
              </a:path>
            </a:pathLst>
          </a:custGeom>
          <a:ln w="25400">
            <a:solidFill>
              <a:srgbClr val="E734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Nadpis 14"/>
          <p:cNvSpPr>
            <a:spLocks noGrp="1"/>
          </p:cNvSpPr>
          <p:nvPr>
            <p:ph type="title"/>
          </p:nvPr>
        </p:nvSpPr>
        <p:spPr>
          <a:xfrm>
            <a:off x="401815" y="621232"/>
            <a:ext cx="8295679" cy="42265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Holder 6"/>
          <p:cNvSpPr>
            <a:spLocks noGrp="1"/>
          </p:cNvSpPr>
          <p:nvPr>
            <p:ph type="sldNum" sz="quarter" idx="7"/>
          </p:nvPr>
        </p:nvSpPr>
        <p:spPr>
          <a:xfrm>
            <a:off x="7442409" y="6466987"/>
            <a:ext cx="1353138" cy="10528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684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903533"/>
            <a:r>
              <a:rPr lang="cs-CZ"/>
              <a:t> | </a:t>
            </a:r>
            <a:fld id="{81D60167-4931-47E6-BA6A-407CBD079E47}" type="slidenum">
              <a:rPr lang="cs-CZ" smtClean="0"/>
              <a:pPr marL="903533"/>
              <a:t>‹#›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2"/>
          </p:nvPr>
        </p:nvSpPr>
        <p:spPr>
          <a:xfrm>
            <a:off x="401815" y="1665983"/>
            <a:ext cx="8295679" cy="444019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91818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1592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27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>
          <a:xfrm>
            <a:off x="628650" y="6170401"/>
            <a:ext cx="332088" cy="395417"/>
          </a:xfrm>
        </p:spPr>
        <p:txBody>
          <a:bodyPr/>
          <a:lstStyle/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Zástupný symbol pro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088000"/>
            <a:ext cx="7886700" cy="3960000"/>
          </a:xfrm>
          <a:prstGeom prst="rect">
            <a:avLst/>
          </a:prstGeom>
          <a:noFill/>
          <a:ln>
            <a:noFill/>
          </a:ln>
        </p:spPr>
        <p:txBody>
          <a:bodyPr numCol="1" anchor="t"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/>
              <a:t>Upravte styly předlohy textu.            </a:t>
            </a:r>
          </a:p>
        </p:txBody>
      </p:sp>
    </p:spTree>
    <p:extLst>
      <p:ext uri="{BB962C8B-B14F-4D97-AF65-F5344CB8AC3E}">
        <p14:creationId xmlns:p14="http://schemas.microsoft.com/office/powerpoint/2010/main" val="1577818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2896D4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552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/>
          <a:lstStyle>
            <a:lvl1pPr>
              <a:defRPr lang="cs-CZ" altLang="cs-CZ" sz="3200" b="1" kern="1200" dirty="0">
                <a:solidFill>
                  <a:srgbClr val="11588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908720"/>
            <a:ext cx="8229600" cy="521744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4" name="Zástupný symbol pro číslo snímku 1">
            <a:extLst>
              <a:ext uri="{FF2B5EF4-FFF2-40B4-BE49-F238E27FC236}">
                <a16:creationId xmlns:a16="http://schemas.microsoft.com/office/drawing/2014/main" id="{8FF50159-2454-4532-BD8E-80E0EEAE5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68B1006-DF2F-495A-8E07-BC96856A37D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469123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467544" y="1124744"/>
            <a:ext cx="4038600" cy="47525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644008" y="1124744"/>
            <a:ext cx="4038600" cy="47525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5" name="Zástupný symbol pro číslo snímku 1">
            <a:extLst>
              <a:ext uri="{FF2B5EF4-FFF2-40B4-BE49-F238E27FC236}">
                <a16:creationId xmlns:a16="http://schemas.microsoft.com/office/drawing/2014/main" id="{697A959F-0B02-404C-AE16-EAD4B14A1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68B1006-DF2F-495A-8E07-BC96856A37D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732399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číslo snímku 1">
            <a:extLst>
              <a:ext uri="{FF2B5EF4-FFF2-40B4-BE49-F238E27FC236}">
                <a16:creationId xmlns:a16="http://schemas.microsoft.com/office/drawing/2014/main" id="{1B888146-BC73-4693-B461-68D5ED1AE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68B1006-DF2F-495A-8E07-BC96856A37D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258666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7247C6D-6505-4FB9-AE0D-4E1D45F65F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68B1006-DF2F-495A-8E07-BC96856A37D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2788912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3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: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260350"/>
            <a:ext cx="8029575" cy="386196"/>
          </a:xfrm>
        </p:spPr>
        <p:txBody>
          <a:bodyPr/>
          <a:lstStyle>
            <a:lvl1pPr>
              <a:lnSpc>
                <a:spcPct val="100000"/>
              </a:lnSpc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cs-CZ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13" y="1050924"/>
            <a:ext cx="8028000" cy="4896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cs-CZ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57213" y="5989638"/>
            <a:ext cx="8028000" cy="236537"/>
          </a:xfrm>
        </p:spPr>
        <p:txBody>
          <a:bodyPr anchor="b">
            <a:normAutofit/>
          </a:bodyPr>
          <a:lstStyle>
            <a:lvl1pPr marL="0" indent="0">
              <a:buNone/>
              <a:defRPr sz="700" b="0" i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Zástupný symbol pro číslo snímku 1">
            <a:extLst>
              <a:ext uri="{FF2B5EF4-FFF2-40B4-BE49-F238E27FC236}">
                <a16:creationId xmlns:a16="http://schemas.microsoft.com/office/drawing/2014/main" id="{18740507-0863-418D-AA06-F1E6ABBAF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68B1006-DF2F-495A-8E07-BC96856A37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342" y="113771"/>
            <a:ext cx="8229600" cy="103663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28638" y="1150409"/>
            <a:ext cx="4038600" cy="5086903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9638" y="1150409"/>
            <a:ext cx="4038600" cy="50869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číslo snímku 1">
            <a:extLst>
              <a:ext uri="{FF2B5EF4-FFF2-40B4-BE49-F238E27FC236}">
                <a16:creationId xmlns:a16="http://schemas.microsoft.com/office/drawing/2014/main" id="{7FAE2E6A-5312-4F8A-AF6F-CA72F97CBC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68B1006-DF2F-495A-8E07-BC96856A37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2896D4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28650" y="1728217"/>
            <a:ext cx="7886700" cy="43183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195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640"/>
            <a:ext cx="822960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736"/>
            <a:ext cx="8229600" cy="507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</p:txBody>
      </p:sp>
      <p:pic>
        <p:nvPicPr>
          <p:cNvPr id="5" name="Obrázek 4" descr="LT_CITYFINANCE_rgb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79512" y="6568330"/>
            <a:ext cx="648072" cy="14784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37EF71E-7F23-4BE3-A472-57C3DFDF6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68B1006-DF2F-495A-8E07-BC96856A37D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8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transition>
    <p:wedge/>
  </p:transition>
  <p:hf hdr="0" ftr="0"/>
  <p:txStyles>
    <p:titleStyle>
      <a:lvl1pPr algn="ctr" rtl="0" fontAlgn="base">
        <a:spcBef>
          <a:spcPct val="0"/>
        </a:spcBef>
        <a:spcAft>
          <a:spcPct val="0"/>
        </a:spcAft>
        <a:defRPr lang="cs-CZ" altLang="cs-CZ" sz="3200" b="1" kern="1200" dirty="0" smtClean="0">
          <a:solidFill>
            <a:srgbClr val="115888"/>
          </a:solidFill>
          <a:latin typeface="Calibri" panose="020F0502020204030204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fcr.cz/cs/rozpoctova-politika/uzemni-rozpocty/legislativa-a-metodicka-podpora-uzemnich-rozpoctu/2023/metodicky-pokyn-ministerstva-financi-k-obsahu-rozp-53583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oleObject" Target="../embeddings/oleObject3.bin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8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7" y="1268765"/>
            <a:ext cx="8496944" cy="4896538"/>
          </a:xfrm>
        </p:spPr>
        <p:txBody>
          <a:bodyPr/>
          <a:lstStyle/>
          <a:p>
            <a:r>
              <a:rPr lang="cs-CZ" altLang="cs-CZ" sz="4000" dirty="0"/>
              <a:t>FINANCOVÁNÍ INVESTIČNÍCH ZÁMĚRŮ A ROZVOJE SAMOSPRÁVY – NÁSTROJE ROZVOJE OBCÍ A MĚST</a:t>
            </a:r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r>
              <a:rPr lang="cs-CZ" altLang="cs-CZ" sz="2400" b="0" i="1" dirty="0"/>
              <a:t>Luděk Tesař a Miroslav Matej</a:t>
            </a:r>
          </a:p>
          <a:p>
            <a:r>
              <a:rPr lang="cs-CZ" altLang="cs-CZ" sz="2400" b="0" i="1" dirty="0"/>
              <a:t>5. prosince 2025</a:t>
            </a:r>
          </a:p>
          <a:p>
            <a:endParaRPr lang="cs-CZ" altLang="cs-CZ" sz="4000" b="0" dirty="0"/>
          </a:p>
          <a:p>
            <a:endParaRPr lang="cs-CZ" altLang="cs-CZ" sz="40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B790A47-FAE0-5521-3818-5F0D8FC84F06}"/>
              </a:ext>
            </a:extLst>
          </p:cNvPr>
          <p:cNvSpPr/>
          <p:nvPr/>
        </p:nvSpPr>
        <p:spPr>
          <a:xfrm>
            <a:off x="656108" y="3501008"/>
            <a:ext cx="7831782" cy="23042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06E0B5BA-598D-4F3A-81AD-7F7D5F7BD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D3E7BF9-A768-49A2-9077-2F8A020D61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984" y="4239054"/>
            <a:ext cx="1656184" cy="377837"/>
          </a:xfrm>
          <a:prstGeom prst="rect">
            <a:avLst/>
          </a:prstGeom>
        </p:spPr>
      </p:pic>
      <p:pic>
        <p:nvPicPr>
          <p:cNvPr id="1026" name="Picture 2" descr="Úvodní stránka | Ministerstvo financí ČR">
            <a:extLst>
              <a:ext uri="{FF2B5EF4-FFF2-40B4-BE49-F238E27FC236}">
                <a16:creationId xmlns:a16="http://schemas.microsoft.com/office/drawing/2014/main" id="{27E25AB8-12C5-0DF7-BFD7-191DF979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05064"/>
            <a:ext cx="2336966" cy="84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534E73-8485-D422-6FD6-9C18BAA64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/>
          <a:lstStyle/>
          <a:p>
            <a:r>
              <a:rPr lang="cs-CZ" dirty="0"/>
              <a:t>Akční plán s finančním krytím - ukázka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4C2C30D-8DBB-B4D6-FB02-D6CD83D31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2696"/>
            <a:ext cx="8477480" cy="5832649"/>
          </a:xfrm>
          <a:prstGeom prst="rect">
            <a:avLst/>
          </a:prstGeom>
        </p:spPr>
      </p:pic>
      <p:sp>
        <p:nvSpPr>
          <p:cNvPr id="7" name="Zástupný symbol pro číslo snímku 3">
            <a:extLst>
              <a:ext uri="{FF2B5EF4-FFF2-40B4-BE49-F238E27FC236}">
                <a16:creationId xmlns:a16="http://schemas.microsoft.com/office/drawing/2014/main" id="{F19506FA-7E1B-046A-8B45-18255A27E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568B1006-DF2F-495A-8E07-BC96856A37D6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239447"/>
      </p:ext>
    </p:extLst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CCAC10-687B-4819-B55A-169562D1B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Program rozvoje obce – shrnutí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29EF5D9-A7AA-4141-9CCC-A40FE0D5844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562850" y="7127875"/>
            <a:ext cx="1581150" cy="12382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ct val="100000"/>
              </a:lnSpc>
              <a:defRPr sz="800" b="1" i="0" kern="120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6640" algn="r">
              <a:spcAft>
                <a:spcPts val="600"/>
              </a:spcAft>
            </a:pPr>
            <a:r>
              <a:rPr lang="cs-CZ"/>
              <a:t> | </a:t>
            </a:r>
            <a:fld id="{81D60167-4931-47E6-BA6A-407CBD079E47}" type="slidenum">
              <a:rPr lang="cs-CZ" smtClean="0"/>
              <a:pPr marL="1056640" algn="r">
                <a:spcAft>
                  <a:spcPts val="600"/>
                </a:spcAft>
              </a:pPr>
              <a:t>11</a:t>
            </a:fld>
            <a:endParaRPr lang="cs-CZ"/>
          </a:p>
        </p:txBody>
      </p:sp>
      <p:graphicFrame>
        <p:nvGraphicFramePr>
          <p:cNvPr id="5" name="Diagram 4"/>
          <p:cNvGraphicFramePr/>
          <p:nvPr/>
        </p:nvGraphicFramePr>
        <p:xfrm>
          <a:off x="457200" y="987809"/>
          <a:ext cx="8229600" cy="5217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F19506FA-7E1B-046A-8B45-18255A27E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568B1006-DF2F-495A-8E07-BC96856A37D6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8128213"/>
      </p:ext>
    </p:extLst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B5E2B3-014A-484D-A105-F6AA74AE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Střednědobý výhled rozpočtu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C7DC38-EABB-4B09-A71C-EE46AF0F6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ekonomická úvaha </a:t>
            </a:r>
            <a:r>
              <a:rPr lang="cs-CZ" dirty="0"/>
              <a:t>o</a:t>
            </a:r>
            <a:r>
              <a:rPr lang="cs-CZ" sz="2000" dirty="0">
                <a:latin typeface="+mj-lt"/>
              </a:rPr>
              <a:t> schopnosti obce plnit závazky, tedy i strategické cíle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+mj-lt"/>
              </a:rPr>
              <a:t>obsahuje údaje o </a:t>
            </a:r>
            <a:r>
              <a:rPr lang="cs-CZ" sz="2000" b="1" dirty="0">
                <a:latin typeface="+mj-lt"/>
              </a:rPr>
              <a:t>očekávaném vývoji</a:t>
            </a:r>
            <a:r>
              <a:rPr lang="cs-CZ" sz="2000" dirty="0">
                <a:latin typeface="+mj-lt"/>
              </a:rPr>
              <a:t> celkových příjmů, výdajů, dlouhodobých pohledávek a závazků, </a:t>
            </a:r>
            <a:r>
              <a:rPr lang="cs-CZ" sz="2000" b="1" dirty="0">
                <a:latin typeface="+mj-lt"/>
              </a:rPr>
              <a:t>finanční zdroje a potřeby dlouhodobě realizovaných záměrů</a:t>
            </a:r>
          </a:p>
          <a:p>
            <a:r>
              <a:rPr lang="cs-CZ" b="1" dirty="0"/>
              <a:t>vychází se s něho </a:t>
            </a:r>
            <a:r>
              <a:rPr lang="cs-CZ" dirty="0"/>
              <a:t>při sestavení rozpočtu, slouží pro střednědobé </a:t>
            </a:r>
            <a:r>
              <a:rPr lang="cs-CZ" b="1" dirty="0"/>
              <a:t>plánování rozvoje </a:t>
            </a:r>
            <a:r>
              <a:rPr lang="cs-CZ" dirty="0"/>
              <a:t>obce</a:t>
            </a:r>
          </a:p>
          <a:p>
            <a:r>
              <a:rPr lang="cs-CZ" dirty="0"/>
              <a:t>stanovuje se zpravidla na </a:t>
            </a:r>
            <a:r>
              <a:rPr lang="cs-CZ" b="1" dirty="0"/>
              <a:t>2 až 5 let </a:t>
            </a:r>
            <a:r>
              <a:rPr lang="cs-CZ" dirty="0"/>
              <a:t>po roce na který se sestavuje rozpočet</a:t>
            </a:r>
          </a:p>
          <a:p>
            <a:r>
              <a:rPr lang="cs-CZ" dirty="0"/>
              <a:t>dílčím cílem je </a:t>
            </a:r>
            <a:r>
              <a:rPr lang="cs-CZ" b="1" dirty="0"/>
              <a:t>znát vlastní finanční možnosti</a:t>
            </a:r>
          </a:p>
          <a:p>
            <a:r>
              <a:rPr lang="cs-CZ" dirty="0"/>
              <a:t>doporučujeme roční aktualizaci</a:t>
            </a:r>
          </a:p>
          <a:p>
            <a:pPr lvl="1"/>
            <a:r>
              <a:rPr lang="cs-CZ" dirty="0"/>
              <a:t>daňové příjmy</a:t>
            </a:r>
          </a:p>
          <a:p>
            <a:pPr lvl="1"/>
            <a:r>
              <a:rPr lang="cs-CZ" dirty="0"/>
              <a:t>nově uzavřené smlouvy s plněním delším než 1 rok</a:t>
            </a:r>
          </a:p>
          <a:p>
            <a:pPr lvl="1"/>
            <a:r>
              <a:rPr lang="cs-CZ" dirty="0"/>
              <a:t>…</a:t>
            </a:r>
          </a:p>
        </p:txBody>
      </p:sp>
      <p:sp>
        <p:nvSpPr>
          <p:cNvPr id="5" name="Zástupný symbol pro číslo snímku 3">
            <a:extLst>
              <a:ext uri="{FF2B5EF4-FFF2-40B4-BE49-F238E27FC236}">
                <a16:creationId xmlns:a16="http://schemas.microsoft.com/office/drawing/2014/main" id="{F19506FA-7E1B-046A-8B45-18255A27E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568B1006-DF2F-495A-8E07-BC96856A37D6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8107493"/>
      </p:ext>
    </p:extLst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50A967-FAC1-99B2-1D43-2BD8A8458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000"/>
              <a:t>Příklad výhledu definujícího zdroje a potřeby dlouhodobě realizovaných záměrů (žlutě)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C289420-BB2F-1CCC-7CFE-6649CDD810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1196752"/>
            <a:ext cx="8686800" cy="4613130"/>
          </a:xfrm>
          <a:prstGeom prst="rect">
            <a:avLst/>
          </a:prstGeom>
        </p:spPr>
      </p:pic>
      <p:sp>
        <p:nvSpPr>
          <p:cNvPr id="5" name="Zástupný symbol pro číslo snímku 3">
            <a:extLst>
              <a:ext uri="{FF2B5EF4-FFF2-40B4-BE49-F238E27FC236}">
                <a16:creationId xmlns:a16="http://schemas.microsoft.com/office/drawing/2014/main" id="{F19506FA-7E1B-046A-8B45-18255A27E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568B1006-DF2F-495A-8E07-BC96856A37D6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1514004"/>
      </p:ext>
    </p:extLst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6779" y="82330"/>
            <a:ext cx="8100000" cy="675000"/>
          </a:xfrm>
        </p:spPr>
        <p:txBody>
          <a:bodyPr/>
          <a:lstStyle/>
          <a:p>
            <a:pPr lvl="0"/>
            <a:r>
              <a:rPr lang="cs-CZ" altLang="cs-CZ" dirty="0">
                <a:solidFill>
                  <a:srgbClr val="2896D4"/>
                </a:solidFill>
                <a:ea typeface="Roboto Slab" pitchFamily="2" charset="0"/>
                <a:cs typeface="Calibri" panose="020F0502020204030204" pitchFamily="34" charset="0"/>
              </a:rPr>
              <a:t>Rozpočet</a:t>
            </a:r>
            <a:endParaRPr lang="cs-CZ" sz="4400" dirty="0">
              <a:cs typeface="Calibri" panose="020F0502020204030204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36597" y="4795620"/>
            <a:ext cx="8413012" cy="1120106"/>
          </a:xfrm>
        </p:spPr>
        <p:txBody>
          <a:bodyPr/>
          <a:lstStyle/>
          <a:p>
            <a:pPr marL="0" indent="0">
              <a:spcBef>
                <a:spcPts val="450"/>
              </a:spcBef>
              <a:spcAft>
                <a:spcPts val="900"/>
              </a:spcAft>
              <a:buNone/>
            </a:pPr>
            <a:r>
              <a:rPr lang="cs-CZ" sz="2400" b="1" dirty="0"/>
              <a:t>Obsah rozpočtu</a:t>
            </a:r>
          </a:p>
          <a:p>
            <a:pPr>
              <a:spcBef>
                <a:spcPts val="0"/>
              </a:spcBef>
            </a:pPr>
            <a:r>
              <a:rPr lang="cs-CZ" b="1" dirty="0"/>
              <a:t>finanční toky v daném roce</a:t>
            </a:r>
            <a:r>
              <a:rPr lang="cs-CZ" dirty="0"/>
              <a:t> (      nikoliv objem soutěžených zakázek)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cs-CZ" dirty="0"/>
              <a:t>stanovuje </a:t>
            </a:r>
            <a:r>
              <a:rPr lang="cs-CZ" b="1" dirty="0"/>
              <a:t>závazné ukazatele </a:t>
            </a:r>
            <a:r>
              <a:rPr lang="cs-CZ" dirty="0"/>
              <a:t>v podrobnosti dle rozhodnutí zastupitelstva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98" y="4774297"/>
            <a:ext cx="321467" cy="372902"/>
          </a:xfrm>
          <a:prstGeom prst="rect">
            <a:avLst/>
          </a:prstGeom>
        </p:spPr>
      </p:pic>
      <p:grpSp>
        <p:nvGrpSpPr>
          <p:cNvPr id="9" name="Skupina 8"/>
          <p:cNvGrpSpPr/>
          <p:nvPr/>
        </p:nvGrpSpPr>
        <p:grpSpPr>
          <a:xfrm>
            <a:off x="214304" y="2296362"/>
            <a:ext cx="8706893" cy="916614"/>
            <a:chOff x="543600" y="2587848"/>
            <a:chExt cx="11609191" cy="1222152"/>
          </a:xfrm>
        </p:grpSpPr>
        <p:sp>
          <p:nvSpPr>
            <p:cNvPr id="10" name="Zástupný symbol pro text 3"/>
            <p:cNvSpPr txBox="1">
              <a:spLocks/>
            </p:cNvSpPr>
            <p:nvPr/>
          </p:nvSpPr>
          <p:spPr>
            <a:xfrm>
              <a:off x="850173" y="2587848"/>
              <a:ext cx="11302618" cy="1222152"/>
            </a:xfrm>
            <a:prstGeom prst="rect">
              <a:avLst/>
            </a:prstGeom>
          </p:spPr>
          <p:txBody>
            <a:bodyPr vert="horz" lIns="13500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4000"/>
                </a:lnSpc>
                <a:spcBef>
                  <a:spcPts val="10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None/>
              </a:pPr>
              <a:r>
                <a:rPr lang="cs-CZ" sz="2400" b="1" dirty="0"/>
                <a:t>Účel rozpočtu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cs-CZ" dirty="0"/>
                <a:t>základní nástroj finančního plánování obce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</a:pPr>
              <a:r>
                <a:rPr lang="cs-CZ" dirty="0"/>
                <a:t>řízení </a:t>
              </a:r>
              <a:r>
                <a:rPr lang="cs-CZ" b="1" dirty="0"/>
                <a:t>likvidity</a:t>
              </a:r>
              <a:r>
                <a:rPr lang="cs-CZ" dirty="0"/>
                <a:t> (aby bylo na výdaje)</a:t>
              </a:r>
            </a:p>
          </p:txBody>
        </p:sp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3600" y="2618592"/>
              <a:ext cx="428622" cy="428622"/>
            </a:xfrm>
            <a:prstGeom prst="rect">
              <a:avLst/>
            </a:prstGeom>
          </p:spPr>
        </p:pic>
      </p:grpSp>
      <p:grpSp>
        <p:nvGrpSpPr>
          <p:cNvPr id="7" name="Skupina 6"/>
          <p:cNvGrpSpPr/>
          <p:nvPr/>
        </p:nvGrpSpPr>
        <p:grpSpPr>
          <a:xfrm>
            <a:off x="275947" y="3284984"/>
            <a:ext cx="7947986" cy="1436411"/>
            <a:chOff x="394841" y="4616455"/>
            <a:chExt cx="10597314" cy="1915214"/>
          </a:xfrm>
        </p:grpSpPr>
        <p:sp>
          <p:nvSpPr>
            <p:cNvPr id="14" name="TextovéPole 13"/>
            <p:cNvSpPr txBox="1"/>
            <p:nvPr/>
          </p:nvSpPr>
          <p:spPr>
            <a:xfrm>
              <a:off x="690226" y="4685010"/>
              <a:ext cx="10301929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/>
                <a:t>Upozornění</a:t>
              </a:r>
              <a:endParaRPr lang="cs-CZ" sz="2400" dirty="0"/>
            </a:p>
            <a:p>
              <a:pPr marL="257175" indent="-257175"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cs-CZ" sz="2000" dirty="0"/>
                <a:t>rozpočet </a:t>
              </a:r>
              <a:r>
                <a:rPr lang="cs-CZ" sz="2000" b="1" dirty="0"/>
                <a:t>nedefinuje závazky </a:t>
              </a:r>
              <a:r>
                <a:rPr lang="cs-CZ" sz="2000" dirty="0"/>
                <a:t>obce</a:t>
              </a:r>
            </a:p>
            <a:p>
              <a:pPr marL="600075" lvl="1" indent="-257175">
                <a:buClr>
                  <a:schemeClr val="accent1"/>
                </a:buClr>
                <a:buFont typeface="Courier New" panose="02070309020205020404" pitchFamily="49" charset="0"/>
                <a:buChar char="o"/>
              </a:pPr>
              <a:r>
                <a:rPr lang="cs-CZ" sz="2000" dirty="0"/>
                <a:t>podrobný neznamená že je lepší</a:t>
              </a:r>
            </a:p>
            <a:p>
              <a:pPr marL="600075" lvl="1" indent="-257175">
                <a:buClr>
                  <a:schemeClr val="accent1"/>
                </a:buClr>
                <a:buFont typeface="Courier New" panose="02070309020205020404" pitchFamily="49" charset="0"/>
                <a:buChar char="o"/>
              </a:pPr>
              <a:r>
                <a:rPr lang="cs-CZ" sz="2000" dirty="0"/>
                <a:t>agregovaný neznamená „bianko šek“ pro radu/starostu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394841" y="4616455"/>
              <a:ext cx="317635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200" b="1" dirty="0">
                  <a:ln>
                    <a:solidFill>
                      <a:srgbClr val="2C2E34"/>
                    </a:solidFill>
                  </a:ln>
                  <a:solidFill>
                    <a:srgbClr val="C00000"/>
                  </a:solidFill>
                </a:rPr>
                <a:t>!</a:t>
              </a:r>
              <a:endParaRPr lang="cs-CZ" sz="2400" b="1" dirty="0">
                <a:ln>
                  <a:solidFill>
                    <a:srgbClr val="2C2E34"/>
                  </a:solidFill>
                </a:ln>
                <a:solidFill>
                  <a:srgbClr val="C00000"/>
                </a:solidFill>
              </a:endParaRP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219168" y="1140666"/>
            <a:ext cx="3464976" cy="400110"/>
            <a:chOff x="305568" y="5394321"/>
            <a:chExt cx="4619969" cy="533479"/>
          </a:xfrm>
        </p:grpSpPr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5568" y="5405277"/>
              <a:ext cx="515614" cy="432000"/>
            </a:xfrm>
            <a:prstGeom prst="rect">
              <a:avLst/>
            </a:prstGeom>
          </p:spPr>
        </p:pic>
        <p:sp>
          <p:nvSpPr>
            <p:cNvPr id="17" name="TextovéPole 16"/>
            <p:cNvSpPr txBox="1"/>
            <p:nvPr/>
          </p:nvSpPr>
          <p:spPr>
            <a:xfrm>
              <a:off x="883405" y="5394321"/>
              <a:ext cx="4042132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/>
                <a:t>nutno schválit do: </a:t>
              </a:r>
              <a:r>
                <a:rPr lang="cs-CZ" sz="2000" b="1" dirty="0"/>
                <a:t>31. 12.</a:t>
              </a: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214304" y="1635563"/>
            <a:ext cx="3538714" cy="431767"/>
            <a:chOff x="305568" y="5838148"/>
            <a:chExt cx="4718285" cy="575688"/>
          </a:xfrm>
        </p:grpSpPr>
        <p:pic>
          <p:nvPicPr>
            <p:cNvPr id="16" name="Obrázek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5568" y="5838148"/>
              <a:ext cx="459872" cy="432000"/>
            </a:xfrm>
            <a:prstGeom prst="rect">
              <a:avLst/>
            </a:prstGeom>
          </p:spPr>
        </p:pic>
        <p:sp>
          <p:nvSpPr>
            <p:cNvPr id="18" name="TextovéPole 17"/>
            <p:cNvSpPr txBox="1"/>
            <p:nvPr/>
          </p:nvSpPr>
          <p:spPr>
            <a:xfrm>
              <a:off x="883404" y="5880357"/>
              <a:ext cx="4140449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/>
                <a:t>schvaluje: </a:t>
              </a:r>
              <a:r>
                <a:rPr lang="cs-CZ" sz="2000" b="1" dirty="0"/>
                <a:t>zastupitelstvo</a:t>
              </a:r>
            </a:p>
          </p:txBody>
        </p:sp>
      </p:grpSp>
      <p:grpSp>
        <p:nvGrpSpPr>
          <p:cNvPr id="22" name="Skupina 21"/>
          <p:cNvGrpSpPr/>
          <p:nvPr/>
        </p:nvGrpSpPr>
        <p:grpSpPr>
          <a:xfrm>
            <a:off x="4063820" y="1040661"/>
            <a:ext cx="5080180" cy="1026713"/>
            <a:chOff x="4602377" y="1037694"/>
            <a:chExt cx="6773573" cy="1368949"/>
          </a:xfrm>
        </p:grpSpPr>
        <p:sp>
          <p:nvSpPr>
            <p:cNvPr id="19" name="TextovéPole 18"/>
            <p:cNvSpPr txBox="1"/>
            <p:nvPr/>
          </p:nvSpPr>
          <p:spPr>
            <a:xfrm>
              <a:off x="5070377" y="1052427"/>
              <a:ext cx="6305573" cy="1354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/>
                <a:t>zveřejnění:</a:t>
              </a:r>
            </a:p>
            <a:p>
              <a:pPr marL="257175" indent="-257175">
                <a:buFont typeface="Arial" panose="020B0604020202020204" pitchFamily="34" charset="0"/>
                <a:buChar char="•"/>
              </a:pPr>
              <a:r>
                <a:rPr lang="cs-CZ" sz="2000" dirty="0"/>
                <a:t>návrh: </a:t>
              </a:r>
              <a:r>
                <a:rPr lang="cs-CZ" sz="2000" b="1" dirty="0"/>
                <a:t>min. 15 dnů </a:t>
              </a:r>
              <a:r>
                <a:rPr lang="cs-CZ" sz="2000" dirty="0"/>
                <a:t>před projednáním</a:t>
              </a:r>
            </a:p>
            <a:p>
              <a:pPr marL="257175" indent="-257175">
                <a:buFont typeface="Arial" panose="020B0604020202020204" pitchFamily="34" charset="0"/>
                <a:buChar char="•"/>
              </a:pPr>
              <a:r>
                <a:rPr lang="cs-CZ" sz="2000" dirty="0"/>
                <a:t>schválený: </a:t>
              </a:r>
              <a:r>
                <a:rPr lang="cs-CZ" sz="2000" b="1" dirty="0"/>
                <a:t>do 30 dnů</a:t>
              </a:r>
              <a:r>
                <a:rPr lang="cs-CZ" sz="2000" dirty="0"/>
                <a:t> od schválení</a:t>
              </a:r>
            </a:p>
          </p:txBody>
        </p:sp>
        <p:pic>
          <p:nvPicPr>
            <p:cNvPr id="25" name="Obrázek 24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02377" y="1037694"/>
              <a:ext cx="468000" cy="468000"/>
            </a:xfrm>
            <a:prstGeom prst="rect">
              <a:avLst/>
            </a:prstGeom>
          </p:spPr>
        </p:pic>
      </p:grpSp>
      <p:pic>
        <p:nvPicPr>
          <p:cNvPr id="28" name="Obrázek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0595" y="5205909"/>
            <a:ext cx="318250" cy="29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6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5908"/>
            <a:ext cx="8100000" cy="675000"/>
          </a:xfrm>
        </p:spPr>
        <p:txBody>
          <a:bodyPr/>
          <a:lstStyle/>
          <a:p>
            <a:r>
              <a:rPr lang="cs-CZ" altLang="cs-CZ" dirty="0">
                <a:solidFill>
                  <a:srgbClr val="2896D4"/>
                </a:solidFill>
                <a:ea typeface="Roboto Slab" pitchFamily="2" charset="0"/>
                <a:cs typeface="Calibri" panose="020F0502020204030204" pitchFamily="34" charset="0"/>
              </a:rPr>
              <a:t>Kompetence při schvalování rozpočtu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017387"/>
            <a:ext cx="7764036" cy="4086887"/>
          </a:xfrm>
        </p:spPr>
        <p:txBody>
          <a:bodyPr>
            <a:noAutofit/>
          </a:bodyPr>
          <a:lstStyle/>
          <a:p>
            <a:pPr marL="0" indent="0">
              <a:spcAft>
                <a:spcPts val="450"/>
              </a:spcAft>
              <a:buNone/>
              <a:defRPr/>
            </a:pPr>
            <a:r>
              <a:rPr lang="cs-CZ" sz="2400" b="1" dirty="0">
                <a:latin typeface="+mj-lt"/>
              </a:rPr>
              <a:t>ZASTUPITELSTVO</a:t>
            </a:r>
          </a:p>
          <a:p>
            <a:pPr lvl="1">
              <a:lnSpc>
                <a:spcPct val="100000"/>
              </a:lnSpc>
              <a:defRPr/>
            </a:pPr>
            <a:r>
              <a:rPr lang="cs-CZ" sz="2400" b="1" dirty="0">
                <a:latin typeface="+mj-lt"/>
              </a:rPr>
              <a:t>schvaluje strukturu </a:t>
            </a:r>
            <a:r>
              <a:rPr lang="cs-CZ" sz="2400" dirty="0">
                <a:latin typeface="+mj-lt"/>
              </a:rPr>
              <a:t>závazných ukazatelů, tj. </a:t>
            </a:r>
            <a:r>
              <a:rPr lang="cs-CZ" sz="2400" b="1" dirty="0">
                <a:latin typeface="+mj-lt"/>
              </a:rPr>
              <a:t>rozpočet</a:t>
            </a:r>
          </a:p>
          <a:p>
            <a:pPr lvl="1">
              <a:spcAft>
                <a:spcPts val="450"/>
              </a:spcAft>
              <a:defRPr/>
            </a:pPr>
            <a:r>
              <a:rPr lang="cs-CZ" sz="2400" dirty="0">
                <a:latin typeface="+mj-lt"/>
              </a:rPr>
              <a:t>deleguje na radu (starostu) provádění změn rozpočtu</a:t>
            </a:r>
          </a:p>
          <a:p>
            <a:pPr marL="0" indent="0">
              <a:spcAft>
                <a:spcPts val="450"/>
              </a:spcAft>
              <a:buNone/>
              <a:defRPr/>
            </a:pPr>
            <a:r>
              <a:rPr lang="cs-CZ" sz="2400" b="1" dirty="0">
                <a:latin typeface="+mj-lt"/>
              </a:rPr>
              <a:t>RADA</a:t>
            </a:r>
          </a:p>
          <a:p>
            <a:pPr lvl="1">
              <a:lnSpc>
                <a:spcPct val="100000"/>
              </a:lnSpc>
              <a:defRPr/>
            </a:pPr>
            <a:r>
              <a:rPr lang="cs-CZ" sz="2400" dirty="0">
                <a:latin typeface="+mj-lt"/>
              </a:rPr>
              <a:t>zodpovídá zastupitelstvu za plnění rozpočtu</a:t>
            </a:r>
          </a:p>
          <a:p>
            <a:pPr lvl="1">
              <a:spcAft>
                <a:spcPts val="450"/>
              </a:spcAft>
              <a:defRPr/>
            </a:pPr>
            <a:r>
              <a:rPr lang="cs-CZ" sz="2400" dirty="0">
                <a:latin typeface="+mj-lt"/>
              </a:rPr>
              <a:t>v její kompetenci pořizuje úřad </a:t>
            </a:r>
            <a:r>
              <a:rPr lang="cs-CZ" sz="2400" b="1" dirty="0">
                <a:latin typeface="+mj-lt"/>
              </a:rPr>
              <a:t>rozpis</a:t>
            </a:r>
            <a:r>
              <a:rPr lang="cs-CZ" sz="2400" dirty="0">
                <a:latin typeface="+mj-lt"/>
              </a:rPr>
              <a:t> rozpočtu</a:t>
            </a:r>
          </a:p>
          <a:p>
            <a:pPr marL="0" indent="0">
              <a:spcAft>
                <a:spcPts val="450"/>
              </a:spcAft>
              <a:buNone/>
              <a:defRPr/>
            </a:pPr>
            <a:r>
              <a:rPr lang="cs-CZ" sz="2400" b="1" dirty="0">
                <a:latin typeface="+mj-lt"/>
              </a:rPr>
              <a:t>ÚŘAD</a:t>
            </a:r>
          </a:p>
          <a:p>
            <a:pPr lvl="1">
              <a:lnSpc>
                <a:spcPct val="100000"/>
              </a:lnSpc>
              <a:defRPr/>
            </a:pPr>
            <a:r>
              <a:rPr lang="cs-CZ" sz="2400" dirty="0">
                <a:latin typeface="+mj-lt"/>
              </a:rPr>
              <a:t>zodpovídá radě za </a:t>
            </a:r>
            <a:r>
              <a:rPr lang="cs-CZ" sz="2400" b="1" dirty="0">
                <a:latin typeface="+mj-lt"/>
              </a:rPr>
              <a:t>rozpis a plnění rozpočtu</a:t>
            </a:r>
          </a:p>
          <a:p>
            <a:pPr lvl="1">
              <a:spcAft>
                <a:spcPts val="450"/>
              </a:spcAft>
              <a:defRPr/>
            </a:pPr>
            <a:r>
              <a:rPr lang="cs-CZ" sz="2400" dirty="0">
                <a:latin typeface="+mj-lt"/>
              </a:rPr>
              <a:t>upozorňuje na </a:t>
            </a:r>
            <a:r>
              <a:rPr lang="cs-CZ" sz="2400" b="1" dirty="0">
                <a:latin typeface="+mj-lt"/>
              </a:rPr>
              <a:t>rizika</a:t>
            </a:r>
            <a:r>
              <a:rPr lang="cs-CZ" sz="2400" dirty="0">
                <a:latin typeface="+mj-lt"/>
              </a:rPr>
              <a:t>, zajišťuje </a:t>
            </a:r>
            <a:r>
              <a:rPr lang="cs-CZ" sz="2400" b="1" dirty="0">
                <a:latin typeface="+mj-lt"/>
              </a:rPr>
              <a:t>analýzy</a:t>
            </a:r>
            <a:r>
              <a:rPr lang="cs-CZ" sz="2400" dirty="0">
                <a:latin typeface="+mj-lt"/>
              </a:rPr>
              <a:t>, sleduje ukazatele </a:t>
            </a:r>
            <a:r>
              <a:rPr lang="cs-CZ" sz="2400" b="1" dirty="0">
                <a:latin typeface="+mj-lt"/>
              </a:rPr>
              <a:t>finančního zdraví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10" y="1061887"/>
            <a:ext cx="387000" cy="378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28" y="4653136"/>
            <a:ext cx="429082" cy="378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57" y="3308956"/>
            <a:ext cx="357353" cy="324000"/>
          </a:xfrm>
          <a:prstGeom prst="rect">
            <a:avLst/>
          </a:prstGeom>
        </p:spPr>
      </p:pic>
      <p:sp>
        <p:nvSpPr>
          <p:cNvPr id="9" name="Zástupný symbol pro číslo snímku 3">
            <a:extLst>
              <a:ext uri="{FF2B5EF4-FFF2-40B4-BE49-F238E27FC236}">
                <a16:creationId xmlns:a16="http://schemas.microsoft.com/office/drawing/2014/main" id="{F19506FA-7E1B-046A-8B45-18255A27E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568B1006-DF2F-495A-8E07-BC96856A37D6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236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38047" y="30179"/>
            <a:ext cx="8100000" cy="675000"/>
          </a:xfrm>
        </p:spPr>
        <p:txBody>
          <a:bodyPr/>
          <a:lstStyle/>
          <a:p>
            <a:pPr lvl="0"/>
            <a:r>
              <a:rPr lang="cs-CZ" altLang="cs-CZ" dirty="0">
                <a:solidFill>
                  <a:srgbClr val="2896D4"/>
                </a:solidFill>
                <a:ea typeface="Roboto Slab" pitchFamily="2" charset="0"/>
                <a:cs typeface="Calibri" panose="020F0502020204030204" pitchFamily="34" charset="0"/>
              </a:rPr>
              <a:t>Obsah rozpočtu</a:t>
            </a:r>
            <a:endParaRPr lang="cs-CZ" sz="4400" dirty="0">
              <a:cs typeface="Calibri" panose="020F0502020204030204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77157" y="980728"/>
            <a:ext cx="8250866" cy="4366769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/>
              <a:t>Co obsahuje rozpočet</a:t>
            </a:r>
          </a:p>
          <a:p>
            <a:pPr>
              <a:lnSpc>
                <a:spcPct val="100000"/>
              </a:lnSpc>
            </a:pPr>
            <a:r>
              <a:rPr lang="cs-CZ" dirty="0"/>
              <a:t>všechny </a:t>
            </a:r>
            <a:r>
              <a:rPr lang="cs-CZ" b="1" dirty="0"/>
              <a:t>předpokládané příjmy, výdaje </a:t>
            </a:r>
            <a:r>
              <a:rPr lang="cs-CZ" dirty="0"/>
              <a:t>a </a:t>
            </a:r>
            <a:r>
              <a:rPr lang="cs-CZ" b="1" dirty="0"/>
              <a:t>ostatní peněžní operace </a:t>
            </a:r>
            <a:r>
              <a:rPr lang="cs-CZ" dirty="0"/>
              <a:t>(financující)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b="1" dirty="0"/>
              <a:t>projektové transfery</a:t>
            </a:r>
            <a:endParaRPr lang="cs-CZ" sz="2000" dirty="0"/>
          </a:p>
          <a:p>
            <a:pPr lvl="2">
              <a:lnSpc>
                <a:spcPct val="100000"/>
              </a:lnSpc>
            </a:pPr>
            <a:r>
              <a:rPr lang="cs-CZ" sz="2000" dirty="0"/>
              <a:t>investiční a neinvestiční – na základě právního aktu, registrace akce nebo poskytovatelem schváleného seznamu projektů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b="1" dirty="0"/>
              <a:t>pravidelné a očekávané transfery</a:t>
            </a:r>
            <a:endParaRPr lang="cs-CZ" sz="2000" dirty="0"/>
          </a:p>
          <a:p>
            <a:pPr lvl="2">
              <a:lnSpc>
                <a:spcPct val="100000"/>
              </a:lnSpc>
            </a:pPr>
            <a:r>
              <a:rPr lang="cs-CZ" sz="2000" dirty="0"/>
              <a:t>příspěvek na přenesenou působnost</a:t>
            </a:r>
          </a:p>
          <a:p>
            <a:pPr lvl="2">
              <a:spcBef>
                <a:spcPts val="0"/>
              </a:spcBef>
              <a:spcAft>
                <a:spcPts val="900"/>
              </a:spcAft>
            </a:pPr>
            <a:r>
              <a:rPr lang="cs-CZ" sz="2000" dirty="0"/>
              <a:t>volby, SPOD, sociální služby, přímé náklady na vzdělávání atd.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cs-CZ" sz="2400" b="1" dirty="0"/>
              <a:t>peněžní fondy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000" dirty="0"/>
              <a:t>jejich tvorba a užití</a:t>
            </a:r>
          </a:p>
          <a:p>
            <a:pPr marL="0" indent="0">
              <a:spcBef>
                <a:spcPts val="0"/>
              </a:spcBef>
              <a:buNone/>
            </a:pP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36" y="1052736"/>
            <a:ext cx="324792" cy="376759"/>
          </a:xfrm>
          <a:prstGeom prst="rect">
            <a:avLst/>
          </a:prstGeom>
        </p:spPr>
      </p:pic>
      <p:grpSp>
        <p:nvGrpSpPr>
          <p:cNvPr id="5" name="Skupina 4"/>
          <p:cNvGrpSpPr/>
          <p:nvPr/>
        </p:nvGrpSpPr>
        <p:grpSpPr>
          <a:xfrm>
            <a:off x="275947" y="5622339"/>
            <a:ext cx="8575658" cy="830997"/>
            <a:chOff x="367930" y="4787154"/>
            <a:chExt cx="11161338" cy="1107996"/>
          </a:xfrm>
        </p:grpSpPr>
        <p:sp>
          <p:nvSpPr>
            <p:cNvPr id="6" name="TextovéPole 5"/>
            <p:cNvSpPr txBox="1"/>
            <p:nvPr/>
          </p:nvSpPr>
          <p:spPr>
            <a:xfrm>
              <a:off x="729268" y="4787154"/>
              <a:ext cx="10800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Metodika Ministerstva financí k obsahu rozpočtu</a:t>
              </a:r>
            </a:p>
            <a:p>
              <a:r>
                <a:rPr lang="cs-CZ" sz="1500" dirty="0">
                  <a:hlinkClick r:id="rId3"/>
                </a:rPr>
                <a:t>https://www.mfcr.cz/cs/rozpoctova-politika/uzemni-rozpocty/legislativa-a-metodicka-podpora-uzemnich-rozpoctu/2023/metodicky-pokyn-ministerstva-financi-k-obsahu-rozp-53583</a:t>
              </a:r>
              <a:endParaRPr lang="cs-CZ" sz="1500" dirty="0"/>
            </a:p>
          </p:txBody>
        </p:sp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7930" y="4819053"/>
              <a:ext cx="340581" cy="381451"/>
            </a:xfrm>
            <a:prstGeom prst="rect">
              <a:avLst/>
            </a:prstGeom>
          </p:spPr>
        </p:pic>
      </p:grpSp>
      <p:sp>
        <p:nvSpPr>
          <p:cNvPr id="9" name="Zástupný symbol pro číslo snímku 3">
            <a:extLst>
              <a:ext uri="{FF2B5EF4-FFF2-40B4-BE49-F238E27FC236}">
                <a16:creationId xmlns:a16="http://schemas.microsoft.com/office/drawing/2014/main" id="{F19506FA-7E1B-046A-8B45-18255A27E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568B1006-DF2F-495A-8E07-BC96856A37D6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583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1538"/>
            <a:ext cx="8100000" cy="675000"/>
          </a:xfrm>
        </p:spPr>
        <p:txBody>
          <a:bodyPr/>
          <a:lstStyle/>
          <a:p>
            <a:r>
              <a:rPr lang="cs-CZ" altLang="cs-CZ" dirty="0">
                <a:solidFill>
                  <a:srgbClr val="2896D4"/>
                </a:solidFill>
                <a:ea typeface="Roboto Slab" pitchFamily="2" charset="0"/>
                <a:cs typeface="Calibri" panose="020F0502020204030204" pitchFamily="34" charset="0"/>
              </a:rPr>
              <a:t>Co se realizuje mimo rozpočet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180176" y="2919663"/>
            <a:ext cx="8047913" cy="2123658"/>
            <a:chOff x="338503" y="2439458"/>
            <a:chExt cx="10730550" cy="2831542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8503" y="2527181"/>
              <a:ext cx="424333" cy="399372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803232" y="2439458"/>
              <a:ext cx="10265821" cy="2831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200" b="1" dirty="0"/>
                <a:t>Časté chyby</a:t>
              </a:r>
              <a:endParaRPr lang="cs-CZ" sz="2200" dirty="0"/>
            </a:p>
            <a:p>
              <a:pPr marL="257175" indent="-257175">
                <a:buFont typeface="Arial" panose="020B0604020202020204" pitchFamily="34" charset="0"/>
                <a:buChar char="•"/>
              </a:pPr>
              <a:r>
                <a:rPr lang="cs-CZ" sz="2200" dirty="0"/>
                <a:t>pronájem vlastního majetku není podnikatelská činnost</a:t>
              </a:r>
            </a:p>
            <a:p>
              <a:pPr marL="257175" indent="-257175">
                <a:buFont typeface="Arial" panose="020B0604020202020204" pitchFamily="34" charset="0"/>
                <a:buChar char="•"/>
              </a:pPr>
              <a:r>
                <a:rPr lang="cs-CZ" sz="2200" dirty="0"/>
                <a:t>vykazování správy a pronájmu bytů a nebytových prostor mimo rozpočet</a:t>
              </a:r>
            </a:p>
            <a:p>
              <a:pPr marL="257175" indent="-257175">
                <a:buFont typeface="Arial" panose="020B0604020202020204" pitchFamily="34" charset="0"/>
                <a:buChar char="•"/>
              </a:pPr>
              <a:r>
                <a:rPr lang="cs-CZ" sz="2200" dirty="0"/>
                <a:t>zahrnování záloh nájemců na služby do rozpočtu (např. společné osvětlení, voda, teplo)</a:t>
              </a:r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528723" y="922337"/>
            <a:ext cx="7506082" cy="1849441"/>
            <a:chOff x="528723" y="922337"/>
            <a:chExt cx="7506082" cy="1849441"/>
          </a:xfrm>
        </p:grpSpPr>
        <p:sp>
          <p:nvSpPr>
            <p:cNvPr id="8" name="TextovéPole 7"/>
            <p:cNvSpPr txBox="1"/>
            <p:nvPr/>
          </p:nvSpPr>
          <p:spPr>
            <a:xfrm>
              <a:off x="531010" y="1691778"/>
              <a:ext cx="7239452" cy="108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57175" indent="-257175">
                <a:buFont typeface="Arial" panose="020B0604020202020204" pitchFamily="34" charset="0"/>
                <a:buChar char="•"/>
              </a:pPr>
              <a:r>
                <a:rPr lang="cs-CZ" sz="2200" dirty="0"/>
                <a:t>cizích prostředků,</a:t>
              </a:r>
            </a:p>
            <a:p>
              <a:pPr marL="257175" indent="-257175">
                <a:buFont typeface="Arial" panose="020B0604020202020204" pitchFamily="34" charset="0"/>
                <a:buChar char="•"/>
              </a:pPr>
              <a:r>
                <a:rPr lang="cs-CZ" sz="2200" dirty="0"/>
                <a:t>sdružených prostředků</a:t>
              </a:r>
            </a:p>
            <a:p>
              <a:pPr marL="257175" indent="-257175">
                <a:buFont typeface="Arial" panose="020B0604020202020204" pitchFamily="34" charset="0"/>
                <a:buChar char="•"/>
              </a:pPr>
              <a:r>
                <a:rPr lang="cs-CZ" sz="2200" dirty="0"/>
                <a:t>podnikatelská činnost obce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528723" y="922337"/>
              <a:ext cx="75060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200" b="1" dirty="0"/>
                <a:t>Legislativa – mimo rozpočet se realizují operace týkající se</a:t>
              </a:r>
              <a:endParaRPr lang="cs-CZ" sz="2200" dirty="0"/>
            </a:p>
          </p:txBody>
        </p:sp>
      </p:grp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54" y="980728"/>
            <a:ext cx="276998" cy="320449"/>
          </a:xfrm>
          <a:prstGeom prst="rect">
            <a:avLst/>
          </a:prstGeom>
        </p:spPr>
      </p:pic>
      <p:grpSp>
        <p:nvGrpSpPr>
          <p:cNvPr id="3" name="Skupina 2"/>
          <p:cNvGrpSpPr/>
          <p:nvPr/>
        </p:nvGrpSpPr>
        <p:grpSpPr>
          <a:xfrm>
            <a:off x="251520" y="5043321"/>
            <a:ext cx="8569601" cy="1446550"/>
            <a:chOff x="215543" y="5241498"/>
            <a:chExt cx="12937456" cy="1928733"/>
          </a:xfrm>
        </p:grpSpPr>
        <p:pic>
          <p:nvPicPr>
            <p:cNvPr id="13" name="Obrázek 12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543" y="5241498"/>
              <a:ext cx="468000" cy="468000"/>
            </a:xfrm>
            <a:prstGeom prst="rect">
              <a:avLst/>
            </a:prstGeom>
          </p:spPr>
        </p:pic>
        <p:sp>
          <p:nvSpPr>
            <p:cNvPr id="2" name="TextovéPole 1"/>
            <p:cNvSpPr txBox="1"/>
            <p:nvPr/>
          </p:nvSpPr>
          <p:spPr>
            <a:xfrm>
              <a:off x="704964" y="5241498"/>
              <a:ext cx="12448035" cy="1928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200" dirty="0"/>
                <a:t>musí být splněna podmínka </a:t>
              </a:r>
              <a:r>
                <a:rPr lang="cs-CZ" sz="2200" dirty="0">
                  <a:solidFill>
                    <a:srgbClr val="FF0000"/>
                  </a:solidFill>
                </a:rPr>
                <a:t>„soustavná činnost za účelem dosažení zisku“</a:t>
              </a:r>
            </a:p>
            <a:p>
              <a:r>
                <a:rPr lang="cs-CZ" sz="2200" dirty="0"/>
                <a:t>v případě potřeby lze přesouvat prostředky z / do podnikatelské činnosti</a:t>
              </a:r>
            </a:p>
          </p:txBody>
        </p:sp>
      </p:grpSp>
      <p:sp>
        <p:nvSpPr>
          <p:cNvPr id="16" name="Zástupný symbol pro číslo snímku 3">
            <a:extLst>
              <a:ext uri="{FF2B5EF4-FFF2-40B4-BE49-F238E27FC236}">
                <a16:creationId xmlns:a16="http://schemas.microsoft.com/office/drawing/2014/main" id="{F19506FA-7E1B-046A-8B45-18255A27E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568B1006-DF2F-495A-8E07-BC96856A37D6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01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A2CE2B-14DB-33B6-77BD-62692CC16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4624"/>
            <a:ext cx="8100000" cy="675000"/>
          </a:xfrm>
        </p:spPr>
        <p:txBody>
          <a:bodyPr/>
          <a:lstStyle/>
          <a:p>
            <a:r>
              <a:rPr lang="cs-CZ" altLang="cs-CZ" dirty="0">
                <a:solidFill>
                  <a:srgbClr val="2896D4"/>
                </a:solidFill>
                <a:ea typeface="Roboto Slab" pitchFamily="2" charset="0"/>
                <a:cs typeface="Calibri" panose="020F0502020204030204" pitchFamily="34" charset="0"/>
              </a:rPr>
              <a:t>Jak sestavit „zdravý“ a přehledný rozpočet 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D7196A-5684-C5AD-B157-2A62A6E2F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15" y="1043284"/>
            <a:ext cx="8681485" cy="3321819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Realita</a:t>
            </a:r>
            <a:r>
              <a:rPr lang="cs-CZ" dirty="0"/>
              <a:t> – rozpočet by měl odpovídat </a:t>
            </a:r>
            <a:r>
              <a:rPr lang="cs-CZ" b="1" dirty="0"/>
              <a:t>očekávané realitě </a:t>
            </a:r>
            <a:r>
              <a:rPr lang="cs-CZ" dirty="0"/>
              <a:t>v daném roce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b="1" dirty="0"/>
              <a:t>příjmy</a:t>
            </a:r>
            <a:r>
              <a:rPr lang="cs-CZ" sz="1800" dirty="0"/>
              <a:t> – realisticky a kompletně: daňové, provozní dotace… (zbytečně nepodhodnocovat)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b="1" dirty="0"/>
              <a:t>výdaje </a:t>
            </a:r>
            <a:r>
              <a:rPr lang="cs-CZ" sz="1800" dirty="0"/>
              <a:t>– realisticky a komplexně:</a:t>
            </a:r>
          </a:p>
          <a:p>
            <a:pPr marL="541735" lvl="2" indent="-342900">
              <a:buFont typeface="Courier New" panose="02070309020205020404" pitchFamily="49" charset="0"/>
              <a:buChar char="o"/>
            </a:pPr>
            <a:r>
              <a:rPr lang="cs-CZ" b="1" dirty="0"/>
              <a:t>rezervy </a:t>
            </a:r>
            <a:r>
              <a:rPr lang="cs-CZ" dirty="0"/>
              <a:t>– přiměřeně, nenafukovat výdaje</a:t>
            </a:r>
          </a:p>
          <a:p>
            <a:pPr marL="938213" lvl="2" indent="0">
              <a:buNone/>
            </a:pPr>
            <a:r>
              <a:rPr lang="cs-CZ" b="1" dirty="0"/>
              <a:t>→ </a:t>
            </a:r>
            <a:r>
              <a:rPr lang="cs-CZ" dirty="0"/>
              <a:t>v rozpisu na seskupení 59 (provoz) a 69 (investice)</a:t>
            </a:r>
          </a:p>
          <a:p>
            <a:pPr marL="938213" lvl="2" indent="0">
              <a:buNone/>
            </a:pPr>
            <a:r>
              <a:rPr lang="cs-CZ" b="1" dirty="0"/>
              <a:t>→ </a:t>
            </a:r>
            <a:r>
              <a:rPr lang="cs-CZ" dirty="0"/>
              <a:t>nebo na položku 5171 (opravy a udržování)</a:t>
            </a:r>
          </a:p>
          <a:p>
            <a:pPr marL="541735" lvl="2" indent="-342900">
              <a:buFont typeface="Courier New" panose="02070309020205020404" pitchFamily="49" charset="0"/>
              <a:buChar char="o"/>
            </a:pPr>
            <a:r>
              <a:rPr lang="cs-CZ" dirty="0"/>
              <a:t>zahrnout </a:t>
            </a:r>
            <a:r>
              <a:rPr lang="cs-CZ" b="1" dirty="0"/>
              <a:t>očekávané finanční plnění </a:t>
            </a:r>
            <a:r>
              <a:rPr lang="cs-CZ" dirty="0"/>
              <a:t>platných smluv</a:t>
            </a:r>
          </a:p>
          <a:p>
            <a:pPr marL="541735" lvl="2" indent="-342900">
              <a:buFont typeface="Courier New" panose="02070309020205020404" pitchFamily="49" charset="0"/>
              <a:buChar char="o"/>
            </a:pPr>
            <a:r>
              <a:rPr lang="cs-CZ" b="1" dirty="0"/>
              <a:t>neblokovat</a:t>
            </a:r>
            <a:r>
              <a:rPr lang="cs-CZ" dirty="0"/>
              <a:t> (nerozpočtovat) </a:t>
            </a:r>
            <a:r>
              <a:rPr lang="cs-CZ" b="1" dirty="0"/>
              <a:t>výdaje plánované v dalších letech </a:t>
            </a:r>
            <a:r>
              <a:rPr lang="cs-CZ" dirty="0"/>
              <a:t>nebo na nevysoutěžené akce </a:t>
            </a:r>
            <a:r>
              <a:rPr lang="cs-CZ" b="1" dirty="0"/>
              <a:t>(fiktivní výdaje)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53" y="1081830"/>
            <a:ext cx="314424" cy="258938"/>
          </a:xfrm>
          <a:prstGeom prst="rect">
            <a:avLst/>
          </a:prstGeom>
        </p:spPr>
      </p:pic>
      <p:grpSp>
        <p:nvGrpSpPr>
          <p:cNvPr id="7" name="Skupina 6"/>
          <p:cNvGrpSpPr/>
          <p:nvPr/>
        </p:nvGrpSpPr>
        <p:grpSpPr>
          <a:xfrm>
            <a:off x="205341" y="4664869"/>
            <a:ext cx="8246693" cy="1100301"/>
            <a:chOff x="273787" y="5076825"/>
            <a:chExt cx="10995591" cy="1467068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3787" y="5076825"/>
              <a:ext cx="342900" cy="371673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616687" y="5076825"/>
              <a:ext cx="10652691" cy="1467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900"/>
                </a:spcAft>
              </a:pPr>
              <a:r>
                <a:rPr lang="cs-CZ" sz="2000" b="1" dirty="0"/>
                <a:t>Likvidita </a:t>
              </a:r>
              <a:r>
                <a:rPr lang="cs-CZ" sz="2000" dirty="0"/>
                <a:t>– zajistit </a:t>
              </a:r>
              <a:r>
                <a:rPr lang="cs-CZ" sz="2000" b="1" dirty="0"/>
                <a:t>finanční krytí </a:t>
              </a:r>
              <a:r>
                <a:rPr lang="cs-CZ" sz="2000" dirty="0"/>
                <a:t>plánovaných výdajů</a:t>
              </a:r>
            </a:p>
            <a:p>
              <a:pPr marL="200025" indent="-200025">
                <a:spcAft>
                  <a:spcPts val="9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cs-CZ" dirty="0"/>
                <a:t>zůstatky účtů a fondů na konci roku, investiční úvěrový rámec, kontokorent, aktualizovaný odhad daní apod.</a:t>
              </a:r>
              <a:endParaRPr lang="en-GB" sz="2000" dirty="0"/>
            </a:p>
          </p:txBody>
        </p:sp>
      </p:grpSp>
      <p:sp>
        <p:nvSpPr>
          <p:cNvPr id="9" name="Zástupný symbol pro číslo snímku 3">
            <a:extLst>
              <a:ext uri="{FF2B5EF4-FFF2-40B4-BE49-F238E27FC236}">
                <a16:creationId xmlns:a16="http://schemas.microsoft.com/office/drawing/2014/main" id="{F19506FA-7E1B-046A-8B45-18255A27E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568B1006-DF2F-495A-8E07-BC96856A37D6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006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A2CE2B-14DB-33B6-77BD-62692CC16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91" y="44624"/>
            <a:ext cx="8100000" cy="675000"/>
          </a:xfrm>
        </p:spPr>
        <p:txBody>
          <a:bodyPr/>
          <a:lstStyle/>
          <a:p>
            <a:r>
              <a:rPr lang="cs-CZ" altLang="cs-CZ" dirty="0">
                <a:solidFill>
                  <a:srgbClr val="2896D4"/>
                </a:solidFill>
                <a:ea typeface="Roboto Slab" pitchFamily="2" charset="0"/>
                <a:cs typeface="Calibri" panose="020F0502020204030204" pitchFamily="34" charset="0"/>
              </a:rPr>
              <a:t>Jak sestavit „zdravý“ a přehledný rozpočet 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D7196A-5684-C5AD-B157-2A62A6E2F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653" y="908720"/>
            <a:ext cx="8349217" cy="99386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cs-CZ" b="1" dirty="0"/>
              <a:t>Provozní saldo – </a:t>
            </a:r>
            <a:r>
              <a:rPr lang="cs-CZ" dirty="0"/>
              <a:t>alespoň 25 % běžných příjmů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provozní saldo + opravy = ideálně nad 8 tis. Kč na obyvatele (průměr ČR: 10 tis. Kč)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53" y="980728"/>
            <a:ext cx="278606" cy="297153"/>
          </a:xfrm>
          <a:prstGeom prst="rect">
            <a:avLst/>
          </a:prstGeom>
        </p:spPr>
      </p:pic>
      <p:grpSp>
        <p:nvGrpSpPr>
          <p:cNvPr id="16" name="Skupina 15"/>
          <p:cNvGrpSpPr/>
          <p:nvPr/>
        </p:nvGrpSpPr>
        <p:grpSpPr>
          <a:xfrm>
            <a:off x="183853" y="5661248"/>
            <a:ext cx="6951757" cy="677108"/>
            <a:chOff x="245137" y="5816094"/>
            <a:chExt cx="9269009" cy="902810"/>
          </a:xfrm>
        </p:grpSpPr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137" y="5882518"/>
              <a:ext cx="371625" cy="319770"/>
            </a:xfrm>
            <a:prstGeom prst="rect">
              <a:avLst/>
            </a:prstGeom>
          </p:spPr>
        </p:pic>
        <p:sp>
          <p:nvSpPr>
            <p:cNvPr id="10" name="TextovéPole 9"/>
            <p:cNvSpPr txBox="1"/>
            <p:nvPr/>
          </p:nvSpPr>
          <p:spPr>
            <a:xfrm>
              <a:off x="779721" y="5816094"/>
              <a:ext cx="8734425" cy="90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/>
                <a:t>Nastavit pravidla práce s rozpisem rozpočtu</a:t>
              </a:r>
            </a:p>
            <a:p>
              <a:pPr marL="178594" indent="-221456">
                <a:buFont typeface="Arial" panose="020B0604020202020204" pitchFamily="34" charset="0"/>
                <a:buChar char="•"/>
              </a:pPr>
              <a:r>
                <a:rPr lang="cs-CZ" dirty="0"/>
                <a:t>vymezit kompetence pro jednotlivé odbory obecního úřadu</a:t>
              </a: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157517" y="4365044"/>
            <a:ext cx="8060498" cy="1231106"/>
            <a:chOff x="245211" y="4335844"/>
            <a:chExt cx="10747332" cy="1641475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211" y="4421569"/>
              <a:ext cx="352425" cy="304800"/>
            </a:xfrm>
            <a:prstGeom prst="rect">
              <a:avLst/>
            </a:prstGeom>
          </p:spPr>
        </p:pic>
        <p:sp>
          <p:nvSpPr>
            <p:cNvPr id="11" name="TextovéPole 10"/>
            <p:cNvSpPr txBox="1"/>
            <p:nvPr/>
          </p:nvSpPr>
          <p:spPr>
            <a:xfrm>
              <a:off x="779719" y="4335844"/>
              <a:ext cx="10212824" cy="164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/>
                <a:t>Vhodně stanovit delegaci pravomocí na radu a starostu</a:t>
              </a:r>
            </a:p>
            <a:p>
              <a:pPr marL="178594" indent="-221456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cs-CZ" dirty="0"/>
                <a:t>stanovit finanční limity u běžných výdajů</a:t>
              </a:r>
            </a:p>
            <a:p>
              <a:pPr marL="178594" indent="-221456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cs-CZ" dirty="0"/>
                <a:t>bez limitu u účelových transferů ze státu a krajů</a:t>
              </a:r>
            </a:p>
            <a:p>
              <a:pPr marL="178594" indent="-221456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cs-CZ" dirty="0"/>
                <a:t>bez limitu v případě krizové situace</a:t>
              </a:r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183909" y="2995412"/>
            <a:ext cx="8627824" cy="1231106"/>
            <a:chOff x="245211" y="2850882"/>
            <a:chExt cx="11503765" cy="1641475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5211" y="2912795"/>
              <a:ext cx="371475" cy="352425"/>
            </a:xfrm>
            <a:prstGeom prst="rect">
              <a:avLst/>
            </a:prstGeom>
          </p:spPr>
        </p:pic>
        <p:sp>
          <p:nvSpPr>
            <p:cNvPr id="12" name="TextovéPole 11"/>
            <p:cNvSpPr txBox="1"/>
            <p:nvPr/>
          </p:nvSpPr>
          <p:spPr>
            <a:xfrm>
              <a:off x="779722" y="2850882"/>
              <a:ext cx="10969254" cy="164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/>
                <a:t>Zjednodušit strukturu rozpočtu</a:t>
              </a:r>
            </a:p>
            <a:p>
              <a:pPr marL="200025" lvl="1" indent="-200025">
                <a:buFont typeface="Arial" panose="020B0604020202020204" pitchFamily="34" charset="0"/>
                <a:buChar char="•"/>
              </a:pPr>
              <a:r>
                <a:rPr lang="cs-CZ" dirty="0"/>
                <a:t>omezí se potřeba rozpočtových změn</a:t>
              </a:r>
            </a:p>
            <a:p>
              <a:pPr marL="200025" lvl="1" indent="-200025">
                <a:buFont typeface="Arial" panose="020B0604020202020204" pitchFamily="34" charset="0"/>
                <a:buChar char="•"/>
              </a:pPr>
              <a:r>
                <a:rPr lang="cs-CZ" dirty="0"/>
                <a:t>nevhodný detail – paragrafy a položky</a:t>
              </a:r>
            </a:p>
            <a:p>
              <a:pPr marL="200025" lvl="1" indent="-200025">
                <a:buFont typeface="Arial" panose="020B0604020202020204" pitchFamily="34" charset="0"/>
                <a:buChar char="•"/>
              </a:pPr>
              <a:r>
                <a:rPr lang="cs-CZ" dirty="0"/>
                <a:t>zpřehlednit – stanovit pouze několik závazných ukazatelů</a:t>
              </a:r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144617" y="1916832"/>
            <a:ext cx="8737259" cy="954107"/>
            <a:chOff x="192823" y="1790790"/>
            <a:chExt cx="11649678" cy="1272143"/>
          </a:xfrm>
        </p:grpSpPr>
        <p:sp>
          <p:nvSpPr>
            <p:cNvPr id="5" name="TextovéPole 4"/>
            <p:cNvSpPr txBox="1"/>
            <p:nvPr/>
          </p:nvSpPr>
          <p:spPr>
            <a:xfrm>
              <a:off x="779722" y="1790790"/>
              <a:ext cx="11062779" cy="1272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/>
                <a:t>Výše oprav dostatečná a investic ambiciózní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cs-CZ" dirty="0"/>
                <a:t>ale realistická a vědět zda mohu budovat nový majetek a kolik by mělo jít na opravy (vyjdu např. z odpisů)</a:t>
              </a:r>
            </a:p>
          </p:txBody>
        </p:sp>
        <p:pic>
          <p:nvPicPr>
            <p:cNvPr id="17" name="Obrázek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2823" y="1823389"/>
              <a:ext cx="476250" cy="400050"/>
            </a:xfrm>
            <a:prstGeom prst="rect">
              <a:avLst/>
            </a:prstGeom>
          </p:spPr>
        </p:pic>
      </p:grpSp>
      <p:sp>
        <p:nvSpPr>
          <p:cNvPr id="20" name="Zástupný symbol pro číslo snímku 3">
            <a:extLst>
              <a:ext uri="{FF2B5EF4-FFF2-40B4-BE49-F238E27FC236}">
                <a16:creationId xmlns:a16="http://schemas.microsoft.com/office/drawing/2014/main" id="{F19506FA-7E1B-046A-8B45-18255A27E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568B1006-DF2F-495A-8E07-BC96856A37D6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103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4A7F9A-BD82-DC9F-4C94-EC80CB558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/>
          <a:lstStyle/>
          <a:p>
            <a:r>
              <a:rPr lang="cs-CZ" dirty="0"/>
              <a:t>Citáty na úvod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E7718A-77F0-02DD-9F12-FEA7F01B0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 algn="ctr">
              <a:buNone/>
            </a:pPr>
            <a:r>
              <a:rPr lang="cs-CZ" sz="2400" dirty="0"/>
              <a:t>„</a:t>
            </a: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Cokoliv si lidská mysl dokáže představit a čemu dokáže uvěřit, toho lze dosáhnout.“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2400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Napoleon </a:t>
            </a:r>
            <a:r>
              <a:rPr lang="cs-CZ" dirty="0" err="1"/>
              <a:t>Hill</a:t>
            </a:r>
            <a:r>
              <a:rPr lang="cs-CZ" dirty="0"/>
              <a:t>, americký autor 1883–1970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19506FA-7E1B-046A-8B45-18255A27E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568B1006-DF2F-495A-8E07-BC96856A37D6}" type="slidenum">
              <a:rPr lang="cs-CZ" smtClean="0"/>
              <a:pPr/>
              <a:t>2</a:t>
            </a:fld>
            <a:endParaRPr lang="cs-CZ"/>
          </a:p>
        </p:txBody>
      </p:sp>
      <p:pic>
        <p:nvPicPr>
          <p:cNvPr id="1026" name="Picture 2" descr="Myšlením k bohatství&amp;nbsp; &amp;nbsp; &amp;nbsp; &amp;nbsp; &amp;nbsp; &amp;nbsp; &amp;nbsp; &amp;nbsp;  &amp;nbsp; &amp;nbsp; &amp;nbsp; &amp;nbsp; &amp;nbsp;&amp;nbsp;Napoleon Hill :: Radek Kadlec">
            <a:extLst>
              <a:ext uri="{FF2B5EF4-FFF2-40B4-BE49-F238E27FC236}">
                <a16:creationId xmlns:a16="http://schemas.microsoft.com/office/drawing/2014/main" id="{16644776-C552-157C-258A-5B3F94F77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25763"/>
            <a:ext cx="5140631" cy="342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288621"/>
      </p:ext>
    </p:extLst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E0EDD0-1B4C-F8E4-12BA-00DB013A3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33" y="2994"/>
            <a:ext cx="8100000" cy="675000"/>
          </a:xfrm>
        </p:spPr>
        <p:txBody>
          <a:bodyPr/>
          <a:lstStyle/>
          <a:p>
            <a:r>
              <a:rPr lang="cs-CZ" altLang="cs-CZ" dirty="0">
                <a:solidFill>
                  <a:srgbClr val="2896D4"/>
                </a:solidFill>
                <a:ea typeface="Roboto Slab" pitchFamily="2" charset="0"/>
                <a:cs typeface="Calibri" panose="020F0502020204030204" pitchFamily="34" charset="0"/>
              </a:rPr>
              <a:t>Doporučení k závazným ukazatelům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BD8F8B1-FFB3-4D4A-1554-E6C2C6299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1124744"/>
            <a:ext cx="8342867" cy="1296144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>
                <a:latin typeface="+mj-lt"/>
              </a:rPr>
              <a:t>Cíl</a:t>
            </a:r>
            <a:endParaRPr lang="cs-CZ" sz="2400" dirty="0">
              <a:latin typeface="+mj-lt"/>
            </a:endParaRPr>
          </a:p>
          <a:p>
            <a:pPr lvl="1">
              <a:spcBef>
                <a:spcPts val="0"/>
              </a:spcBef>
            </a:pPr>
            <a:r>
              <a:rPr lang="cs-CZ" sz="2400" dirty="0">
                <a:latin typeface="+mj-lt"/>
              </a:rPr>
              <a:t>zachovat pružnost rozhodování obce</a:t>
            </a:r>
          </a:p>
          <a:p>
            <a:pPr lvl="1">
              <a:spcBef>
                <a:spcPts val="0"/>
              </a:spcBef>
            </a:pPr>
            <a:r>
              <a:rPr lang="cs-CZ" sz="2400" dirty="0">
                <a:latin typeface="+mj-lt"/>
              </a:rPr>
              <a:t>minimalizovat potřebu rozpočtových opatření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54" y="1214009"/>
            <a:ext cx="350044" cy="335756"/>
          </a:xfrm>
          <a:prstGeom prst="rect">
            <a:avLst/>
          </a:prstGeom>
        </p:spPr>
      </p:pic>
      <p:grpSp>
        <p:nvGrpSpPr>
          <p:cNvPr id="12" name="Skupina 11"/>
          <p:cNvGrpSpPr/>
          <p:nvPr/>
        </p:nvGrpSpPr>
        <p:grpSpPr>
          <a:xfrm>
            <a:off x="216759" y="2741947"/>
            <a:ext cx="8648108" cy="1900038"/>
            <a:chOff x="287812" y="2801452"/>
            <a:chExt cx="11530811" cy="2384889"/>
          </a:xfrm>
        </p:grpSpPr>
        <p:sp>
          <p:nvSpPr>
            <p:cNvPr id="4" name="Zástupný obsah 6">
              <a:extLst>
                <a:ext uri="{FF2B5EF4-FFF2-40B4-BE49-F238E27FC236}">
                  <a16:creationId xmlns:a16="http://schemas.microsoft.com/office/drawing/2014/main" id="{6BD8F8B1-FFB3-4D4A-1554-E6C2C6299126}"/>
                </a:ext>
              </a:extLst>
            </p:cNvPr>
            <p:cNvSpPr txBox="1">
              <a:spLocks/>
            </p:cNvSpPr>
            <p:nvPr/>
          </p:nvSpPr>
          <p:spPr>
            <a:xfrm>
              <a:off x="694800" y="2801452"/>
              <a:ext cx="11123823" cy="2384889"/>
            </a:xfrm>
            <a:prstGeom prst="rect">
              <a:avLst/>
            </a:prstGeom>
          </p:spPr>
          <p:txBody>
            <a:bodyPr vert="horz" lIns="13500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4000"/>
                </a:lnSpc>
                <a:spcBef>
                  <a:spcPts val="10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None/>
              </a:pPr>
              <a:r>
                <a:rPr lang="cs-CZ" sz="2400" b="1" dirty="0">
                  <a:latin typeface="+mj-lt"/>
                </a:rPr>
                <a:t>Doporučení</a:t>
              </a:r>
            </a:p>
            <a:p>
              <a:pPr lvl="1">
                <a:lnSpc>
                  <a:spcPct val="100000"/>
                </a:lnSpc>
                <a:spcBef>
                  <a:spcPts val="0"/>
                </a:spcBef>
              </a:pPr>
              <a:r>
                <a:rPr lang="cs-CZ" sz="2400" dirty="0">
                  <a:latin typeface="+mj-lt"/>
                </a:rPr>
                <a:t>co nejvyšší úrovni </a:t>
              </a:r>
              <a:r>
                <a:rPr lang="cs-CZ" sz="2400" dirty="0" err="1">
                  <a:latin typeface="+mj-lt"/>
                </a:rPr>
                <a:t>agregac</a:t>
              </a:r>
              <a:endParaRPr lang="cs-CZ" sz="2400" dirty="0">
                <a:latin typeface="+mj-lt"/>
              </a:endParaRPr>
            </a:p>
            <a:p>
              <a:pPr lvl="1">
                <a:lnSpc>
                  <a:spcPct val="100000"/>
                </a:lnSpc>
                <a:spcBef>
                  <a:spcPts val="0"/>
                </a:spcBef>
              </a:pPr>
              <a:r>
                <a:rPr lang="cs-CZ" sz="2400" dirty="0">
                  <a:latin typeface="+mj-lt"/>
                </a:rPr>
                <a:t>zastupitelstvo by se nemělo zabývat každým výdajem</a:t>
              </a:r>
            </a:p>
            <a:p>
              <a:pPr lvl="1">
                <a:lnSpc>
                  <a:spcPct val="100000"/>
                </a:lnSpc>
                <a:spcBef>
                  <a:spcPts val="0"/>
                </a:spcBef>
              </a:pPr>
              <a:r>
                <a:rPr lang="cs-CZ" sz="2400" dirty="0">
                  <a:latin typeface="+mj-lt"/>
                </a:rPr>
                <a:t>vhodné třídy druhového třídění</a:t>
              </a:r>
            </a:p>
            <a:p>
              <a:pPr lvl="1">
                <a:lnSpc>
                  <a:spcPct val="100000"/>
                </a:lnSpc>
                <a:spcBef>
                  <a:spcPts val="0"/>
                </a:spcBef>
              </a:pPr>
              <a:r>
                <a:rPr lang="cs-CZ" sz="2400" dirty="0">
                  <a:latin typeface="+mj-lt"/>
                </a:rPr>
                <a:t>s odvětvovým tříděním opatrně – nízká vypovídací schopnost</a:t>
              </a:r>
            </a:p>
            <a:p>
              <a:pPr lvl="1">
                <a:lnSpc>
                  <a:spcPct val="100000"/>
                </a:lnSpc>
                <a:spcBef>
                  <a:spcPts val="0"/>
                </a:spcBef>
              </a:pPr>
              <a:r>
                <a:rPr lang="cs-CZ" sz="2400" dirty="0">
                  <a:latin typeface="+mj-lt"/>
                </a:rPr>
                <a:t>vybrané zásadní výdajové položky</a:t>
              </a:r>
            </a:p>
          </p:txBody>
        </p:sp>
        <p:pic>
          <p:nvPicPr>
            <p:cNvPr id="11" name="Obrázek 10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812" y="2815242"/>
              <a:ext cx="468000" cy="468000"/>
            </a:xfrm>
            <a:prstGeom prst="rect">
              <a:avLst/>
            </a:prstGeom>
          </p:spPr>
        </p:pic>
      </p:grpSp>
      <p:grpSp>
        <p:nvGrpSpPr>
          <p:cNvPr id="16" name="Skupina 15"/>
          <p:cNvGrpSpPr/>
          <p:nvPr/>
        </p:nvGrpSpPr>
        <p:grpSpPr>
          <a:xfrm>
            <a:off x="179512" y="5622339"/>
            <a:ext cx="8280920" cy="830997"/>
            <a:chOff x="257287" y="5398431"/>
            <a:chExt cx="9143207" cy="1107996"/>
          </a:xfrm>
        </p:grpSpPr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287" y="5451610"/>
              <a:ext cx="497250" cy="462016"/>
            </a:xfrm>
            <a:prstGeom prst="rect">
              <a:avLst/>
            </a:prstGeom>
          </p:spPr>
        </p:pic>
        <p:sp>
          <p:nvSpPr>
            <p:cNvPr id="15" name="TextovéPole 14"/>
            <p:cNvSpPr txBox="1"/>
            <p:nvPr/>
          </p:nvSpPr>
          <p:spPr>
            <a:xfrm>
              <a:off x="754538" y="5398431"/>
              <a:ext cx="86459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latin typeface="+mj-lt"/>
                </a:rPr>
                <a:t>nepřetěžovat rozpočet spoustou ukazatelů</a:t>
              </a:r>
            </a:p>
            <a:p>
              <a:r>
                <a:rPr lang="cs-CZ" sz="2400" dirty="0">
                  <a:latin typeface="+mj-lt"/>
                </a:rPr>
                <a:t>nevhodné např. třídění na položky a paragrafy</a:t>
              </a:r>
            </a:p>
          </p:txBody>
        </p:sp>
      </p:grpSp>
      <p:sp>
        <p:nvSpPr>
          <p:cNvPr id="14" name="Zástupný symbol pro číslo snímku 3">
            <a:extLst>
              <a:ext uri="{FF2B5EF4-FFF2-40B4-BE49-F238E27FC236}">
                <a16:creationId xmlns:a16="http://schemas.microsoft.com/office/drawing/2014/main" id="{F19506FA-7E1B-046A-8B45-18255A27E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568B1006-DF2F-495A-8E07-BC96856A37D6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313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7F515-4130-4D6C-B185-D825E2860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0"/>
            <a:ext cx="8100000" cy="1124744"/>
          </a:xfrm>
        </p:spPr>
        <p:txBody>
          <a:bodyPr/>
          <a:lstStyle/>
          <a:p>
            <a:r>
              <a:rPr lang="cs-CZ" dirty="0"/>
              <a:t>Jak by to nemělo vypadat</a:t>
            </a:r>
            <a:br>
              <a:rPr lang="cs-CZ" dirty="0"/>
            </a:b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ukázka z praxe – Beroun dříve (před r. 2020)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6D2FE70F-C5A3-4D66-AD3B-24FCDC284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238" y="1819572"/>
            <a:ext cx="7472867" cy="3885264"/>
          </a:xfrm>
          <a:prstGeom prst="rect">
            <a:avLst/>
          </a:prstGeom>
        </p:spPr>
      </p:pic>
      <p:sp>
        <p:nvSpPr>
          <p:cNvPr id="5" name="Zástupný symbol pro číslo snímku 3">
            <a:extLst>
              <a:ext uri="{FF2B5EF4-FFF2-40B4-BE49-F238E27FC236}">
                <a16:creationId xmlns:a16="http://schemas.microsoft.com/office/drawing/2014/main" id="{F19506FA-7E1B-046A-8B45-18255A27E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568B1006-DF2F-495A-8E07-BC96856A37D6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433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7F515-4130-4D6C-B185-D825E2860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900" y="0"/>
            <a:ext cx="8100000" cy="764704"/>
          </a:xfrm>
        </p:spPr>
        <p:txBody>
          <a:bodyPr/>
          <a:lstStyle/>
          <a:p>
            <a:r>
              <a:rPr lang="cs-CZ" dirty="0"/>
              <a:t>Dobrá praxe – Beroun (a další) nyní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5AB0E94-94DB-447C-BF2A-DC8E0DB3320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9148" y="6143605"/>
            <a:ext cx="7866218" cy="329604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+ zastupitelům jde předložena důvodová zpráva s návrhem rozpisu rozpisu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/>
        </p:nvGraphicFramePr>
        <p:xfrm>
          <a:off x="247798" y="1449226"/>
          <a:ext cx="5414630" cy="3950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List" r:id="rId2" imgW="4368997" imgH="3187583" progId="Excel.Sheet.12">
                  <p:embed/>
                </p:oleObj>
              </mc:Choice>
              <mc:Fallback>
                <p:oleObj name="List" r:id="rId2" imgW="4368997" imgH="3187583" progId="Excel.Sheet.12">
                  <p:embed/>
                  <p:pic>
                    <p:nvPicPr>
                      <p:cNvPr id="3" name="Objek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7798" y="1449226"/>
                        <a:ext cx="5414630" cy="39507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ástupný obsah 8">
            <a:extLst>
              <a:ext uri="{FF2B5EF4-FFF2-40B4-BE49-F238E27FC236}">
                <a16:creationId xmlns:a16="http://schemas.microsoft.com/office/drawing/2014/main" id="{436BAE25-9710-D3CC-DE27-AD00DE5D7A8E}"/>
              </a:ext>
            </a:extLst>
          </p:cNvPr>
          <p:cNvSpPr txBox="1">
            <a:spLocks/>
          </p:cNvSpPr>
          <p:nvPr/>
        </p:nvSpPr>
        <p:spPr>
          <a:xfrm>
            <a:off x="5796136" y="915141"/>
            <a:ext cx="3179653" cy="40863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Clr>
                <a:srgbClr val="2896D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Clr>
                <a:srgbClr val="2896D4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Clr>
                <a:srgbClr val="2896D4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Clr>
                <a:srgbClr val="2896D4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Clr>
                <a:srgbClr val="2896D4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Beroun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Budišov nad Budišovkou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Chotěšov (Plzeň)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Kojetice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Lelekovice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Litvínov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Mirotice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Opatovice nad Labem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Poříčí nad Sázavou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Rapšach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Slatinice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Svitávka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Týniště nad Orlicí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Velké Hamry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Vlašim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Vrané nad Vltavou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a další</a:t>
            </a:r>
          </a:p>
        </p:txBody>
      </p:sp>
      <p:sp>
        <p:nvSpPr>
          <p:cNvPr id="9" name="Zástupný symbol pro číslo snímku 3">
            <a:extLst>
              <a:ext uri="{FF2B5EF4-FFF2-40B4-BE49-F238E27FC236}">
                <a16:creationId xmlns:a16="http://schemas.microsoft.com/office/drawing/2014/main" id="{F19506FA-7E1B-046A-8B45-18255A27E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568B1006-DF2F-495A-8E07-BC96856A37D6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957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539F7E-862C-BE1F-2AFC-4DE942BBF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0"/>
            <a:ext cx="8100000" cy="675000"/>
          </a:xfrm>
        </p:spPr>
        <p:txBody>
          <a:bodyPr/>
          <a:lstStyle/>
          <a:p>
            <a:r>
              <a:rPr lang="cs-CZ" altLang="cs-CZ" dirty="0"/>
              <a:t>Chotěšov (okres Plzeň-jih)</a:t>
            </a:r>
          </a:p>
        </p:txBody>
      </p:sp>
      <p:sp>
        <p:nvSpPr>
          <p:cNvPr id="15" name="Zástupný symbol obrázku 14">
            <a:extLst>
              <a:ext uri="{FF2B5EF4-FFF2-40B4-BE49-F238E27FC236}">
                <a16:creationId xmlns:a16="http://schemas.microsoft.com/office/drawing/2014/main" id="{CC983F7E-7E26-8B77-3A97-2602696680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19465" y="1268760"/>
            <a:ext cx="4628752" cy="762929"/>
          </a:xfrm>
        </p:spPr>
        <p:txBody>
          <a:bodyPr/>
          <a:lstStyle/>
          <a:p>
            <a:pPr marL="257175" indent="-257175">
              <a:buFont typeface="Segoe UI" panose="020B0502040204020203" pitchFamily="34" charset="0"/>
              <a:buChar char="+"/>
            </a:pPr>
            <a:r>
              <a:rPr lang="cs-CZ" sz="2400" dirty="0"/>
              <a:t>zastupitelstvo </a:t>
            </a:r>
            <a:r>
              <a:rPr lang="cs-CZ" sz="2400" b="1" dirty="0">
                <a:solidFill>
                  <a:srgbClr val="00B050"/>
                </a:solidFill>
              </a:rPr>
              <a:t>bere na vědomí </a:t>
            </a:r>
            <a:r>
              <a:rPr lang="cs-CZ" sz="2400" b="1" dirty="0"/>
              <a:t>Přílohu s přehledem akcí</a:t>
            </a:r>
            <a:r>
              <a:rPr lang="cs-CZ" sz="2400" dirty="0"/>
              <a:t>: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0D3DA86-A19E-E8B5-4D48-4A283DC37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745" y="2471365"/>
            <a:ext cx="4802193" cy="3392381"/>
          </a:xfrm>
          <a:prstGeom prst="rect">
            <a:avLst/>
          </a:prstGeom>
        </p:spPr>
      </p:pic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134331"/>
              </p:ext>
            </p:extLst>
          </p:nvPr>
        </p:nvGraphicFramePr>
        <p:xfrm>
          <a:off x="57335" y="1196752"/>
          <a:ext cx="4181475" cy="461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List" r:id="rId3" imgW="4181602" imgH="4619767" progId="Excel.Sheet.12">
                  <p:embed/>
                </p:oleObj>
              </mc:Choice>
              <mc:Fallback>
                <p:oleObj name="List" r:id="rId3" imgW="4181602" imgH="461976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335" y="1196752"/>
                        <a:ext cx="4181475" cy="461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6008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A2CE2B-14DB-33B6-77BD-62692CC16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56" y="30179"/>
            <a:ext cx="8100000" cy="675000"/>
          </a:xfrm>
        </p:spPr>
        <p:txBody>
          <a:bodyPr/>
          <a:lstStyle/>
          <a:p>
            <a:r>
              <a:rPr lang="cs-CZ" altLang="cs-CZ" dirty="0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rPr>
              <a:t>Neschválení rozpočtu do 31. 12: co dál 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D7196A-5684-C5AD-B157-2A62A6E2F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325" y="1092120"/>
            <a:ext cx="8349217" cy="83707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cs-CZ" b="1" dirty="0"/>
              <a:t>Rozpočtové provizorium</a:t>
            </a:r>
            <a:endParaRPr lang="cs-CZ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pokud není schválen rozpočet do 31. 12.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povinnost hospodařit podle předem schválených </a:t>
            </a:r>
            <a:r>
              <a:rPr lang="cs-CZ" sz="1800" b="1" dirty="0"/>
              <a:t>pravidel</a:t>
            </a:r>
            <a:endParaRPr lang="cs-CZ" sz="1800" dirty="0"/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12" y="1151130"/>
            <a:ext cx="276998" cy="302179"/>
          </a:xfrm>
          <a:prstGeom prst="rect">
            <a:avLst/>
          </a:prstGeom>
        </p:spPr>
      </p:pic>
      <p:grpSp>
        <p:nvGrpSpPr>
          <p:cNvPr id="13" name="Skupina 12"/>
          <p:cNvGrpSpPr/>
          <p:nvPr/>
        </p:nvGrpSpPr>
        <p:grpSpPr>
          <a:xfrm>
            <a:off x="205252" y="2276872"/>
            <a:ext cx="3577242" cy="400110"/>
            <a:chOff x="305568" y="928206"/>
            <a:chExt cx="4769656" cy="533480"/>
          </a:xfrm>
        </p:grpSpPr>
        <p:sp>
          <p:nvSpPr>
            <p:cNvPr id="22" name="TextovéPole 21"/>
            <p:cNvSpPr txBox="1"/>
            <p:nvPr/>
          </p:nvSpPr>
          <p:spPr>
            <a:xfrm>
              <a:off x="934775" y="928206"/>
              <a:ext cx="4140449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/>
                <a:t>schvaluje: </a:t>
              </a:r>
              <a:r>
                <a:rPr lang="cs-CZ" sz="2000" b="1" dirty="0"/>
                <a:t>zastupitelstvo</a:t>
              </a:r>
            </a:p>
          </p:txBody>
        </p:sp>
        <p:pic>
          <p:nvPicPr>
            <p:cNvPr id="24" name="Obrázek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5568" y="968189"/>
              <a:ext cx="459872" cy="432000"/>
            </a:xfrm>
            <a:prstGeom prst="rect">
              <a:avLst/>
            </a:prstGeom>
          </p:spPr>
        </p:pic>
      </p:grpSp>
      <p:grpSp>
        <p:nvGrpSpPr>
          <p:cNvPr id="38" name="Skupina 37"/>
          <p:cNvGrpSpPr/>
          <p:nvPr/>
        </p:nvGrpSpPr>
        <p:grpSpPr>
          <a:xfrm>
            <a:off x="181456" y="2924944"/>
            <a:ext cx="8607293" cy="1231106"/>
            <a:chOff x="208784" y="4360977"/>
            <a:chExt cx="11476391" cy="1641475"/>
          </a:xfrm>
        </p:grpSpPr>
        <p:sp>
          <p:nvSpPr>
            <p:cNvPr id="12" name="TextovéPole 11"/>
            <p:cNvSpPr txBox="1"/>
            <p:nvPr/>
          </p:nvSpPr>
          <p:spPr>
            <a:xfrm>
              <a:off x="715920" y="4360977"/>
              <a:ext cx="10969255" cy="164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/>
                <a:t>Doporučení</a:t>
              </a:r>
            </a:p>
            <a:p>
              <a:pPr marL="200025" lvl="1" indent="-200025">
                <a:buFont typeface="Arial" panose="020B0604020202020204" pitchFamily="34" charset="0"/>
                <a:buChar char="•"/>
              </a:pPr>
              <a:r>
                <a:rPr lang="cs-CZ" dirty="0"/>
                <a:t>financovat mandatorní a provozní výdaje</a:t>
              </a:r>
            </a:p>
            <a:p>
              <a:pPr marL="200025" lvl="1" indent="-200025">
                <a:buFont typeface="Arial" panose="020B0604020202020204" pitchFamily="34" charset="0"/>
                <a:buChar char="•"/>
              </a:pPr>
              <a:r>
                <a:rPr lang="cs-CZ" dirty="0"/>
                <a:t>zajistit financování zřízených organizací</a:t>
              </a:r>
            </a:p>
            <a:p>
              <a:pPr marL="200025" lvl="1" indent="-200025">
                <a:buFont typeface="Arial" panose="020B0604020202020204" pitchFamily="34" charset="0"/>
                <a:buChar char="•"/>
              </a:pPr>
              <a:r>
                <a:rPr lang="cs-CZ" dirty="0"/>
                <a:t>zajistit financování běžících investic</a:t>
              </a:r>
            </a:p>
          </p:txBody>
        </p:sp>
        <p:pic>
          <p:nvPicPr>
            <p:cNvPr id="26" name="Obrázek 25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8784" y="4360977"/>
              <a:ext cx="468000" cy="468000"/>
            </a:xfrm>
            <a:prstGeom prst="rect">
              <a:avLst/>
            </a:prstGeom>
          </p:spPr>
        </p:pic>
      </p:grpSp>
      <p:grpSp>
        <p:nvGrpSpPr>
          <p:cNvPr id="39" name="Skupina 38"/>
          <p:cNvGrpSpPr/>
          <p:nvPr/>
        </p:nvGrpSpPr>
        <p:grpSpPr>
          <a:xfrm>
            <a:off x="180901" y="5301208"/>
            <a:ext cx="7804916" cy="400110"/>
            <a:chOff x="475110" y="3451098"/>
            <a:chExt cx="10406555" cy="533480"/>
          </a:xfrm>
        </p:grpSpPr>
        <p:grpSp>
          <p:nvGrpSpPr>
            <p:cNvPr id="28" name="Skupina 27"/>
            <p:cNvGrpSpPr/>
            <p:nvPr/>
          </p:nvGrpSpPr>
          <p:grpSpPr>
            <a:xfrm>
              <a:off x="475110" y="3451098"/>
              <a:ext cx="10406555" cy="533480"/>
              <a:chOff x="485743" y="3238456"/>
              <a:chExt cx="10406555" cy="533480"/>
            </a:xfrm>
          </p:grpSpPr>
          <p:sp>
            <p:nvSpPr>
              <p:cNvPr id="5" name="TextovéPole 4"/>
              <p:cNvSpPr txBox="1"/>
              <p:nvPr/>
            </p:nvSpPr>
            <p:spPr>
              <a:xfrm>
                <a:off x="914143" y="3238456"/>
                <a:ext cx="9978155" cy="533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není nutné schvalovat pokaždé nová pravidla</a:t>
                </a:r>
              </a:p>
            </p:txBody>
          </p:sp>
          <p:pic>
            <p:nvPicPr>
              <p:cNvPr id="27" name="Obrázek 2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5743" y="3274555"/>
                <a:ext cx="455351" cy="432000"/>
              </a:xfrm>
              <a:prstGeom prst="rect">
                <a:avLst/>
              </a:prstGeom>
            </p:spPr>
          </p:pic>
        </p:grpSp>
        <p:cxnSp>
          <p:nvCxnSpPr>
            <p:cNvPr id="31" name="Přímá spojnice 30"/>
            <p:cNvCxnSpPr/>
            <p:nvPr/>
          </p:nvCxnSpPr>
          <p:spPr>
            <a:xfrm>
              <a:off x="493377" y="3532200"/>
              <a:ext cx="450960" cy="327801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Skupina 40"/>
          <p:cNvGrpSpPr/>
          <p:nvPr/>
        </p:nvGrpSpPr>
        <p:grpSpPr>
          <a:xfrm>
            <a:off x="180900" y="4387118"/>
            <a:ext cx="8622950" cy="707886"/>
            <a:chOff x="783332" y="3062623"/>
            <a:chExt cx="11497266" cy="943848"/>
          </a:xfrm>
        </p:grpSpPr>
        <p:pic>
          <p:nvPicPr>
            <p:cNvPr id="37" name="Obrázek 3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3332" y="3129955"/>
              <a:ext cx="400000" cy="360000"/>
            </a:xfrm>
            <a:prstGeom prst="rect">
              <a:avLst/>
            </a:prstGeom>
          </p:spPr>
        </p:pic>
        <p:sp>
          <p:nvSpPr>
            <p:cNvPr id="40" name="TextovéPole 39"/>
            <p:cNvSpPr txBox="1"/>
            <p:nvPr/>
          </p:nvSpPr>
          <p:spPr>
            <a:xfrm>
              <a:off x="1210161" y="3062623"/>
              <a:ext cx="11070437" cy="94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/>
                <a:t>při aktivaci dluhové brzdy:</a:t>
              </a:r>
              <a:r>
                <a:rPr lang="cs-CZ" sz="2000" dirty="0"/>
                <a:t> výdaje max. ve výši 1/12 rozpočtu předchozího roku</a:t>
              </a: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4652434" y="2276872"/>
            <a:ext cx="2985596" cy="410707"/>
            <a:chOff x="6203247" y="2185588"/>
            <a:chExt cx="3980794" cy="547609"/>
          </a:xfrm>
        </p:grpSpPr>
        <p:sp>
          <p:nvSpPr>
            <p:cNvPr id="21" name="TextovéPole 20"/>
            <p:cNvSpPr txBox="1"/>
            <p:nvPr/>
          </p:nvSpPr>
          <p:spPr>
            <a:xfrm>
              <a:off x="6616399" y="2199717"/>
              <a:ext cx="3567642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/>
                <a:t>zveřejnění: </a:t>
              </a:r>
              <a:r>
                <a:rPr lang="cs-CZ" sz="2000" b="1" dirty="0"/>
                <a:t>do 31. 12.</a:t>
              </a:r>
            </a:p>
          </p:txBody>
        </p:sp>
        <p:pic>
          <p:nvPicPr>
            <p:cNvPr id="23" name="Obrázek 22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03247" y="2185588"/>
              <a:ext cx="468000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368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65A5E1-66D1-6CFE-0079-D01382DA1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0"/>
            <a:ext cx="8100000" cy="14847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0">
                <a:solidFill>
                  <a:srgbClr val="2896D4"/>
                </a:solidFill>
                <a:ea typeface="Roboto Slab" pitchFamily="2" charset="0"/>
                <a:cs typeface="Calibri" panose="020F0502020204030204" pitchFamily="34" charset="0"/>
              </a:rPr>
              <a:t>Rezervace zdrojů u víceletých projektů – neblokujte finance na projekty v rozpočtu zbytečně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4F431A-21E3-1619-EC06-668417A6C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699" y="3737576"/>
            <a:ext cx="8468833" cy="111454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cs-CZ" b="1" dirty="0"/>
              <a:t>Jak na to chytře:</a:t>
            </a:r>
            <a:endParaRPr lang="cs-CZ" dirty="0"/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- mějte zajištěné </a:t>
            </a:r>
            <a:r>
              <a:rPr lang="cs-CZ" b="1" dirty="0"/>
              <a:t>zdroje</a:t>
            </a:r>
            <a:r>
              <a:rPr lang="cs-CZ" dirty="0"/>
              <a:t> (např. úvěr, zůstatek)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- </a:t>
            </a:r>
            <a:r>
              <a:rPr lang="cs-CZ" b="1" dirty="0"/>
              <a:t>rozpočtové opatření </a:t>
            </a:r>
            <a:r>
              <a:rPr lang="cs-CZ" dirty="0"/>
              <a:t>proveďte </a:t>
            </a:r>
            <a:r>
              <a:rPr lang="cs-CZ" b="1" dirty="0"/>
              <a:t>před výdajem bez rozpočtového krytí</a:t>
            </a:r>
            <a:endParaRPr lang="cs-CZ" dirty="0"/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- doporučení: schvalovat rozpočtové opatření </a:t>
            </a:r>
            <a:r>
              <a:rPr lang="cs-CZ" b="1" dirty="0"/>
              <a:t>současně se smlouvou</a:t>
            </a:r>
            <a:endParaRPr lang="cs-CZ" dirty="0"/>
          </a:p>
          <a:p>
            <a:pPr marL="0" indent="0">
              <a:spcBef>
                <a:spcPts val="0"/>
              </a:spcBef>
              <a:buNone/>
            </a:pPr>
            <a:endParaRPr lang="cs-CZ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253878" y="2783750"/>
            <a:ext cx="7344373" cy="1015663"/>
            <a:chOff x="338503" y="2439458"/>
            <a:chExt cx="9792497" cy="1354216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8503" y="2459020"/>
              <a:ext cx="424333" cy="399372"/>
            </a:xfrm>
            <a:prstGeom prst="rect">
              <a:avLst/>
            </a:prstGeom>
          </p:spPr>
        </p:pic>
        <p:sp>
          <p:nvSpPr>
            <p:cNvPr id="12" name="TextovéPole 11"/>
            <p:cNvSpPr txBox="1"/>
            <p:nvPr/>
          </p:nvSpPr>
          <p:spPr>
            <a:xfrm>
              <a:off x="803232" y="2439458"/>
              <a:ext cx="9327768" cy="1354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b="1" dirty="0"/>
                <a:t>Finance neblokujte předčasně!</a:t>
              </a:r>
              <a:endParaRPr lang="cs-CZ" sz="2000" dirty="0"/>
            </a:p>
            <a:p>
              <a:r>
                <a:rPr lang="cs-CZ" sz="2000" dirty="0"/>
                <a:t>- není třeba mít v rozpočtu celou částku předem</a:t>
              </a:r>
            </a:p>
            <a:p>
              <a:r>
                <a:rPr lang="cs-CZ" sz="2000" dirty="0"/>
                <a:t>- nevyžaduje se blokace na nevysoutěžené veřejné zakázky</a:t>
              </a:r>
            </a:p>
          </p:txBody>
        </p:sp>
      </p:grpSp>
      <p:pic>
        <p:nvPicPr>
          <p:cNvPr id="14" name="Obráze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77" y="3736314"/>
            <a:ext cx="300038" cy="335420"/>
          </a:xfrm>
          <a:prstGeom prst="rect">
            <a:avLst/>
          </a:prstGeom>
        </p:spPr>
      </p:pic>
      <p:grpSp>
        <p:nvGrpSpPr>
          <p:cNvPr id="21" name="Skupina 20"/>
          <p:cNvGrpSpPr/>
          <p:nvPr/>
        </p:nvGrpSpPr>
        <p:grpSpPr>
          <a:xfrm>
            <a:off x="276917" y="1856518"/>
            <a:ext cx="8587786" cy="1017878"/>
            <a:chOff x="369223" y="1332358"/>
            <a:chExt cx="11450380" cy="1357169"/>
          </a:xfrm>
        </p:grpSpPr>
        <p:sp>
          <p:nvSpPr>
            <p:cNvPr id="8" name="TextovéPole 7"/>
            <p:cNvSpPr txBox="1"/>
            <p:nvPr/>
          </p:nvSpPr>
          <p:spPr>
            <a:xfrm>
              <a:off x="792654" y="1745680"/>
              <a:ext cx="11026949" cy="9438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+mj-lt"/>
                  <a:ea typeface="Calibri" panose="020F0502020204030204" pitchFamily="34" charset="0"/>
                </a:rPr>
                <a:t>- zákon č. 320/2001 Sb., o finanční kontrole a vyhláška č. 416/2004 Sb.</a:t>
              </a:r>
            </a:p>
            <a:p>
              <a:r>
                <a:rPr lang="cs-CZ" sz="2000" dirty="0">
                  <a:latin typeface="+mj-lt"/>
                </a:rPr>
                <a:t>- v rozpočtu smí být pouze očekávané výdaje daného roku</a:t>
              </a:r>
            </a:p>
          </p:txBody>
        </p:sp>
        <p:grpSp>
          <p:nvGrpSpPr>
            <p:cNvPr id="20" name="Skupina 19"/>
            <p:cNvGrpSpPr/>
            <p:nvPr/>
          </p:nvGrpSpPr>
          <p:grpSpPr>
            <a:xfrm>
              <a:off x="369223" y="1332358"/>
              <a:ext cx="3707449" cy="533479"/>
              <a:chOff x="369223" y="1461565"/>
              <a:chExt cx="3707449" cy="533479"/>
            </a:xfrm>
          </p:grpSpPr>
          <p:sp>
            <p:nvSpPr>
              <p:cNvPr id="7" name="TextovéPole 6"/>
              <p:cNvSpPr txBox="1"/>
              <p:nvPr/>
            </p:nvSpPr>
            <p:spPr>
              <a:xfrm>
                <a:off x="812531" y="1461565"/>
                <a:ext cx="3264141" cy="533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1" dirty="0"/>
                  <a:t>Legislativní základ</a:t>
                </a:r>
                <a:endParaRPr lang="cs-CZ" sz="2000" dirty="0"/>
              </a:p>
            </p:txBody>
          </p:sp>
          <p:pic>
            <p:nvPicPr>
              <p:cNvPr id="19" name="Obrázek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223" y="1475555"/>
                <a:ext cx="369330" cy="402905"/>
              </a:xfrm>
              <a:prstGeom prst="rect">
                <a:avLst/>
              </a:prstGeom>
            </p:spPr>
          </p:pic>
        </p:grpSp>
      </p:grpSp>
      <p:grpSp>
        <p:nvGrpSpPr>
          <p:cNvPr id="4" name="Skupina 3"/>
          <p:cNvGrpSpPr/>
          <p:nvPr/>
        </p:nvGrpSpPr>
        <p:grpSpPr>
          <a:xfrm>
            <a:off x="341827" y="4931008"/>
            <a:ext cx="7737502" cy="780740"/>
            <a:chOff x="455769" y="5431681"/>
            <a:chExt cx="10316670" cy="1040988"/>
          </a:xfrm>
        </p:grpSpPr>
        <p:sp>
          <p:nvSpPr>
            <p:cNvPr id="17" name="TextovéPole 16"/>
            <p:cNvSpPr txBox="1"/>
            <p:nvPr/>
          </p:nvSpPr>
          <p:spPr>
            <a:xfrm>
              <a:off x="854765" y="5528820"/>
              <a:ext cx="9917674" cy="943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b="1" dirty="0"/>
                <a:t>Nezapomeňte!</a:t>
              </a:r>
              <a:br>
                <a:rPr lang="cs-CZ" sz="2000" dirty="0"/>
              </a:br>
              <a:r>
                <a:rPr lang="cs-CZ" sz="2000" dirty="0"/>
                <a:t>- aktualizujte </a:t>
              </a:r>
              <a:r>
                <a:rPr lang="cs-CZ" sz="2000" b="1" dirty="0"/>
                <a:t>střednědobý výhled</a:t>
              </a:r>
              <a:r>
                <a:rPr lang="cs-CZ" sz="2000" dirty="0"/>
                <a:t> při realizaci víceletých smluv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455769" y="5431681"/>
              <a:ext cx="317635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200" b="1" dirty="0">
                  <a:ln>
                    <a:solidFill>
                      <a:srgbClr val="2C2E34"/>
                    </a:solidFill>
                  </a:ln>
                  <a:solidFill>
                    <a:srgbClr val="C00000"/>
                  </a:solidFill>
                </a:rPr>
                <a:t>!</a:t>
              </a:r>
              <a:endParaRPr lang="cs-CZ" sz="2400" b="1" dirty="0">
                <a:ln>
                  <a:solidFill>
                    <a:srgbClr val="2C2E34"/>
                  </a:solidFill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18" name="Zástupný symbol pro číslo snímku 3">
            <a:extLst>
              <a:ext uri="{FF2B5EF4-FFF2-40B4-BE49-F238E27FC236}">
                <a16:creationId xmlns:a16="http://schemas.microsoft.com/office/drawing/2014/main" id="{F19506FA-7E1B-046A-8B45-18255A27E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568B1006-DF2F-495A-8E07-BC96856A37D6}" type="slidenum">
              <a:rPr lang="cs-CZ" smtClean="0"/>
              <a:pPr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742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2468" y="14061"/>
            <a:ext cx="8100000" cy="19951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0">
                <a:solidFill>
                  <a:srgbClr val="0070C0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rPr>
              <a:t>Dluhové pravidlo rozpočtové odpovědnosti:</a:t>
            </a:r>
            <a:br>
              <a:rPr lang="cs-CZ" altLang="cs-CZ" dirty="0">
                <a:solidFill>
                  <a:srgbClr val="0070C0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rPr>
            </a:br>
            <a:r>
              <a:rPr lang="cs-CZ" altLang="cs-CZ" dirty="0">
                <a:solidFill>
                  <a:srgbClr val="0070C0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rPr>
              <a:t>jak mu správně rozumět ?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idx="1"/>
          </p:nvPr>
        </p:nvSpPr>
        <p:spPr>
          <a:xfrm>
            <a:off x="798535" y="3773373"/>
            <a:ext cx="8385425" cy="958341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cs-CZ" sz="2400" b="1" dirty="0"/>
              <a:t>Co není porušením pravidla ?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překročení hranice 60 % průměrných příjmů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463166" y="4972277"/>
            <a:ext cx="8706893" cy="916614"/>
            <a:chOff x="543600" y="2587848"/>
            <a:chExt cx="11609191" cy="1222152"/>
          </a:xfrm>
        </p:grpSpPr>
        <p:sp>
          <p:nvSpPr>
            <p:cNvPr id="5" name="Zástupný symbol pro text 3"/>
            <p:cNvSpPr txBox="1">
              <a:spLocks/>
            </p:cNvSpPr>
            <p:nvPr/>
          </p:nvSpPr>
          <p:spPr>
            <a:xfrm>
              <a:off x="972224" y="2587848"/>
              <a:ext cx="11180567" cy="1222152"/>
            </a:xfrm>
            <a:prstGeom prst="rect">
              <a:avLst/>
            </a:prstGeom>
          </p:spPr>
          <p:txBody>
            <a:bodyPr vert="horz" lIns="13500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4000"/>
                </a:lnSpc>
                <a:spcBef>
                  <a:spcPts val="10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450"/>
                </a:spcAft>
                <a:buNone/>
              </a:pPr>
              <a:r>
                <a:rPr lang="cs-CZ" sz="2400" b="1" dirty="0"/>
                <a:t>Smysl pravidla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cs-CZ" dirty="0"/>
                <a:t>obce by měly dluh průběžně splácet, ne jej kumulovat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cs-CZ" dirty="0"/>
                <a:t>cílem je zabránit pádu do dluhové pasti</a:t>
              </a:r>
            </a:p>
          </p:txBody>
        </p:sp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3600" y="2618592"/>
              <a:ext cx="428622" cy="428622"/>
            </a:xfrm>
            <a:prstGeom prst="rect">
              <a:avLst/>
            </a:prstGeom>
          </p:spPr>
        </p:pic>
      </p:grpSp>
      <p:pic>
        <p:nvPicPr>
          <p:cNvPr id="15" name="Obrázek 1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3787" y="3842822"/>
            <a:ext cx="321300" cy="321300"/>
          </a:xfrm>
          <a:prstGeom prst="rect">
            <a:avLst/>
          </a:prstGeom>
        </p:spPr>
      </p:pic>
      <p:grpSp>
        <p:nvGrpSpPr>
          <p:cNvPr id="18" name="Skupina 17"/>
          <p:cNvGrpSpPr/>
          <p:nvPr/>
        </p:nvGrpSpPr>
        <p:grpSpPr>
          <a:xfrm>
            <a:off x="473787" y="1916832"/>
            <a:ext cx="8706725" cy="1450755"/>
            <a:chOff x="543600" y="1304160"/>
            <a:chExt cx="11608967" cy="1934340"/>
          </a:xfrm>
        </p:grpSpPr>
        <p:pic>
          <p:nvPicPr>
            <p:cNvPr id="16" name="Obrázek 15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3600" y="1304160"/>
              <a:ext cx="428400" cy="428400"/>
            </a:xfrm>
            <a:prstGeom prst="rect">
              <a:avLst/>
            </a:prstGeom>
          </p:spPr>
        </p:pic>
        <p:sp>
          <p:nvSpPr>
            <p:cNvPr id="17" name="Zástupný symbol pro text 3"/>
            <p:cNvSpPr txBox="1">
              <a:spLocks/>
            </p:cNvSpPr>
            <p:nvPr/>
          </p:nvSpPr>
          <p:spPr>
            <a:xfrm>
              <a:off x="972000" y="1304160"/>
              <a:ext cx="11180567" cy="1934340"/>
            </a:xfrm>
            <a:prstGeom prst="rect">
              <a:avLst/>
            </a:prstGeom>
          </p:spPr>
          <p:txBody>
            <a:bodyPr vert="horz" lIns="13500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4000"/>
                </a:lnSpc>
                <a:spcBef>
                  <a:spcPts val="10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None/>
              </a:pPr>
              <a:r>
                <a:rPr lang="cs-CZ" sz="2400" b="1" dirty="0"/>
                <a:t>Co říká pravidlo?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cs-CZ" dirty="0"/>
                <a:t>pokud </a:t>
              </a:r>
              <a:r>
                <a:rPr lang="cs-CZ" b="1" dirty="0"/>
                <a:t>dluh</a:t>
              </a:r>
              <a:r>
                <a:rPr lang="cs-CZ" dirty="0"/>
                <a:t> obce / kraje překročí hranici </a:t>
              </a:r>
              <a:r>
                <a:rPr lang="cs-CZ" b="1" dirty="0"/>
                <a:t>60 %</a:t>
              </a:r>
              <a:r>
                <a:rPr lang="cs-CZ" dirty="0"/>
                <a:t> průměrných příjmů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cs-CZ" dirty="0"/>
                <a:t>musí obec / kraj dluh snížit minimálně o </a:t>
              </a:r>
              <a:r>
                <a:rPr lang="cs-CZ" b="1" dirty="0"/>
                <a:t>5 % z rozdílu</a:t>
              </a:r>
              <a:r>
                <a:rPr lang="cs-CZ" dirty="0"/>
                <a:t> mezi výší dluhu a 60% hranicí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cs-CZ" b="1" dirty="0"/>
                <a:t>⇒</a:t>
              </a:r>
              <a:r>
                <a:rPr lang="cs-CZ" dirty="0"/>
                <a:t> porušení </a:t>
              </a:r>
              <a:r>
                <a:rPr lang="cs-CZ" b="1" dirty="0"/>
                <a:t>=</a:t>
              </a:r>
              <a:r>
                <a:rPr lang="cs-CZ" dirty="0"/>
                <a:t> kombinace vysokého dluhu </a:t>
              </a:r>
              <a:r>
                <a:rPr lang="cs-CZ" b="1" dirty="0"/>
                <a:t>+</a:t>
              </a:r>
              <a:r>
                <a:rPr lang="cs-CZ" dirty="0"/>
                <a:t> nesplácení</a:t>
              </a:r>
            </a:p>
          </p:txBody>
        </p:sp>
      </p:grpSp>
      <p:sp>
        <p:nvSpPr>
          <p:cNvPr id="12" name="Zástupný symbol pro číslo snímku 3">
            <a:extLst>
              <a:ext uri="{FF2B5EF4-FFF2-40B4-BE49-F238E27FC236}">
                <a16:creationId xmlns:a16="http://schemas.microsoft.com/office/drawing/2014/main" id="{F19506FA-7E1B-046A-8B45-18255A27E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568B1006-DF2F-495A-8E07-BC96856A37D6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310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460" y="128264"/>
            <a:ext cx="8100000" cy="8524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0">
                <a:solidFill>
                  <a:srgbClr val="2896D4"/>
                </a:solidFill>
                <a:ea typeface="Roboto Slab" pitchFamily="2" charset="0"/>
                <a:cs typeface="Calibri" panose="020F0502020204030204" pitchFamily="34" charset="0"/>
              </a:rPr>
              <a:t>Dluhové pravidlo rozpočtové odpovědnosti:</a:t>
            </a:r>
            <a:br>
              <a:rPr lang="cs-CZ" altLang="cs-CZ" dirty="0">
                <a:solidFill>
                  <a:srgbClr val="2896D4"/>
                </a:solidFill>
                <a:ea typeface="Roboto Slab" pitchFamily="2" charset="0"/>
                <a:cs typeface="Calibri" panose="020F0502020204030204" pitchFamily="34" charset="0"/>
              </a:rPr>
            </a:br>
            <a:r>
              <a:rPr lang="cs-CZ" altLang="cs-CZ" dirty="0">
                <a:solidFill>
                  <a:srgbClr val="0070C0"/>
                </a:solidFill>
                <a:ea typeface="Roboto Slab" pitchFamily="2" charset="0"/>
                <a:cs typeface="Calibri" panose="020F0502020204030204" pitchFamily="34" charset="0"/>
              </a:rPr>
              <a:t>jak mu správně rozumět ?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371982" y="3385673"/>
            <a:ext cx="8706892" cy="1411479"/>
            <a:chOff x="543600" y="5318928"/>
            <a:chExt cx="11609189" cy="1336452"/>
          </a:xfrm>
        </p:grpSpPr>
        <p:sp>
          <p:nvSpPr>
            <p:cNvPr id="8" name="Zástupný symbol pro text 3"/>
            <p:cNvSpPr txBox="1">
              <a:spLocks/>
            </p:cNvSpPr>
            <p:nvPr/>
          </p:nvSpPr>
          <p:spPr>
            <a:xfrm>
              <a:off x="972222" y="5318928"/>
              <a:ext cx="11180567" cy="1336452"/>
            </a:xfrm>
            <a:prstGeom prst="rect">
              <a:avLst/>
            </a:prstGeom>
          </p:spPr>
          <p:txBody>
            <a:bodyPr vert="horz" lIns="13500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4000"/>
                </a:lnSpc>
                <a:spcBef>
                  <a:spcPts val="10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450"/>
                </a:spcAft>
                <a:buNone/>
              </a:pPr>
              <a:r>
                <a:rPr lang="cs-CZ" sz="2400" b="1" dirty="0"/>
                <a:t>Upozornění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cs-CZ" dirty="0"/>
                <a:t>zákon umožňuje vyšší dluh, pokud je řádně splácen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cs-CZ" dirty="0"/>
                <a:t>pasivní shromažďování peněz na účtech občanům nic nepřináší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cs-CZ" dirty="0"/>
                <a:t>šetření na projekty a / nebo spolufinancování projekty prodražuje</a:t>
              </a:r>
            </a:p>
          </p:txBody>
        </p:sp>
        <p:pic>
          <p:nvPicPr>
            <p:cNvPr id="11" name="Obrázek 10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3600" y="5343160"/>
              <a:ext cx="428400" cy="275653"/>
            </a:xfrm>
            <a:prstGeom prst="rect">
              <a:avLst/>
            </a:prstGeom>
          </p:spPr>
        </p:pic>
      </p:grpSp>
      <p:grpSp>
        <p:nvGrpSpPr>
          <p:cNvPr id="14" name="Skupina 13"/>
          <p:cNvGrpSpPr/>
          <p:nvPr/>
        </p:nvGrpSpPr>
        <p:grpSpPr>
          <a:xfrm>
            <a:off x="371981" y="1898024"/>
            <a:ext cx="8706893" cy="1002339"/>
            <a:chOff x="543600" y="3930873"/>
            <a:chExt cx="11609190" cy="1336452"/>
          </a:xfrm>
        </p:grpSpPr>
        <p:sp>
          <p:nvSpPr>
            <p:cNvPr id="6" name="Zástupný symbol pro text 3"/>
            <p:cNvSpPr txBox="1">
              <a:spLocks/>
            </p:cNvSpPr>
            <p:nvPr/>
          </p:nvSpPr>
          <p:spPr>
            <a:xfrm>
              <a:off x="972223" y="3930873"/>
              <a:ext cx="11180567" cy="1336452"/>
            </a:xfrm>
            <a:prstGeom prst="rect">
              <a:avLst/>
            </a:prstGeom>
          </p:spPr>
          <p:txBody>
            <a:bodyPr vert="horz" lIns="13500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4000"/>
                </a:lnSpc>
                <a:spcBef>
                  <a:spcPts val="10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450"/>
                </a:spcAft>
                <a:buNone/>
              </a:pPr>
              <a:r>
                <a:rPr lang="cs-CZ" sz="2400" b="1" dirty="0"/>
                <a:t>Nízký dluh ≠ automaticky dobré hospodaření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cs-CZ" dirty="0"/>
                <a:t>nulový dluh často znamená i nulové investice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cs-CZ" dirty="0"/>
                <a:t>pokud se neinvestuje do rozvoje, obec stagnuje</a:t>
              </a:r>
            </a:p>
          </p:txBody>
        </p:sp>
        <p:pic>
          <p:nvPicPr>
            <p:cNvPr id="13" name="Obrázek 12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3600" y="3974760"/>
              <a:ext cx="428400" cy="428400"/>
            </a:xfrm>
            <a:prstGeom prst="rect">
              <a:avLst/>
            </a:prstGeom>
          </p:spPr>
        </p:pic>
      </p:grpSp>
      <p:sp>
        <p:nvSpPr>
          <p:cNvPr id="10" name="Zástupný symbol pro číslo snímku 3">
            <a:extLst>
              <a:ext uri="{FF2B5EF4-FFF2-40B4-BE49-F238E27FC236}">
                <a16:creationId xmlns:a16="http://schemas.microsoft.com/office/drawing/2014/main" id="{F19506FA-7E1B-046A-8B45-18255A27E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568B1006-DF2F-495A-8E07-BC96856A37D6}" type="slidenum">
              <a:rPr lang="cs-CZ" smtClean="0"/>
              <a:pPr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989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460" y="128264"/>
            <a:ext cx="8100000" cy="8524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0">
                <a:solidFill>
                  <a:srgbClr val="2896D4"/>
                </a:solidFill>
                <a:ea typeface="Roboto Slab" pitchFamily="2" charset="0"/>
                <a:cs typeface="Calibri" panose="020F0502020204030204" pitchFamily="34" charset="0"/>
              </a:rPr>
              <a:t>Dluhové pravidlo rozpočtové odpovědnosti –</a:t>
            </a:r>
            <a:r>
              <a:rPr lang="cs-CZ" altLang="cs-CZ" dirty="0">
                <a:solidFill>
                  <a:srgbClr val="0070C0"/>
                </a:solidFill>
                <a:ea typeface="Roboto Slab" pitchFamily="2" charset="0"/>
                <a:cs typeface="Calibri" panose="020F0502020204030204" pitchFamily="34" charset="0"/>
              </a:rPr>
              <a:t>SHRNUTÍ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24744"/>
            <a:ext cx="7468678" cy="5185420"/>
          </a:xfrm>
          <a:prstGeom prst="rect">
            <a:avLst/>
          </a:prstGeom>
        </p:spPr>
      </p:pic>
      <p:sp>
        <p:nvSpPr>
          <p:cNvPr id="15" name="Zástupný symbol pro číslo snímku 3">
            <a:extLst>
              <a:ext uri="{FF2B5EF4-FFF2-40B4-BE49-F238E27FC236}">
                <a16:creationId xmlns:a16="http://schemas.microsoft.com/office/drawing/2014/main" id="{F19506FA-7E1B-046A-8B45-18255A27E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568B1006-DF2F-495A-8E07-BC96856A37D6}" type="slidenum">
              <a:rPr lang="cs-CZ" smtClean="0"/>
              <a:pPr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843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96589A-E43D-895A-30EA-B686B639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2448272"/>
          </a:xfrm>
        </p:spPr>
        <p:txBody>
          <a:bodyPr/>
          <a:lstStyle/>
          <a:p>
            <a:pPr lvl="0"/>
            <a:r>
              <a:rPr lang="cs-CZ" dirty="0"/>
              <a:t>Financování investic – od plánu k realizaci</a:t>
            </a:r>
            <a:br>
              <a:rPr lang="cs-CZ" dirty="0"/>
            </a:b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Jaká je finanční situace obcí a co si mohou dovolit?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19506FA-7E1B-046A-8B45-18255A27E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568B1006-DF2F-495A-8E07-BC96856A37D6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967843"/>
      </p:ext>
    </p:ext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E9AED2-9F02-52B6-FF34-27A93BB94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semináře </a:t>
            </a:r>
            <a:br>
              <a:rPr lang="cs-CZ" dirty="0"/>
            </a:br>
            <a:r>
              <a:rPr lang="cs-CZ" dirty="0"/>
              <a:t>„nastavit si hlavu a načerpat inspiraci“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7D32F0-432A-442A-942C-563E05681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sz="2400" b="1" dirty="0"/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endParaRPr lang="cs-CZ" sz="2400" b="1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986D7D9-FD37-DC7F-46F6-289AE43F09A1}"/>
              </a:ext>
            </a:extLst>
          </p:cNvPr>
          <p:cNvGraphicFramePr/>
          <p:nvPr/>
        </p:nvGraphicFramePr>
        <p:xfrm>
          <a:off x="539552" y="1196751"/>
          <a:ext cx="8229600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F19506FA-7E1B-046A-8B45-18255A27E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568B1006-DF2F-495A-8E07-BC96856A37D6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301830"/>
      </p:ext>
    </p:extLst>
  </p:cSld>
  <p:clrMapOvr>
    <a:masterClrMapping/>
  </p:clrMapOvr>
  <p:transition>
    <p:wedg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5773A4-DF6C-589F-1BB2-47ADE4B29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44624"/>
            <a:ext cx="8100000" cy="8640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>
                <a:cs typeface="Calibri" panose="020F0502020204030204" pitchFamily="34" charset="0"/>
              </a:rPr>
              <a:t>Obce a kraje si vystačí téměř na vše z vlastních příjmů </a:t>
            </a:r>
            <a:r>
              <a:rPr lang="cs-CZ" dirty="0">
                <a:solidFill>
                  <a:srgbClr val="2896D4"/>
                </a:solidFill>
                <a:ea typeface="Roboto Slab" pitchFamily="2" charset="0"/>
                <a:cs typeface="Calibri" panose="020F0502020204030204" pitchFamily="34" charset="0"/>
              </a:rPr>
              <a:t>– závislost na dotacích klesá</a:t>
            </a:r>
          </a:p>
        </p:txBody>
      </p:sp>
      <p:graphicFrame>
        <p:nvGraphicFramePr>
          <p:cNvPr id="10" name="Graf 9"/>
          <p:cNvGraphicFramePr>
            <a:graphicFrameLocks/>
          </p:cNvGraphicFramePr>
          <p:nvPr/>
        </p:nvGraphicFramePr>
        <p:xfrm>
          <a:off x="82057" y="1585913"/>
          <a:ext cx="3429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f 10"/>
          <p:cNvGraphicFramePr>
            <a:graphicFrameLocks/>
          </p:cNvGraphicFramePr>
          <p:nvPr/>
        </p:nvGraphicFramePr>
        <p:xfrm>
          <a:off x="82057" y="3714410"/>
          <a:ext cx="3429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4052148" y="4729537"/>
            <a:ext cx="419357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/>
              <a:t>Pozn.: </a:t>
            </a:r>
            <a:r>
              <a:rPr lang="cs-CZ" sz="1200" dirty="0"/>
              <a:t>vlastní příjmy = daňové, nedaňové, kapitálové; u krajů očištěné o průtokové transfery</a:t>
            </a:r>
            <a:endParaRPr lang="en-GB" sz="1200" dirty="0"/>
          </a:p>
        </p:txBody>
      </p:sp>
      <p:graphicFrame>
        <p:nvGraphicFramePr>
          <p:cNvPr id="14" name="Graf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4724828"/>
              </p:ext>
            </p:extLst>
          </p:nvPr>
        </p:nvGraphicFramePr>
        <p:xfrm>
          <a:off x="3244905" y="1538466"/>
          <a:ext cx="5541908" cy="314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Zástupný symbol pro číslo snímku 3">
            <a:extLst>
              <a:ext uri="{FF2B5EF4-FFF2-40B4-BE49-F238E27FC236}">
                <a16:creationId xmlns:a16="http://schemas.microsoft.com/office/drawing/2014/main" id="{F19506FA-7E1B-046A-8B45-18255A27E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568B1006-DF2F-495A-8E07-BC96856A37D6}" type="slidenum">
              <a:rPr lang="cs-CZ" smtClean="0"/>
              <a:pPr/>
              <a:t>30</a:t>
            </a:fld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347864" y="5793968"/>
            <a:ext cx="5544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vysoká jistota příjmů obcí umožňuje plánovat</a:t>
            </a:r>
            <a:br>
              <a:rPr lang="cs-CZ" b="1" dirty="0"/>
            </a:br>
            <a:r>
              <a:rPr lang="cs-CZ" i="1" dirty="0"/>
              <a:t>(obec neonemocní ani nepřijde o práci)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435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088"/>
          </a:xfrm>
        </p:spPr>
        <p:txBody>
          <a:bodyPr/>
          <a:lstStyle/>
          <a:p>
            <a:r>
              <a:rPr lang="cs-CZ" dirty="0"/>
              <a:t>Finanční možnosti obcí dlouhodobě rostou</a:t>
            </a:r>
          </a:p>
        </p:txBody>
      </p:sp>
      <p:sp>
        <p:nvSpPr>
          <p:cNvPr id="7" name="TextovéPole 6"/>
          <p:cNvSpPr txBox="1"/>
          <p:nvPr/>
        </p:nvSpPr>
        <p:spPr>
          <a:xfrm rot="16200000">
            <a:off x="-266612" y="3190787"/>
            <a:ext cx="115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mld. Kč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588224" y="1340768"/>
            <a:ext cx="255577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b="1" dirty="0"/>
              <a:t>provozní saldo </a:t>
            </a:r>
            <a:r>
              <a:rPr lang="cs-CZ" sz="1600" dirty="0"/>
              <a:t>dosáhlo </a:t>
            </a:r>
            <a:r>
              <a:rPr lang="cs-CZ" sz="1600" b="1" dirty="0"/>
              <a:t>druhého nejvyššího přebytku</a:t>
            </a:r>
            <a:r>
              <a:rPr lang="cs-CZ" sz="1600" dirty="0"/>
              <a:t> za posledních 12 let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jistotu stabilního financování dává RUD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616788" y="6240555"/>
            <a:ext cx="2422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i="1" dirty="0"/>
              <a:t>Zdroj: </a:t>
            </a:r>
            <a:r>
              <a:rPr lang="cs-CZ" sz="1400" i="1" dirty="0"/>
              <a:t>IISSP, výpočty MF</a:t>
            </a:r>
          </a:p>
        </p:txBody>
      </p:sp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/>
        </p:nvGraphicFramePr>
        <p:xfrm>
          <a:off x="457200" y="1027599"/>
          <a:ext cx="6336704" cy="5223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Zástupný symbol pro číslo snímku 3">
            <a:extLst>
              <a:ext uri="{FF2B5EF4-FFF2-40B4-BE49-F238E27FC236}">
                <a16:creationId xmlns:a16="http://schemas.microsoft.com/office/drawing/2014/main" id="{F19506FA-7E1B-046A-8B45-18255A27E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568B1006-DF2F-495A-8E07-BC96856A37D6}" type="slidenum">
              <a:rPr lang="cs-CZ" smtClean="0"/>
              <a:pPr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5331532"/>
      </p:ext>
    </p:extLst>
  </p:cSld>
  <p:clrMapOvr>
    <a:masterClrMapping/>
  </p:clrMapOvr>
  <p:transition>
    <p:wedg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7CC677-5BBB-302F-34A3-B4BC7712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cs-CZ" dirty="0"/>
              <a:t>Příjmy a výdaje obcí s vyznačením krizí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AFA9778-247D-F803-41F9-837882DD2E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568B1006-DF2F-495A-8E07-BC96856A37D6}" type="slidenum">
              <a:rPr lang="cs-CZ" smtClean="0"/>
              <a:pPr/>
              <a:t>32</a:t>
            </a:fld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9BF7E93-3E6F-4E5F-FB19-0A1B519E2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980728"/>
            <a:ext cx="880522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38364"/>
      </p:ext>
    </p:extLst>
  </p:cSld>
  <p:clrMapOvr>
    <a:masterClrMapping/>
  </p:clrMapOvr>
  <p:transition>
    <p:wedg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4823" y="7696"/>
            <a:ext cx="7886700" cy="9201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Samosprávy se podílejí zhruba na třetině veřejných investic</a:t>
            </a:r>
            <a:endParaRPr lang="cs-CZ" i="1" dirty="0">
              <a:solidFill>
                <a:schemeClr val="accent5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 rot="16200000">
            <a:off x="172677" y="2264525"/>
            <a:ext cx="6703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mld. Kč</a:t>
            </a:r>
            <a:endParaRPr lang="en-GB" sz="1050" b="1" dirty="0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509340"/>
              </p:ext>
            </p:extLst>
          </p:nvPr>
        </p:nvGraphicFramePr>
        <p:xfrm>
          <a:off x="405388" y="1030764"/>
          <a:ext cx="4166612" cy="2721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List" r:id="rId3" imgW="4571981" imgH="2743299" progId="Excel.Sheet.12">
                  <p:embed/>
                </p:oleObj>
              </mc:Choice>
              <mc:Fallback>
                <p:oleObj name="List" r:id="rId3" imgW="4571981" imgH="2743299" progId="Excel.Sheet.12">
                  <p:embed/>
                  <p:pic>
                    <p:nvPicPr>
                      <p:cNvPr id="13" name="Objekt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388" y="1030764"/>
                        <a:ext cx="4166612" cy="2721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569663"/>
              </p:ext>
            </p:extLst>
          </p:nvPr>
        </p:nvGraphicFramePr>
        <p:xfrm>
          <a:off x="231588" y="3609835"/>
          <a:ext cx="4514212" cy="2948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List" r:id="rId5" imgW="4571981" imgH="2743299" progId="Excel.Sheet.12">
                  <p:embed/>
                </p:oleObj>
              </mc:Choice>
              <mc:Fallback>
                <p:oleObj name="List" r:id="rId5" imgW="4571981" imgH="2743299" progId="Excel.Sheet.12">
                  <p:embed/>
                  <p:pic>
                    <p:nvPicPr>
                      <p:cNvPr id="15" name="Objekt 1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1588" y="3609835"/>
                        <a:ext cx="4514212" cy="2948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Skupina 2"/>
          <p:cNvGrpSpPr/>
          <p:nvPr/>
        </p:nvGrpSpPr>
        <p:grpSpPr>
          <a:xfrm>
            <a:off x="5318131" y="900214"/>
            <a:ext cx="3825869" cy="4370968"/>
            <a:chOff x="5318131" y="900214"/>
            <a:chExt cx="3825869" cy="4370968"/>
          </a:xfrm>
        </p:grpSpPr>
        <p:graphicFrame>
          <p:nvGraphicFramePr>
            <p:cNvPr id="19" name="Graf 1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45559756"/>
                </p:ext>
              </p:extLst>
            </p:nvPr>
          </p:nvGraphicFramePr>
          <p:xfrm>
            <a:off x="6576767" y="1628800"/>
            <a:ext cx="2567233" cy="36423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20" name="Graf 1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09298154"/>
                </p:ext>
              </p:extLst>
            </p:nvPr>
          </p:nvGraphicFramePr>
          <p:xfrm>
            <a:off x="5318131" y="900214"/>
            <a:ext cx="1941820" cy="41408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sp>
        <p:nvSpPr>
          <p:cNvPr id="23" name="TextovéPole 22"/>
          <p:cNvSpPr txBox="1"/>
          <p:nvPr/>
        </p:nvSpPr>
        <p:spPr>
          <a:xfrm>
            <a:off x="5456653" y="1458813"/>
            <a:ext cx="911161" cy="369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rok 2024</a:t>
            </a:r>
            <a:endParaRPr lang="en-GB" sz="1050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5538149" y="5788340"/>
            <a:ext cx="310346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/>
            <a:r>
              <a:rPr lang="cs-CZ" sz="1650" b="1" dirty="0"/>
              <a:t>… ale jejich finanční možnosti jsou mnohem vyšší</a:t>
            </a:r>
            <a:endParaRPr lang="en-GB" sz="1650" b="1" dirty="0"/>
          </a:p>
        </p:txBody>
      </p:sp>
      <p:sp>
        <p:nvSpPr>
          <p:cNvPr id="21" name="Zaoblený obdélník 20"/>
          <p:cNvSpPr/>
          <p:nvPr/>
        </p:nvSpPr>
        <p:spPr>
          <a:xfrm>
            <a:off x="5456653" y="1699157"/>
            <a:ext cx="3654972" cy="3558190"/>
          </a:xfrm>
          <a:prstGeom prst="round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Zástupný symbol pro číslo snímku 3">
            <a:extLst>
              <a:ext uri="{FF2B5EF4-FFF2-40B4-BE49-F238E27FC236}">
                <a16:creationId xmlns:a16="http://schemas.microsoft.com/office/drawing/2014/main" id="{F19506FA-7E1B-046A-8B45-18255A27EC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/>
          <a:lstStyle/>
          <a:p>
            <a:pPr algn="r"/>
            <a:fld id="{568B1006-DF2F-495A-8E07-BC96856A37D6}" type="slidenum">
              <a:rPr lang="cs-CZ" sz="1200" smtClean="0"/>
              <a:pPr algn="r"/>
              <a:t>33</a:t>
            </a:fld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32579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Vysoké přebytky jsou důsledkem nízké investiční aktivity zejména větších měst</a:t>
            </a: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53060095-A5EA-DCFA-F6BE-CF0E91F94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za posledních 12 let obce a kraje nevyužily na investice 290</a:t>
            </a:r>
            <a:r>
              <a:rPr lang="cs-CZ" sz="2000" b="1" dirty="0"/>
              <a:t> mld. Kč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2000" b="1" dirty="0"/>
              <a:t>151 mld. Kč </a:t>
            </a:r>
            <a:r>
              <a:rPr lang="cs-CZ" sz="2000" dirty="0"/>
              <a:t>(52 %) z toho připadá na Prahu</a:t>
            </a:r>
          </a:p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732240" y="2348880"/>
            <a:ext cx="17235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i="1" dirty="0"/>
              <a:t>Zdroj: </a:t>
            </a:r>
            <a:r>
              <a:rPr lang="cs-CZ" sz="1050" b="1" i="1" dirty="0"/>
              <a:t>IISSP, výpočty MF</a:t>
            </a:r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AF6DA304-595D-441C-B486-58CE364829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4210149"/>
              </p:ext>
            </p:extLst>
          </p:nvPr>
        </p:nvGraphicFramePr>
        <p:xfrm>
          <a:off x="1403648" y="2476255"/>
          <a:ext cx="6768752" cy="4009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1835696" y="6428912"/>
            <a:ext cx="623997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investiční potenciál = investice bez dotací – provozní saldo</a:t>
            </a:r>
            <a:endParaRPr lang="en-GB" dirty="0"/>
          </a:p>
        </p:txBody>
      </p:sp>
      <p:sp>
        <p:nvSpPr>
          <p:cNvPr id="14" name="Zástupný symbol pro číslo snímku 3">
            <a:extLst>
              <a:ext uri="{FF2B5EF4-FFF2-40B4-BE49-F238E27FC236}">
                <a16:creationId xmlns:a16="http://schemas.microsoft.com/office/drawing/2014/main" id="{F19506FA-7E1B-046A-8B45-18255A27E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568B1006-DF2F-495A-8E07-BC96856A37D6}" type="slidenum">
              <a:rPr lang="cs-CZ" smtClean="0"/>
              <a:pPr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8947782"/>
      </p:ext>
    </p:extLst>
  </p:cSld>
  <p:clrMapOvr>
    <a:masterClrMapping/>
  </p:clrMapOvr>
  <p:transition>
    <p:wedg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5BBD8A-6D29-7A81-0FCD-7878A57A8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cs-CZ" dirty="0"/>
              <a:t>Provozní saldo státu (SR) vs. obcí </a:t>
            </a:r>
            <a:br>
              <a:rPr lang="cs-CZ" dirty="0"/>
            </a:br>
            <a:r>
              <a:rPr lang="cs-CZ" altLang="cs-CZ" b="0" i="1" dirty="0"/>
              <a:t>v tis</a:t>
            </a:r>
            <a:r>
              <a:rPr lang="cs-CZ" b="0" i="1" dirty="0"/>
              <a:t>. Kč/obyvatel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C0B9C1-AC78-4822-E828-4B29C2DCA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568B1006-DF2F-495A-8E07-BC96856A37D6}" type="slidenum">
              <a:rPr lang="cs-CZ" smtClean="0"/>
              <a:pPr/>
              <a:t>35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236EE22-8856-1B4C-0147-CFEF9EA6B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52" y="980728"/>
            <a:ext cx="7925296" cy="542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65342"/>
      </p:ext>
    </p:extLst>
  </p:cSld>
  <p:clrMapOvr>
    <a:masterClrMapping/>
  </p:clrMapOvr>
  <p:transition>
    <p:wedg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96589A-E43D-895A-30EA-B686B639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8072"/>
          </a:xfrm>
        </p:spPr>
        <p:txBody>
          <a:bodyPr/>
          <a:lstStyle/>
          <a:p>
            <a:pPr lvl="0"/>
            <a:r>
              <a:rPr lang="cs-CZ" dirty="0"/>
              <a:t>Investice – od plánu k realizaci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1EBEE-BAC0-DF3E-278B-D58FD4356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050"/>
            <a:ext cx="8363272" cy="544830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cs-CZ" sz="2000" b="1" dirty="0"/>
              <a:t>Jak investici začít – od úvahy k cíli</a:t>
            </a:r>
          </a:p>
          <a:p>
            <a:pPr lvl="2"/>
            <a:r>
              <a:rPr lang="cs-CZ" sz="2000" dirty="0"/>
              <a:t>ano / ne – když ano tak pořádně, žádná polovičatá a kutilská řešení</a:t>
            </a:r>
          </a:p>
          <a:p>
            <a:pPr lvl="2"/>
            <a:r>
              <a:rPr lang="cs-CZ" sz="2000" dirty="0"/>
              <a:t>posouzení z hlediska finančního a z hlediska přínosu pro obyvatele (veřejná infrastruktura, zhodnocení pozemků a staveb, zvýšení flexibility práce (např. postavením školky)…)</a:t>
            </a:r>
          </a:p>
          <a:p>
            <a:pPr lvl="2"/>
            <a:r>
              <a:rPr lang="cs-CZ" sz="2000" dirty="0"/>
              <a:t>varianty řešení – včetně tzv. nulové varianty, + a –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b="1" dirty="0"/>
              <a:t>Otázka finančních možností</a:t>
            </a:r>
          </a:p>
          <a:p>
            <a:pPr lvl="2"/>
            <a:r>
              <a:rPr lang="cs-CZ" sz="2000" dirty="0"/>
              <a:t>za kolik si můžeme dovolit</a:t>
            </a:r>
          </a:p>
          <a:p>
            <a:pPr lvl="2"/>
            <a:r>
              <a:rPr lang="cs-CZ" sz="2000" dirty="0"/>
              <a:t>kdy musím mít finanční krytí a jak rozpočtovat</a:t>
            </a:r>
          </a:p>
          <a:p>
            <a:pPr lvl="2"/>
            <a:r>
              <a:rPr lang="cs-CZ" sz="2000" dirty="0"/>
              <a:t>pokud peníze máme, využijeme je</a:t>
            </a:r>
          </a:p>
          <a:p>
            <a:pPr lvl="2"/>
            <a:r>
              <a:rPr lang="cs-CZ" sz="2000" dirty="0"/>
              <a:t>pokud peníze nemáme – zajistíme si je</a:t>
            </a:r>
          </a:p>
          <a:p>
            <a:pPr lvl="3"/>
            <a:r>
              <a:rPr lang="cs-CZ" dirty="0"/>
              <a:t>kdy a kolik budeme potřebovat</a:t>
            </a:r>
          </a:p>
          <a:p>
            <a:pPr lvl="3"/>
            <a:r>
              <a:rPr lang="cs-CZ" dirty="0"/>
              <a:t>investiční úvěrové rámce a úvěry – charakteristiky a nastavení</a:t>
            </a:r>
          </a:p>
          <a:p>
            <a:pPr lvl="3"/>
            <a:r>
              <a:rPr lang="cs-CZ" dirty="0"/>
              <a:t>dotace: klady a zápory</a:t>
            </a:r>
          </a:p>
        </p:txBody>
      </p:sp>
    </p:spTree>
    <p:extLst>
      <p:ext uri="{BB962C8B-B14F-4D97-AF65-F5344CB8AC3E}">
        <p14:creationId xmlns:p14="http://schemas.microsoft.com/office/powerpoint/2010/main" val="1585440423"/>
      </p:ext>
    </p:extLst>
  </p:cSld>
  <p:clrMapOvr>
    <a:masterClrMapping/>
  </p:clrMapOvr>
  <p:transition>
    <p:wedg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96589A-E43D-895A-30EA-B686B639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pPr lvl="0"/>
            <a:r>
              <a:rPr lang="cs-CZ" altLang="cs-CZ" dirty="0"/>
              <a:t>Nejdřív však musím zajistit péči o existující majetek obce</a:t>
            </a:r>
          </a:p>
        </p:txBody>
      </p:sp>
      <p:sp>
        <p:nvSpPr>
          <p:cNvPr id="5" name="Obdélník 4"/>
          <p:cNvSpPr/>
          <p:nvPr/>
        </p:nvSpPr>
        <p:spPr>
          <a:xfrm>
            <a:off x="683568" y="1916832"/>
            <a:ext cx="80032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zjistit, kolik peněz má obec dávat do majetku, aby nechátral</a:t>
            </a:r>
          </a:p>
          <a:p>
            <a:pPr marL="1257300" lvl="2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2400" dirty="0"/>
              <a:t>vazba na odpisy</a:t>
            </a:r>
          </a:p>
          <a:p>
            <a:pPr marL="1257300" lvl="2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2400" dirty="0"/>
              <a:t>pozor na cenu pořízení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cs-CZ" sz="2400" dirty="0"/>
              <a:t>zohlednit stav majetku (např. zámek za 1 Kč v účetnictví či nová investice, která aktuálně údržbu fyzicky nevyžaduje, ale za „x“ let komplet obnovu technologie)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plán oprav a obnovy majetku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konsolidace majetku</a:t>
            </a:r>
          </a:p>
        </p:txBody>
      </p:sp>
    </p:spTree>
    <p:extLst>
      <p:ext uri="{BB962C8B-B14F-4D97-AF65-F5344CB8AC3E}">
        <p14:creationId xmlns:p14="http://schemas.microsoft.com/office/powerpoint/2010/main" val="3281581193"/>
      </p:ext>
    </p:extLst>
  </p:cSld>
  <p:clrMapOvr>
    <a:masterClrMapping/>
  </p:clrMapOvr>
  <p:transition>
    <p:wedg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96589A-E43D-895A-30EA-B686B639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/>
          <a:lstStyle/>
          <a:p>
            <a:r>
              <a:rPr lang="cs-CZ" dirty="0"/>
              <a:t>Komunikace je základ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1EBEE-BAC0-DF3E-278B-D58FD4356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08720"/>
            <a:ext cx="8579296" cy="5544616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cs-CZ" sz="2200" b="1" dirty="0"/>
              <a:t>Nekomunikuj s opozicí nad rámec vymezených sil, síly věnuj práci, rozvoji a voličům</a:t>
            </a:r>
          </a:p>
          <a:p>
            <a:pPr lvl="2"/>
            <a:r>
              <a:rPr lang="cs-CZ" sz="2200" b="0" i="0" dirty="0">
                <a:solidFill>
                  <a:srgbClr val="262626"/>
                </a:solidFill>
                <a:effectLst/>
                <a:latin typeface="ui-sans-serif"/>
              </a:rPr>
              <a:t>„</a:t>
            </a:r>
            <a:r>
              <a:rPr lang="cs-CZ" sz="2200" dirty="0"/>
              <a:t>Největším problémem komunikace je iluze, že už k ní došlo.“ – George Bernard Shaw irský dramatik 1856–1950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200" b="1" dirty="0"/>
              <a:t>Přínosy projektu </a:t>
            </a:r>
            <a:r>
              <a:rPr lang="cs-CZ" sz="2200" dirty="0"/>
              <a:t>(veřejná infrastruktura, zhodnocení pozemků a staveb, zvýšení flexibility práce (např. postavením školky)…)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200" b="1" dirty="0"/>
              <a:t>Postupné dosahování cíle po krocích </a:t>
            </a:r>
            <a:r>
              <a:rPr lang="cs-CZ" sz="2200" dirty="0"/>
              <a:t>(milnících)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200" b="1" dirty="0"/>
              <a:t>Rekapitulace – zpráva o stavu obce </a:t>
            </a:r>
            <a:r>
              <a:rPr lang="cs-CZ" sz="2200" dirty="0"/>
              <a:t>(možné ukázky)</a:t>
            </a:r>
          </a:p>
          <a:p>
            <a:pPr lvl="2"/>
            <a:r>
              <a:rPr lang="cs-CZ" sz="2200" dirty="0"/>
              <a:t>co obec udělala – před a po</a:t>
            </a:r>
          </a:p>
          <a:p>
            <a:pPr lvl="2"/>
            <a:r>
              <a:rPr lang="cs-CZ" sz="2200" dirty="0"/>
              <a:t>co obec připravuje a proč</a:t>
            </a:r>
          </a:p>
          <a:p>
            <a:pPr lvl="2"/>
            <a:r>
              <a:rPr lang="cs-CZ" sz="2200" dirty="0"/>
              <a:t>co obec chtěla udělat a neudělala a proč</a:t>
            </a:r>
          </a:p>
          <a:p>
            <a:pPr lvl="2"/>
            <a:r>
              <a:rPr lang="cs-CZ" sz="2200" dirty="0"/>
              <a:t>zajímavosti – člověk je tvor zvědavý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251468-E4AC-B0A7-5304-957EA6219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89104"/>
            <a:ext cx="2057400" cy="365125"/>
          </a:xfrm>
        </p:spPr>
        <p:txBody>
          <a:bodyPr/>
          <a:lstStyle/>
          <a:p>
            <a:fld id="{568B1006-DF2F-495A-8E07-BC96856A37D6}" type="slidenum">
              <a:rPr lang="cs-CZ" smtClean="0"/>
              <a:pPr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0353830"/>
      </p:ext>
    </p:extLst>
  </p:cSld>
  <p:clrMapOvr>
    <a:masterClrMapping/>
  </p:clrMapOvr>
  <p:transition>
    <p:wedg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96589A-E43D-895A-30EA-B686B639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8072"/>
          </a:xfrm>
        </p:spPr>
        <p:txBody>
          <a:bodyPr wrap="none"/>
          <a:lstStyle/>
          <a:p>
            <a:pPr lvl="0"/>
            <a:r>
              <a:rPr lang="cs-CZ" dirty="0"/>
              <a:t>Předpoklady pro zdárnou realizaci investice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1EBEE-BAC0-DF3E-278B-D58FD4356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03614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cs-CZ" sz="2200" b="1" dirty="0"/>
              <a:t>Otázka lidských a technických možností – </a:t>
            </a:r>
            <a:r>
              <a:rPr lang="cs-CZ" sz="2200" b="1" dirty="0" err="1"/>
              <a:t>know</a:t>
            </a:r>
            <a:r>
              <a:rPr lang="cs-CZ" sz="2200" b="1" dirty="0"/>
              <a:t> </a:t>
            </a:r>
            <a:r>
              <a:rPr lang="cs-CZ" sz="2200" b="1" dirty="0" err="1"/>
              <a:t>how</a:t>
            </a:r>
            <a:endParaRPr lang="cs-CZ" sz="22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200" dirty="0"/>
              <a:t>Analýza skutečné</a:t>
            </a:r>
            <a:r>
              <a:rPr lang="cs-CZ" sz="2200" b="1" dirty="0"/>
              <a:t> potřeby </a:t>
            </a:r>
            <a:r>
              <a:rPr lang="cs-CZ" sz="2200" dirty="0"/>
              <a:t>(jaké bude využití, atd.)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200" b="1" dirty="0"/>
              <a:t>Provoz investice</a:t>
            </a:r>
          </a:p>
          <a:p>
            <a:pPr lvl="2"/>
            <a:r>
              <a:rPr lang="cs-CZ" sz="2200" dirty="0"/>
              <a:t>často důležitější otázka než investice samotná</a:t>
            </a:r>
          </a:p>
          <a:p>
            <a:pPr lvl="2"/>
            <a:r>
              <a:rPr lang="cs-CZ" sz="2200" dirty="0"/>
              <a:t>posouzení provozních nákladů</a:t>
            </a:r>
          </a:p>
          <a:p>
            <a:pPr lvl="2"/>
            <a:r>
              <a:rPr lang="cs-CZ" sz="2200" dirty="0"/>
              <a:t>technické řešení</a:t>
            </a:r>
          </a:p>
          <a:p>
            <a:pPr lvl="2">
              <a:spcAft>
                <a:spcPts val="1200"/>
              </a:spcAft>
            </a:pPr>
            <a:r>
              <a:rPr lang="pl-PL" sz="2200" dirty="0"/>
              <a:t>potřebu oprav a reprodukci majetku (životnost)</a:t>
            </a:r>
            <a:endParaRPr lang="cs-CZ" sz="2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200" b="1" dirty="0"/>
              <a:t>Základy projektového řízení podle mezinárodních standardů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200" b="1" dirty="0"/>
              <a:t>Postupné dosahování cíle po krocích </a:t>
            </a:r>
            <a:r>
              <a:rPr lang="cs-CZ" sz="2200" dirty="0"/>
              <a:t>(milnících)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251468-E4AC-B0A7-5304-957EA6219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89104"/>
            <a:ext cx="2057400" cy="365125"/>
          </a:xfrm>
        </p:spPr>
        <p:txBody>
          <a:bodyPr/>
          <a:lstStyle/>
          <a:p>
            <a:fld id="{568B1006-DF2F-495A-8E07-BC96856A37D6}" type="slidenum">
              <a:rPr lang="cs-CZ" smtClean="0"/>
              <a:pPr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4303431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21AB4C-42CD-8339-3D70-22EB4DC09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/>
          <a:lstStyle/>
          <a:p>
            <a:r>
              <a:rPr lang="cs-CZ" dirty="0"/>
              <a:t>Zaměření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D82108-F597-0859-5591-B09589D3D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Problémy většiny strategických plánů územních samospráv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Akční Plán rozvoje obce </a:t>
            </a:r>
            <a:r>
              <a:rPr lang="cs-CZ" b="1" dirty="0"/>
              <a:t>s finančním krytím </a:t>
            </a:r>
            <a:r>
              <a:rPr lang="cs-CZ" dirty="0"/>
              <a:t>– ukázka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Střednědobý </a:t>
            </a:r>
            <a:r>
              <a:rPr lang="cs-CZ" b="1" dirty="0"/>
              <a:t>výhled</a:t>
            </a:r>
            <a:r>
              <a:rPr lang="cs-CZ" dirty="0"/>
              <a:t> rozpočtu, formalita nebo užitečný nástroj?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Rozpočet</a:t>
            </a:r>
            <a:r>
              <a:rPr lang="cs-CZ" dirty="0"/>
              <a:t> obcí jako nástroj finančního řízení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Monitoring hospodaření obcí a krajů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Finanční analýza</a:t>
            </a:r>
            <a:r>
              <a:rPr lang="cs-CZ" dirty="0"/>
              <a:t>, poznání finančního zdraví a možností, </a:t>
            </a:r>
            <a:r>
              <a:rPr lang="cs-CZ" b="1" dirty="0"/>
              <a:t>definice stropu zadluženosti</a:t>
            </a:r>
            <a:r>
              <a:rPr lang="cs-CZ" dirty="0"/>
              <a:t>, příklady analýz z praxe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Finanční možnosti obcí, změny RUD, nárůsty daňových příjmů, zjištění </a:t>
            </a:r>
            <a:r>
              <a:rPr lang="cs-CZ" b="1" dirty="0"/>
              <a:t>finanční kondice obce</a:t>
            </a:r>
            <a:r>
              <a:rPr lang="cs-CZ" dirty="0"/>
              <a:t>, praktické příklady a ukázky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Investiční možnosti obce a úvěry</a:t>
            </a:r>
            <a:r>
              <a:rPr lang="cs-CZ" dirty="0"/>
              <a:t>, příjem vs. výnos, výdaj vs. náklad, příklady využití účetnictví pro efektivní plánování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Co zjistím z účetnictví?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Předpokládané </a:t>
            </a:r>
            <a:r>
              <a:rPr lang="cs-CZ" b="1" dirty="0"/>
              <a:t>přírůstky a úbytky zdrojů </a:t>
            </a:r>
            <a:r>
              <a:rPr lang="cs-CZ" dirty="0"/>
              <a:t>a další rizika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Přehled</a:t>
            </a:r>
            <a:r>
              <a:rPr lang="cs-CZ" dirty="0"/>
              <a:t> hlavních rizik ve finančním plánování a hospodaření</a:t>
            </a:r>
          </a:p>
        </p:txBody>
      </p:sp>
      <p:sp>
        <p:nvSpPr>
          <p:cNvPr id="5" name="Zástupný symbol pro číslo snímku 3">
            <a:extLst>
              <a:ext uri="{FF2B5EF4-FFF2-40B4-BE49-F238E27FC236}">
                <a16:creationId xmlns:a16="http://schemas.microsoft.com/office/drawing/2014/main" id="{F19506FA-7E1B-046A-8B45-18255A27E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568B1006-DF2F-495A-8E07-BC96856A37D6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8735934"/>
      </p:ext>
    </p:extLst>
  </p:cSld>
  <p:clrMapOvr>
    <a:masterClrMapping/>
  </p:clrMapOvr>
  <p:transition>
    <p:wedg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96589A-E43D-895A-30EA-B686B639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8072"/>
          </a:xfrm>
        </p:spPr>
        <p:txBody>
          <a:bodyPr wrap="none"/>
          <a:lstStyle/>
          <a:p>
            <a:pPr lvl="0"/>
            <a:r>
              <a:rPr lang="cs-CZ" dirty="0"/>
              <a:t>Zajištění financování investice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1EBEE-BAC0-DF3E-278B-D58FD4356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303614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Zásadní otázka na úvod: </a:t>
            </a:r>
            <a:r>
              <a:rPr lang="cs-CZ" sz="2400" dirty="0">
                <a:solidFill>
                  <a:srgbClr val="C00000"/>
                </a:solidFill>
              </a:rPr>
              <a:t>potřebuji skutečně úvěr?</a:t>
            </a:r>
          </a:p>
          <a:p>
            <a:pPr lvl="1"/>
            <a:r>
              <a:rPr lang="cs-CZ" sz="2200" dirty="0"/>
              <a:t>chyby v rozpočtování</a:t>
            </a:r>
          </a:p>
          <a:p>
            <a:pPr lvl="1"/>
            <a:r>
              <a:rPr lang="cs-CZ" sz="2200" dirty="0"/>
              <a:t>nezohledňování budoucích očekávaných příjmů</a:t>
            </a:r>
          </a:p>
          <a:p>
            <a:r>
              <a:rPr lang="cs-CZ" sz="2400" b="1" dirty="0"/>
              <a:t>bankovní účty (šetření na investici)</a:t>
            </a:r>
          </a:p>
          <a:p>
            <a:pPr lvl="1"/>
            <a:r>
              <a:rPr lang="cs-CZ" sz="2200" dirty="0"/>
              <a:t>šetření nedává ekonomický smysl a omezuje obec v rozvoji</a:t>
            </a:r>
          </a:p>
          <a:p>
            <a:pPr lvl="1"/>
            <a:r>
              <a:rPr lang="cs-CZ" sz="2200" dirty="0"/>
              <a:t>úroky vs. inflace</a:t>
            </a:r>
          </a:p>
          <a:p>
            <a:pPr lvl="1"/>
            <a:r>
              <a:rPr lang="cs-CZ" sz="2200" dirty="0"/>
              <a:t>cash </a:t>
            </a:r>
            <a:r>
              <a:rPr lang="cs-CZ" sz="2200" dirty="0" err="1"/>
              <a:t>pooling</a:t>
            </a:r>
            <a:endParaRPr lang="cs-CZ" sz="2200" dirty="0"/>
          </a:p>
          <a:p>
            <a:r>
              <a:rPr lang="cs-CZ" sz="2400" b="1" dirty="0"/>
              <a:t>daňová odpovědnost </a:t>
            </a:r>
          </a:p>
          <a:p>
            <a:pPr lvl="1"/>
            <a:r>
              <a:rPr lang="cs-CZ" sz="2200" dirty="0"/>
              <a:t>místní koeficienty DNV pro zvýšení příjmů obce</a:t>
            </a:r>
          </a:p>
          <a:p>
            <a:r>
              <a:rPr lang="cs-CZ" sz="2400" b="1" dirty="0"/>
              <a:t>cizí zdroje financování</a:t>
            </a:r>
          </a:p>
          <a:p>
            <a:pPr lvl="1"/>
            <a:r>
              <a:rPr lang="cs-CZ" sz="2200" dirty="0"/>
              <a:t>limit zadlužení (dluhová služba vs. provozní saldo)</a:t>
            </a:r>
          </a:p>
          <a:p>
            <a:pPr lvl="1"/>
            <a:r>
              <a:rPr lang="cs-CZ" sz="2200" dirty="0"/>
              <a:t>investiční úvěrový rámec</a:t>
            </a:r>
          </a:p>
          <a:p>
            <a:pPr lvl="1"/>
            <a:r>
              <a:rPr lang="cs-CZ" sz="2200" dirty="0"/>
              <a:t>kontokorent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251468-E4AC-B0A7-5304-957EA6219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89104"/>
            <a:ext cx="2057400" cy="365125"/>
          </a:xfrm>
        </p:spPr>
        <p:txBody>
          <a:bodyPr/>
          <a:lstStyle/>
          <a:p>
            <a:fld id="{568B1006-DF2F-495A-8E07-BC96856A37D6}" type="slidenum">
              <a:rPr lang="cs-CZ" smtClean="0"/>
              <a:pPr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114993"/>
      </p:ext>
    </p:extLst>
  </p:cSld>
  <p:clrMapOvr>
    <a:masterClrMapping/>
  </p:clrMapOvr>
  <p:transition>
    <p:wedg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D01BB-94AB-151E-B36A-8CF21391F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659967-10D7-D265-D167-DA9DCD29C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0"/>
            <a:ext cx="8496944" cy="648000"/>
          </a:xfrm>
        </p:spPr>
        <p:txBody>
          <a:bodyPr/>
          <a:lstStyle/>
          <a:p>
            <a:r>
              <a:rPr lang="cs-CZ" dirty="0"/>
              <a:t>Nebát se úvěrů – dosud šetřily obcím peníze</a:t>
            </a:r>
          </a:p>
        </p:txBody>
      </p:sp>
      <p:graphicFrame>
        <p:nvGraphicFramePr>
          <p:cNvPr id="7" name="Graf 6"/>
          <p:cNvGraphicFramePr>
            <a:graphicFrameLocks/>
          </p:cNvGraphicFramePr>
          <p:nvPr/>
        </p:nvGraphicFramePr>
        <p:xfrm>
          <a:off x="934009" y="2064625"/>
          <a:ext cx="7363147" cy="4135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3275856" y="6165108"/>
            <a:ext cx="23952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/>
              <a:t>Zdroj: </a:t>
            </a:r>
            <a:r>
              <a:rPr lang="cs-CZ" sz="1400" i="1" dirty="0"/>
              <a:t>ČNB, vlastní výpočty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39552" y="98072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25361" y="888395"/>
            <a:ext cx="57182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obce si půjčují většinou za 3M PRIBOR + přirážka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3M PRIBOR je téměř vždy pod úrovní inflace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daňové příjmy obcí jsou většinou nad úrovní inflace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242419"/>
      </p:ext>
    </p:extLst>
  </p:cSld>
  <p:clrMapOvr>
    <a:masterClrMapping/>
  </p:clrMapOvr>
  <p:transition>
    <p:wedg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B4007-8B59-26DC-72E5-8617599CE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74836C-BF6D-53DD-88F4-F683FFE55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20621"/>
            <a:ext cx="8229600" cy="792088"/>
          </a:xfrm>
        </p:spPr>
        <p:txBody>
          <a:bodyPr/>
          <a:lstStyle/>
          <a:p>
            <a:r>
              <a:rPr lang="cs-CZ" dirty="0"/>
              <a:t>10leté průměry sazeb PRIBOR dokazují výhodnost plovoucích sazeb</a:t>
            </a:r>
          </a:p>
        </p:txBody>
      </p:sp>
      <p:graphicFrame>
        <p:nvGraphicFramePr>
          <p:cNvPr id="6" name="Graf 5"/>
          <p:cNvGraphicFramePr>
            <a:graphicFrameLocks/>
          </p:cNvGraphicFramePr>
          <p:nvPr/>
        </p:nvGraphicFramePr>
        <p:xfrm>
          <a:off x="719572" y="2120212"/>
          <a:ext cx="7704856" cy="410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3563888" y="6309320"/>
            <a:ext cx="23952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/>
              <a:t>Zdroj: </a:t>
            </a:r>
            <a:r>
              <a:rPr lang="cs-CZ" sz="1400" i="1" dirty="0"/>
              <a:t>ČNB, vlastní výpočty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21031" y="1067298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dočasný nárůst sazby 3M PRIBOR by neměl obce odrazovat v realizaci investice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nedoporučujeme používat fixní úrokové sazby</a:t>
            </a:r>
          </a:p>
        </p:txBody>
      </p:sp>
    </p:spTree>
    <p:extLst>
      <p:ext uri="{BB962C8B-B14F-4D97-AF65-F5344CB8AC3E}">
        <p14:creationId xmlns:p14="http://schemas.microsoft.com/office/powerpoint/2010/main" val="3913260061"/>
      </p:ext>
    </p:extLst>
  </p:cSld>
  <p:clrMapOvr>
    <a:masterClrMapping/>
  </p:clrMapOvr>
  <p:transition>
    <p:wedg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B4007-8B59-26DC-72E5-8617599CE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74836C-BF6D-53DD-88F4-F683FFE55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8895"/>
            <a:ext cx="8229600" cy="888976"/>
          </a:xfrm>
        </p:spPr>
        <p:txBody>
          <a:bodyPr/>
          <a:lstStyle/>
          <a:p>
            <a:r>
              <a:rPr lang="cs-CZ" dirty="0"/>
              <a:t>Inflace ve stavebnictví bývá vyšší než „běžná“ inflace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203848" y="6381328"/>
            <a:ext cx="23952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/>
              <a:t>Zdroj: </a:t>
            </a:r>
            <a:r>
              <a:rPr lang="cs-CZ" sz="1400" i="1" dirty="0"/>
              <a:t>ČSÚ, vlastní výpočty</a:t>
            </a:r>
          </a:p>
        </p:txBody>
      </p:sp>
      <p:graphicFrame>
        <p:nvGraphicFramePr>
          <p:cNvPr id="10" name="Graf 9"/>
          <p:cNvGraphicFramePr>
            <a:graphicFrameLocks/>
          </p:cNvGraphicFramePr>
          <p:nvPr/>
        </p:nvGraphicFramePr>
        <p:xfrm>
          <a:off x="323528" y="1124744"/>
          <a:ext cx="8777336" cy="5328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4210901"/>
      </p:ext>
    </p:extLst>
  </p:cSld>
  <p:clrMapOvr>
    <a:masterClrMapping/>
  </p:clrMapOvr>
  <p:transition>
    <p:wedg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0"/>
            <a:ext cx="8100000" cy="675000"/>
          </a:xfrm>
        </p:spPr>
        <p:txBody>
          <a:bodyPr/>
          <a:lstStyle/>
          <a:p>
            <a:r>
              <a:rPr lang="cs-CZ" altLang="cs-CZ" dirty="0">
                <a:solidFill>
                  <a:srgbClr val="115888"/>
                </a:solidFill>
              </a:rPr>
              <a:t>Investice vs. dotace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8736" y="2006974"/>
            <a:ext cx="800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cs-CZ" b="1" dirty="0"/>
              <a:t>Klíčová otázka: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842247" y="3163421"/>
            <a:ext cx="6313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Investujeme proto, že potřebujeme …?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832411" y="3721474"/>
            <a:ext cx="4711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… nebo proto, že můžeme získat dotaci?!</a:t>
            </a:r>
          </a:p>
        </p:txBody>
      </p:sp>
    </p:spTree>
    <p:extLst>
      <p:ext uri="{BB962C8B-B14F-4D97-AF65-F5344CB8AC3E}">
        <p14:creationId xmlns:p14="http://schemas.microsoft.com/office/powerpoint/2010/main" val="367400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A81239C-813B-4463-3BA1-B63A0FA13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/>
          <a:lstStyle/>
          <a:p>
            <a:r>
              <a:rPr lang="cs-CZ" altLang="cs-CZ" dirty="0"/>
              <a:t>Financování prostřednictvím dotace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B5AD32-D581-B1EC-5C9E-EA4261C8F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</p:spPr>
        <p:txBody>
          <a:bodyPr anchor="ctr">
            <a:normAutofit/>
          </a:bodyPr>
          <a:lstStyle/>
          <a:p>
            <a:fld id="{568B1006-DF2F-495A-8E07-BC96856A37D6}" type="slidenum">
              <a:rPr lang="cs-CZ" smtClean="0"/>
              <a:pPr/>
              <a:t>45</a:t>
            </a:fld>
            <a:endParaRPr lang="cs-CZ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103D015-70F9-9B37-F0D5-305A6BE665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9672260"/>
              </p:ext>
            </p:extLst>
          </p:nvPr>
        </p:nvGraphicFramePr>
        <p:xfrm>
          <a:off x="143508" y="861701"/>
          <a:ext cx="8856984" cy="5584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2333353"/>
      </p:ext>
    </p:extLst>
  </p:cSld>
  <p:clrMapOvr>
    <a:masterClrMapping/>
  </p:clrMapOvr>
  <p:transition>
    <p:wedg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ECC0A-BD76-A63C-A582-3C9293687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F5CEE4D-6E45-E02C-4F71-969FFA349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/>
          <a:lstStyle/>
          <a:p>
            <a:r>
              <a:rPr lang="cs-CZ" altLang="cs-CZ" dirty="0"/>
              <a:t>Financování prostřednictvím úvěrů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F51C937-C99C-548D-E670-B8001656FD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55713" y="6492875"/>
            <a:ext cx="2057400" cy="365125"/>
          </a:xfrm>
        </p:spPr>
        <p:txBody>
          <a:bodyPr anchor="ctr">
            <a:normAutofit/>
          </a:bodyPr>
          <a:lstStyle/>
          <a:p>
            <a:fld id="{568B1006-DF2F-495A-8E07-BC96856A37D6}" type="slidenum">
              <a:rPr lang="cs-CZ" smtClean="0"/>
              <a:pPr/>
              <a:t>46</a:t>
            </a:fld>
            <a:endParaRPr lang="cs-CZ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6587826-0D6C-13F7-100A-C01A362F6025}"/>
              </a:ext>
            </a:extLst>
          </p:cNvPr>
          <p:cNvGraphicFramePr/>
          <p:nvPr/>
        </p:nvGraphicFramePr>
        <p:xfrm>
          <a:off x="445004" y="824971"/>
          <a:ext cx="8375467" cy="5531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3645798"/>
      </p:ext>
    </p:extLst>
  </p:cSld>
  <p:clrMapOvr>
    <a:masterClrMapping/>
  </p:clrMapOvr>
  <p:transition>
    <p:wedg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7632" y="91866"/>
            <a:ext cx="8100000" cy="675000"/>
          </a:xfrm>
        </p:spPr>
        <p:txBody>
          <a:bodyPr/>
          <a:lstStyle/>
          <a:p>
            <a:r>
              <a:rPr lang="cs-CZ" altLang="cs-CZ" dirty="0">
                <a:solidFill>
                  <a:srgbClr val="2896D4"/>
                </a:solidFill>
                <a:ea typeface="Roboto Slab" pitchFamily="2" charset="0"/>
                <a:cs typeface="Calibri" panose="020F0502020204030204" pitchFamily="34" charset="0"/>
              </a:rPr>
              <a:t>Jak zvýšit příjmy rozpočtu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5702" y="1082735"/>
            <a:ext cx="8342456" cy="2732505"/>
          </a:xfrm>
        </p:spPr>
        <p:txBody>
          <a:bodyPr>
            <a:noAutofit/>
          </a:bodyPr>
          <a:lstStyle/>
          <a:p>
            <a:pPr marL="0" indent="0">
              <a:spcAft>
                <a:spcPts val="450"/>
              </a:spcAft>
              <a:buNone/>
              <a:defRPr/>
            </a:pPr>
            <a:r>
              <a:rPr lang="cs-CZ" sz="2400" b="1" dirty="0">
                <a:latin typeface="+mj-lt"/>
              </a:rPr>
              <a:t>krátkodobá opatření</a:t>
            </a:r>
          </a:p>
          <a:p>
            <a:pPr lvl="1">
              <a:spcBef>
                <a:spcPts val="0"/>
              </a:spcBef>
              <a:spcAft>
                <a:spcPts val="450"/>
              </a:spcAft>
              <a:defRPr/>
            </a:pPr>
            <a:r>
              <a:rPr lang="cs-CZ" sz="2000" dirty="0">
                <a:latin typeface="+mj-lt"/>
              </a:rPr>
              <a:t>zvýšit koeficient daně z nemovitých věcí a místní poplatky</a:t>
            </a:r>
          </a:p>
          <a:p>
            <a:pPr lvl="1">
              <a:spcBef>
                <a:spcPts val="0"/>
              </a:spcBef>
              <a:spcAft>
                <a:spcPts val="450"/>
              </a:spcAft>
              <a:defRPr/>
            </a:pPr>
            <a:r>
              <a:rPr lang="cs-CZ" sz="2000" dirty="0">
                <a:latin typeface="+mj-lt"/>
              </a:rPr>
              <a:t>analyzovat oblasti, na které obec doplácí, např.:</a:t>
            </a:r>
          </a:p>
          <a:p>
            <a:pPr marL="870347" lvl="2" indent="0">
              <a:spcBef>
                <a:spcPts val="0"/>
              </a:spcBef>
              <a:spcAft>
                <a:spcPts val="450"/>
              </a:spcAft>
              <a:buNone/>
              <a:tabLst>
                <a:tab pos="2756297" algn="l"/>
              </a:tabLst>
              <a:defRPr/>
            </a:pPr>
            <a:r>
              <a:rPr lang="cs-CZ" sz="2000" dirty="0">
                <a:latin typeface="+mj-lt"/>
              </a:rPr>
              <a:t>odpadové hospodářství	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→</a:t>
            </a:r>
            <a:r>
              <a:rPr lang="cs-CZ" sz="2000" dirty="0">
                <a:latin typeface="+mj-lt"/>
              </a:rPr>
              <a:t>	zvýšení poplatku</a:t>
            </a:r>
          </a:p>
          <a:p>
            <a:pPr marL="870347" lvl="2" indent="0">
              <a:spcBef>
                <a:spcPts val="0"/>
              </a:spcBef>
              <a:spcAft>
                <a:spcPts val="450"/>
              </a:spcAft>
              <a:buNone/>
              <a:tabLst>
                <a:tab pos="2756297" algn="l"/>
              </a:tabLst>
              <a:defRPr/>
            </a:pPr>
            <a:r>
              <a:rPr lang="cs-CZ" sz="2000" dirty="0">
                <a:latin typeface="+mj-lt"/>
              </a:rPr>
              <a:t>bytové hospodářství	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→</a:t>
            </a:r>
            <a:r>
              <a:rPr lang="cs-CZ" sz="2000" dirty="0">
                <a:latin typeface="+mj-lt"/>
              </a:rPr>
              <a:t>	úprava nájemních smluv</a:t>
            </a:r>
          </a:p>
          <a:p>
            <a:pPr marL="870347" lvl="2" indent="0">
              <a:spcBef>
                <a:spcPts val="0"/>
              </a:spcBef>
              <a:spcAft>
                <a:spcPts val="450"/>
              </a:spcAft>
              <a:buNone/>
              <a:tabLst>
                <a:tab pos="2756297" algn="l"/>
              </a:tabLst>
              <a:defRPr/>
            </a:pPr>
            <a:r>
              <a:rPr lang="cs-CZ" sz="2000" dirty="0">
                <a:latin typeface="+mj-lt"/>
              </a:rPr>
              <a:t>MHD		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→</a:t>
            </a:r>
            <a:r>
              <a:rPr lang="cs-CZ" sz="2000" dirty="0">
                <a:latin typeface="+mj-lt"/>
              </a:rPr>
              <a:t>	zvýšení jízdného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214151" y="4118355"/>
            <a:ext cx="8593481" cy="2190965"/>
            <a:chOff x="285535" y="3943986"/>
            <a:chExt cx="11457974" cy="2921287"/>
          </a:xfrm>
        </p:grpSpPr>
        <p:sp>
          <p:nvSpPr>
            <p:cNvPr id="4" name="Zástupný symbol pro obsah 2"/>
            <p:cNvSpPr txBox="1">
              <a:spLocks/>
            </p:cNvSpPr>
            <p:nvPr/>
          </p:nvSpPr>
          <p:spPr>
            <a:xfrm>
              <a:off x="620234" y="3943986"/>
              <a:ext cx="11123275" cy="2921287"/>
            </a:xfrm>
            <a:prstGeom prst="rect">
              <a:avLst/>
            </a:prstGeom>
          </p:spPr>
          <p:txBody>
            <a:bodyPr vert="horz" lIns="13500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4000"/>
                </a:lnSpc>
                <a:spcBef>
                  <a:spcPts val="10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4000"/>
                </a:lnSpc>
                <a:spcBef>
                  <a:spcPts val="500"/>
                </a:spcBef>
                <a:buClr>
                  <a:srgbClr val="2896D4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None/>
                <a:tabLst>
                  <a:tab pos="2756297" algn="l"/>
                </a:tabLst>
                <a:defRPr/>
              </a:pPr>
              <a:r>
                <a:rPr lang="cs-CZ" sz="2400" b="1" dirty="0">
                  <a:latin typeface="+mj-lt"/>
                </a:rPr>
                <a:t>dlouhodobé investice </a:t>
              </a:r>
              <a:r>
                <a:rPr lang="cs-CZ" sz="2400" dirty="0">
                  <a:latin typeface="+mj-lt"/>
                </a:rPr>
                <a:t>s budoucím dopadem na příjmy</a:t>
              </a:r>
            </a:p>
            <a:p>
              <a:pPr marL="472585" lvl="1" indent="-257175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tabLst>
                  <a:tab pos="2756297" algn="l"/>
                </a:tabLst>
                <a:defRPr/>
              </a:pPr>
              <a:r>
                <a:rPr lang="cs-CZ" sz="2000" dirty="0">
                  <a:latin typeface="+mj-lt"/>
                </a:rPr>
                <a:t>výstavba bytových domů</a:t>
              </a:r>
            </a:p>
            <a:p>
              <a:pPr marL="472585" lvl="1" indent="-257175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tabLst>
                  <a:tab pos="2756297" algn="l"/>
                </a:tabLst>
                <a:defRPr/>
              </a:pPr>
              <a:r>
                <a:rPr lang="cs-CZ" sz="2000" dirty="0">
                  <a:latin typeface="+mj-lt"/>
                </a:rPr>
                <a:t>pozemky pro rodinné domy</a:t>
              </a:r>
            </a:p>
            <a:p>
              <a:pPr marL="215410" lvl="1" indent="0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None/>
                <a:tabLst>
                  <a:tab pos="470297" algn="l"/>
                </a:tabLst>
                <a:defRPr/>
              </a:pPr>
              <a:r>
                <a:rPr lang="cs-CZ" sz="2000" i="1" dirty="0">
                  <a:latin typeface="+mj-lt"/>
                </a:rPr>
                <a:t>Zvýšení počtu obyvatel, žáků </a:t>
              </a:r>
              <a:r>
                <a:rPr lang="cs-CZ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→</a:t>
              </a:r>
              <a:r>
                <a:rPr lang="cs-CZ" sz="2000" i="1" dirty="0">
                  <a:latin typeface="+mj-lt"/>
                </a:rPr>
                <a:t> vyšší daňové příjmy</a:t>
              </a:r>
            </a:p>
            <a:p>
              <a:pPr marL="472585" lvl="1" indent="-257175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tabLst>
                  <a:tab pos="2756297" algn="l"/>
                </a:tabLst>
                <a:defRPr/>
              </a:pPr>
              <a:r>
                <a:rPr lang="cs-CZ" sz="2000" dirty="0">
                  <a:latin typeface="+mj-lt"/>
                </a:rPr>
                <a:t>snížení energetické náročnosti budov v majetku obce…</a:t>
              </a:r>
            </a:p>
          </p:txBody>
        </p:sp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35" y="3943986"/>
              <a:ext cx="444785" cy="444785"/>
            </a:xfrm>
            <a:prstGeom prst="rect">
              <a:avLst/>
            </a:prstGeom>
          </p:spPr>
        </p:pic>
      </p:grp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44" y="1107143"/>
            <a:ext cx="331550" cy="34900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766" y="2276872"/>
            <a:ext cx="285750" cy="28575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5930" y="2591557"/>
            <a:ext cx="257175" cy="25717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8224" y="2878491"/>
            <a:ext cx="285750" cy="292894"/>
          </a:xfrm>
          <a:prstGeom prst="rect">
            <a:avLst/>
          </a:prstGeom>
        </p:spPr>
      </p:pic>
      <p:sp>
        <p:nvSpPr>
          <p:cNvPr id="12" name="Zástupný symbol pro číslo snímku 3">
            <a:extLst>
              <a:ext uri="{FF2B5EF4-FFF2-40B4-BE49-F238E27FC236}">
                <a16:creationId xmlns:a16="http://schemas.microsoft.com/office/drawing/2014/main" id="{ED251468-E4AC-B0A7-5304-957EA6219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89104"/>
            <a:ext cx="2057400" cy="365125"/>
          </a:xfrm>
        </p:spPr>
        <p:txBody>
          <a:bodyPr/>
          <a:lstStyle/>
          <a:p>
            <a:fld id="{568B1006-DF2F-495A-8E07-BC96856A37D6}" type="slidenum">
              <a:rPr lang="cs-CZ" smtClean="0"/>
              <a:pPr/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696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AD79FF3F-F8F6-D379-1766-FF67C8C3F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/>
          <a:lstStyle/>
          <a:p>
            <a:r>
              <a:rPr lang="cs-CZ" dirty="0"/>
              <a:t>Znalost finančních možností obce bez dotací je základem rozvoje obce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659EA2A-F7DD-4796-7599-03A574B00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124744"/>
            <a:ext cx="5112568" cy="5349235"/>
          </a:xfrm>
          <a:prstGeom prst="rect">
            <a:avLst/>
          </a:prstGeom>
        </p:spPr>
      </p:pic>
      <p:sp>
        <p:nvSpPr>
          <p:cNvPr id="5" name="Zástupný symbol pro číslo snímku 3">
            <a:extLst>
              <a:ext uri="{FF2B5EF4-FFF2-40B4-BE49-F238E27FC236}">
                <a16:creationId xmlns:a16="http://schemas.microsoft.com/office/drawing/2014/main" id="{ED251468-E4AC-B0A7-5304-957EA6219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89104"/>
            <a:ext cx="2057400" cy="365125"/>
          </a:xfrm>
        </p:spPr>
        <p:txBody>
          <a:bodyPr/>
          <a:lstStyle/>
          <a:p>
            <a:fld id="{568B1006-DF2F-495A-8E07-BC96856A37D6}" type="slidenum">
              <a:rPr lang="cs-CZ" smtClean="0"/>
              <a:pPr/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6758406"/>
      </p:ext>
    </p:extLst>
  </p:cSld>
  <p:clrMapOvr>
    <a:masterClrMapping/>
  </p:clrMapOvr>
  <p:transition>
    <p:wedg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>
            <a:off x="900953" y="2178025"/>
            <a:ext cx="1546412" cy="1021977"/>
          </a:xfrm>
          <a:prstGeom prst="ellipse">
            <a:avLst/>
          </a:prstGeom>
          <a:solidFill>
            <a:srgbClr val="7030A0"/>
          </a:solidFill>
          <a:ln>
            <a:solidFill>
              <a:schemeClr val="accent1">
                <a:shade val="50000"/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dirty="0"/>
              <a:t>existující majetek</a:t>
            </a:r>
          </a:p>
        </p:txBody>
      </p:sp>
      <p:sp>
        <p:nvSpPr>
          <p:cNvPr id="17" name="Ovál 16"/>
          <p:cNvSpPr/>
          <p:nvPr/>
        </p:nvSpPr>
        <p:spPr>
          <a:xfrm>
            <a:off x="1802307" y="3615734"/>
            <a:ext cx="1524230" cy="1028701"/>
          </a:xfrm>
          <a:prstGeom prst="ellipse">
            <a:avLst/>
          </a:prstGeom>
          <a:solidFill>
            <a:srgbClr val="FFC000"/>
          </a:solidFill>
          <a:ln>
            <a:solidFill>
              <a:srgbClr val="FFC000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alokuji dostatek prostředků na opravu a reprodukci?</a:t>
            </a:r>
          </a:p>
        </p:txBody>
      </p:sp>
      <p:sp>
        <p:nvSpPr>
          <p:cNvPr id="18" name="Ovál 17"/>
          <p:cNvSpPr/>
          <p:nvPr/>
        </p:nvSpPr>
        <p:spPr>
          <a:xfrm>
            <a:off x="3148999" y="2124162"/>
            <a:ext cx="2828002" cy="145453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shade val="50000"/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dirty="0"/>
              <a:t>pořízení nového majetku</a:t>
            </a:r>
          </a:p>
        </p:txBody>
      </p:sp>
      <p:sp>
        <p:nvSpPr>
          <p:cNvPr id="19" name="Ovál 18"/>
          <p:cNvSpPr/>
          <p:nvPr/>
        </p:nvSpPr>
        <p:spPr>
          <a:xfrm>
            <a:off x="7151300" y="1783701"/>
            <a:ext cx="1653703" cy="844215"/>
          </a:xfrm>
          <a:prstGeom prst="ellipse">
            <a:avLst/>
          </a:prstGeom>
          <a:solidFill>
            <a:srgbClr val="00B050"/>
          </a:solidFill>
          <a:ln>
            <a:solidFill>
              <a:srgbClr val="00B050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dirty="0"/>
              <a:t>provozní zatížení po realizaci</a:t>
            </a:r>
          </a:p>
        </p:txBody>
      </p:sp>
      <p:sp>
        <p:nvSpPr>
          <p:cNvPr id="20" name="Ovál 19"/>
          <p:cNvSpPr/>
          <p:nvPr/>
        </p:nvSpPr>
        <p:spPr>
          <a:xfrm>
            <a:off x="6191169" y="3692187"/>
            <a:ext cx="745962" cy="605117"/>
          </a:xfrm>
          <a:prstGeom prst="ellipse">
            <a:avLst/>
          </a:prstGeom>
          <a:solidFill>
            <a:srgbClr val="92D050"/>
          </a:solidFill>
          <a:ln>
            <a:solidFill>
              <a:srgbClr val="00B050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sobě-</a:t>
            </a:r>
            <a:r>
              <a:rPr lang="cs-CZ" sz="1200" dirty="0" err="1">
                <a:solidFill>
                  <a:schemeClr val="tx1"/>
                </a:solidFill>
              </a:rPr>
              <a:t>stačný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21" name="Ovál 20"/>
          <p:cNvSpPr/>
          <p:nvPr/>
        </p:nvSpPr>
        <p:spPr>
          <a:xfrm>
            <a:off x="7288182" y="3666798"/>
            <a:ext cx="799618" cy="606974"/>
          </a:xfrm>
          <a:prstGeom prst="ellipse">
            <a:avLst/>
          </a:prstGeom>
          <a:solidFill>
            <a:srgbClr val="92D050"/>
          </a:solidFill>
          <a:ln>
            <a:solidFill>
              <a:srgbClr val="00B050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nutno dotovat</a:t>
            </a:r>
          </a:p>
        </p:txBody>
      </p:sp>
      <p:sp>
        <p:nvSpPr>
          <p:cNvPr id="22" name="Ovál 21"/>
          <p:cNvSpPr/>
          <p:nvPr/>
        </p:nvSpPr>
        <p:spPr>
          <a:xfrm>
            <a:off x="142596" y="3655612"/>
            <a:ext cx="1107371" cy="813548"/>
          </a:xfrm>
          <a:prstGeom prst="ellipse">
            <a:avLst/>
          </a:prstGeom>
          <a:solidFill>
            <a:srgbClr val="FFC000"/>
          </a:solidFill>
          <a:ln>
            <a:solidFill>
              <a:srgbClr val="FFC000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nemám zbytečný majetek?</a:t>
            </a:r>
          </a:p>
        </p:txBody>
      </p:sp>
      <p:sp>
        <p:nvSpPr>
          <p:cNvPr id="24" name="Ovál 23"/>
          <p:cNvSpPr/>
          <p:nvPr/>
        </p:nvSpPr>
        <p:spPr>
          <a:xfrm>
            <a:off x="55801" y="4943436"/>
            <a:ext cx="880157" cy="531158"/>
          </a:xfrm>
          <a:prstGeom prst="ellipse">
            <a:avLst/>
          </a:prstGeom>
          <a:solidFill>
            <a:srgbClr val="FFFF00">
              <a:alpha val="49000"/>
            </a:srgbClr>
          </a:solidFill>
          <a:ln>
            <a:solidFill>
              <a:srgbClr val="F07546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potřeba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5" name="Ovál 24"/>
          <p:cNvSpPr/>
          <p:nvPr/>
        </p:nvSpPr>
        <p:spPr>
          <a:xfrm>
            <a:off x="677187" y="5552097"/>
            <a:ext cx="1050760" cy="620975"/>
          </a:xfrm>
          <a:prstGeom prst="ellipse">
            <a:avLst/>
          </a:prstGeom>
          <a:solidFill>
            <a:srgbClr val="FFFF00">
              <a:alpha val="49000"/>
            </a:srgbClr>
          </a:solidFill>
          <a:ln>
            <a:solidFill>
              <a:srgbClr val="F07546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efektivnost využití</a:t>
            </a:r>
          </a:p>
        </p:txBody>
      </p:sp>
      <p:cxnSp>
        <p:nvCxnSpPr>
          <p:cNvPr id="26" name="Zakřivená spojnice 25"/>
          <p:cNvCxnSpPr>
            <a:stCxn id="4" idx="4"/>
            <a:endCxn id="22" idx="0"/>
          </p:cNvCxnSpPr>
          <p:nvPr/>
        </p:nvCxnSpPr>
        <p:spPr>
          <a:xfrm rot="5400000">
            <a:off x="957416" y="2938869"/>
            <a:ext cx="455610" cy="977878"/>
          </a:xfrm>
          <a:prstGeom prst="curvedConnector3">
            <a:avLst>
              <a:gd name="adj1" fmla="val 50000"/>
            </a:avLst>
          </a:prstGeom>
          <a:ln w="222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Zakřivená spojnice 28"/>
          <p:cNvCxnSpPr>
            <a:stCxn id="22" idx="4"/>
            <a:endCxn id="24" idx="0"/>
          </p:cNvCxnSpPr>
          <p:nvPr/>
        </p:nvCxnSpPr>
        <p:spPr>
          <a:xfrm rot="5400000">
            <a:off x="358943" y="4615206"/>
            <a:ext cx="474276" cy="182184"/>
          </a:xfrm>
          <a:prstGeom prst="curvedConnector3">
            <a:avLst>
              <a:gd name="adj1" fmla="val 50000"/>
            </a:avLst>
          </a:prstGeom>
          <a:ln w="222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Zakřivená spojnice 31"/>
          <p:cNvCxnSpPr>
            <a:stCxn id="22" idx="4"/>
            <a:endCxn id="25" idx="0"/>
          </p:cNvCxnSpPr>
          <p:nvPr/>
        </p:nvCxnSpPr>
        <p:spPr>
          <a:xfrm rot="16200000" flipH="1">
            <a:off x="407956" y="4757485"/>
            <a:ext cx="1082937" cy="506286"/>
          </a:xfrm>
          <a:prstGeom prst="curvedConnector3">
            <a:avLst>
              <a:gd name="adj1" fmla="val 50000"/>
            </a:avLst>
          </a:prstGeom>
          <a:ln w="222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Zakřivená spojnice 34"/>
          <p:cNvCxnSpPr>
            <a:stCxn id="4" idx="4"/>
            <a:endCxn id="17" idx="0"/>
          </p:cNvCxnSpPr>
          <p:nvPr/>
        </p:nvCxnSpPr>
        <p:spPr>
          <a:xfrm rot="16200000" flipH="1">
            <a:off x="1911425" y="2962736"/>
            <a:ext cx="415732" cy="890263"/>
          </a:xfrm>
          <a:prstGeom prst="curvedConnector3">
            <a:avLst>
              <a:gd name="adj1" fmla="val 50000"/>
            </a:avLst>
          </a:prstGeom>
          <a:ln w="222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ál 41"/>
          <p:cNvSpPr/>
          <p:nvPr/>
        </p:nvSpPr>
        <p:spPr>
          <a:xfrm>
            <a:off x="4280465" y="3762536"/>
            <a:ext cx="1951799" cy="892820"/>
          </a:xfrm>
          <a:prstGeom prst="ellipse">
            <a:avLst/>
          </a:prstGeom>
          <a:solidFill>
            <a:srgbClr val="C00000"/>
          </a:solidFill>
          <a:ln>
            <a:solidFill>
              <a:srgbClr val="C00000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dirty="0"/>
              <a:t>financování (+ / -)</a:t>
            </a:r>
          </a:p>
        </p:txBody>
      </p:sp>
      <p:sp>
        <p:nvSpPr>
          <p:cNvPr id="43" name="Ovál 42"/>
          <p:cNvSpPr/>
          <p:nvPr/>
        </p:nvSpPr>
        <p:spPr>
          <a:xfrm>
            <a:off x="3274276" y="4223565"/>
            <a:ext cx="872649" cy="58744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vlastní zdroje</a:t>
            </a:r>
          </a:p>
        </p:txBody>
      </p:sp>
      <p:sp>
        <p:nvSpPr>
          <p:cNvPr id="44" name="Ovál 43"/>
          <p:cNvSpPr/>
          <p:nvPr/>
        </p:nvSpPr>
        <p:spPr>
          <a:xfrm>
            <a:off x="3078006" y="4945635"/>
            <a:ext cx="783391" cy="54071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úvěr</a:t>
            </a:r>
          </a:p>
        </p:txBody>
      </p:sp>
      <p:sp>
        <p:nvSpPr>
          <p:cNvPr id="45" name="Ovál 44"/>
          <p:cNvSpPr/>
          <p:nvPr/>
        </p:nvSpPr>
        <p:spPr>
          <a:xfrm>
            <a:off x="4289105" y="5277576"/>
            <a:ext cx="799097" cy="558868"/>
          </a:xfrm>
          <a:prstGeom prst="ellipse">
            <a:avLst/>
          </a:prstGeom>
          <a:solidFill>
            <a:schemeClr val="accent4">
              <a:alpha val="53000"/>
            </a:schemeClr>
          </a:solidFill>
          <a:ln>
            <a:solidFill>
              <a:srgbClr val="C00000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dotace</a:t>
            </a:r>
          </a:p>
        </p:txBody>
      </p:sp>
      <p:sp>
        <p:nvSpPr>
          <p:cNvPr id="47" name="Ovál 46"/>
          <p:cNvSpPr/>
          <p:nvPr/>
        </p:nvSpPr>
        <p:spPr>
          <a:xfrm>
            <a:off x="7288182" y="4605727"/>
            <a:ext cx="1081738" cy="600788"/>
          </a:xfrm>
          <a:prstGeom prst="ellipse">
            <a:avLst/>
          </a:prstGeom>
          <a:solidFill>
            <a:srgbClr val="FF6600">
              <a:alpha val="34000"/>
            </a:srgbClr>
          </a:solidFill>
          <a:ln>
            <a:solidFill>
              <a:srgbClr val="F07546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050" dirty="0">
                <a:solidFill>
                  <a:schemeClr val="tx1"/>
                </a:solidFill>
              </a:rPr>
              <a:t>dotační outsourcing?</a:t>
            </a:r>
          </a:p>
        </p:txBody>
      </p:sp>
      <p:sp>
        <p:nvSpPr>
          <p:cNvPr id="48" name="Ovál 47"/>
          <p:cNvSpPr/>
          <p:nvPr/>
        </p:nvSpPr>
        <p:spPr>
          <a:xfrm>
            <a:off x="6083622" y="4698092"/>
            <a:ext cx="1042541" cy="600788"/>
          </a:xfrm>
          <a:prstGeom prst="ellipse">
            <a:avLst/>
          </a:prstGeom>
          <a:solidFill>
            <a:srgbClr val="FF6600">
              <a:alpha val="60000"/>
            </a:srgbClr>
          </a:solidFill>
          <a:ln>
            <a:solidFill>
              <a:srgbClr val="F07546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050" b="1" dirty="0">
                <a:solidFill>
                  <a:schemeClr val="tx1"/>
                </a:solidFill>
              </a:rPr>
              <a:t>o kolik to investici prodraží?</a:t>
            </a:r>
          </a:p>
        </p:txBody>
      </p:sp>
      <p:sp>
        <p:nvSpPr>
          <p:cNvPr id="49" name="Ovál 48"/>
          <p:cNvSpPr/>
          <p:nvPr/>
        </p:nvSpPr>
        <p:spPr>
          <a:xfrm>
            <a:off x="7618382" y="5303103"/>
            <a:ext cx="845187" cy="520032"/>
          </a:xfrm>
          <a:prstGeom prst="ellipse">
            <a:avLst/>
          </a:prstGeom>
          <a:solidFill>
            <a:srgbClr val="FF6600">
              <a:alpha val="34000"/>
            </a:srgbClr>
          </a:solidFill>
          <a:ln>
            <a:solidFill>
              <a:srgbClr val="F07546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050" dirty="0">
                <a:solidFill>
                  <a:schemeClr val="tx1"/>
                </a:solidFill>
              </a:rPr>
              <a:t>publicita</a:t>
            </a:r>
          </a:p>
        </p:txBody>
      </p:sp>
      <p:sp>
        <p:nvSpPr>
          <p:cNvPr id="50" name="Ovál 49"/>
          <p:cNvSpPr/>
          <p:nvPr/>
        </p:nvSpPr>
        <p:spPr>
          <a:xfrm>
            <a:off x="6983864" y="5891053"/>
            <a:ext cx="845187" cy="520032"/>
          </a:xfrm>
          <a:prstGeom prst="ellipse">
            <a:avLst/>
          </a:prstGeom>
          <a:solidFill>
            <a:srgbClr val="FF6600">
              <a:alpha val="38000"/>
            </a:srgbClr>
          </a:solidFill>
          <a:ln>
            <a:solidFill>
              <a:srgbClr val="F07546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050" dirty="0">
                <a:solidFill>
                  <a:schemeClr val="tx1"/>
                </a:solidFill>
              </a:rPr>
              <a:t>reporting</a:t>
            </a:r>
          </a:p>
        </p:txBody>
      </p:sp>
      <p:cxnSp>
        <p:nvCxnSpPr>
          <p:cNvPr id="52" name="Zakřivená spojnice 51"/>
          <p:cNvCxnSpPr>
            <a:stCxn id="18" idx="2"/>
            <a:endCxn id="4" idx="6"/>
          </p:cNvCxnSpPr>
          <p:nvPr/>
        </p:nvCxnSpPr>
        <p:spPr>
          <a:xfrm rot="10800000">
            <a:off x="2447365" y="2689015"/>
            <a:ext cx="701634" cy="162417"/>
          </a:xfrm>
          <a:prstGeom prst="curvedConnector3">
            <a:avLst>
              <a:gd name="adj1" fmla="val 50000"/>
            </a:avLst>
          </a:prstGeom>
          <a:ln w="222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Zakřivená spojnice 54"/>
          <p:cNvCxnSpPr>
            <a:stCxn id="76" idx="3"/>
            <a:endCxn id="20" idx="0"/>
          </p:cNvCxnSpPr>
          <p:nvPr/>
        </p:nvCxnSpPr>
        <p:spPr>
          <a:xfrm rot="5400000">
            <a:off x="6715959" y="3256847"/>
            <a:ext cx="283531" cy="587148"/>
          </a:xfrm>
          <a:prstGeom prst="curvedConnector3">
            <a:avLst>
              <a:gd name="adj1" fmla="val 50000"/>
            </a:avLst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Zakřivená spojnice 58"/>
          <p:cNvCxnSpPr>
            <a:stCxn id="76" idx="4"/>
            <a:endCxn id="21" idx="0"/>
          </p:cNvCxnSpPr>
          <p:nvPr/>
        </p:nvCxnSpPr>
        <p:spPr>
          <a:xfrm rot="16200000" flipH="1">
            <a:off x="7524698" y="3503503"/>
            <a:ext cx="169525" cy="157064"/>
          </a:xfrm>
          <a:prstGeom prst="curvedConnector3">
            <a:avLst>
              <a:gd name="adj1" fmla="val 50000"/>
            </a:avLst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Zakřivená spojnice 61"/>
          <p:cNvCxnSpPr>
            <a:stCxn id="42" idx="4"/>
            <a:endCxn id="43" idx="6"/>
          </p:cNvCxnSpPr>
          <p:nvPr/>
        </p:nvCxnSpPr>
        <p:spPr>
          <a:xfrm rot="5400000" flipH="1">
            <a:off x="4632610" y="4031602"/>
            <a:ext cx="138069" cy="1109440"/>
          </a:xfrm>
          <a:prstGeom prst="curvedConnector4">
            <a:avLst>
              <a:gd name="adj1" fmla="val -165569"/>
              <a:gd name="adj2" fmla="val 93982"/>
            </a:avLst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Zakřivená spojnice 64"/>
          <p:cNvCxnSpPr>
            <a:stCxn id="42" idx="4"/>
            <a:endCxn id="44" idx="6"/>
          </p:cNvCxnSpPr>
          <p:nvPr/>
        </p:nvCxnSpPr>
        <p:spPr>
          <a:xfrm rot="5400000">
            <a:off x="4278563" y="4238190"/>
            <a:ext cx="560636" cy="1394968"/>
          </a:xfrm>
          <a:prstGeom prst="curvedConnector2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Zakřivená spojnice 67"/>
          <p:cNvCxnSpPr>
            <a:stCxn id="42" idx="4"/>
            <a:endCxn id="45" idx="7"/>
          </p:cNvCxnSpPr>
          <p:nvPr/>
        </p:nvCxnSpPr>
        <p:spPr>
          <a:xfrm rot="5400000">
            <a:off x="4761739" y="4864794"/>
            <a:ext cx="704064" cy="285188"/>
          </a:xfrm>
          <a:prstGeom prst="curvedConnector3">
            <a:avLst>
              <a:gd name="adj1" fmla="val 56366"/>
            </a:avLst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ál 75"/>
          <p:cNvSpPr/>
          <p:nvPr/>
        </p:nvSpPr>
        <p:spPr>
          <a:xfrm>
            <a:off x="6994051" y="2892155"/>
            <a:ext cx="1073753" cy="605118"/>
          </a:xfrm>
          <a:prstGeom prst="ellipse">
            <a:avLst/>
          </a:prstGeom>
          <a:solidFill>
            <a:srgbClr val="92D050"/>
          </a:solidFill>
          <a:ln>
            <a:solidFill>
              <a:srgbClr val="00B050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</a:rPr>
              <a:t>kalkulace!</a:t>
            </a:r>
          </a:p>
        </p:txBody>
      </p:sp>
      <p:sp>
        <p:nvSpPr>
          <p:cNvPr id="81" name="Ovál 80"/>
          <p:cNvSpPr/>
          <p:nvPr/>
        </p:nvSpPr>
        <p:spPr>
          <a:xfrm>
            <a:off x="3186790" y="6110990"/>
            <a:ext cx="976901" cy="555279"/>
          </a:xfrm>
          <a:prstGeom prst="ellipse">
            <a:avLst/>
          </a:prstGeom>
          <a:solidFill>
            <a:srgbClr val="FF0000">
              <a:alpha val="51000"/>
            </a:srgbClr>
          </a:solidFill>
          <a:ln>
            <a:solidFill>
              <a:srgbClr val="F07546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050" b="1" dirty="0">
                <a:solidFill>
                  <a:schemeClr val="tx1"/>
                </a:solidFill>
              </a:rPr>
              <a:t>odpovídá potřebám?</a:t>
            </a:r>
          </a:p>
        </p:txBody>
      </p:sp>
      <p:cxnSp>
        <p:nvCxnSpPr>
          <p:cNvPr id="82" name="Zakřivená spojnice 81"/>
          <p:cNvCxnSpPr>
            <a:stCxn id="48" idx="5"/>
            <a:endCxn id="49" idx="2"/>
          </p:cNvCxnSpPr>
          <p:nvPr/>
        </p:nvCxnSpPr>
        <p:spPr>
          <a:xfrm rot="16200000" flipH="1">
            <a:off x="7119822" y="5064560"/>
            <a:ext cx="352223" cy="644896"/>
          </a:xfrm>
          <a:prstGeom prst="curvedConnector2">
            <a:avLst/>
          </a:prstGeom>
          <a:ln w="2222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Zakřivená spojnice 84"/>
          <p:cNvCxnSpPr>
            <a:stCxn id="45" idx="6"/>
            <a:endCxn id="48" idx="3"/>
          </p:cNvCxnSpPr>
          <p:nvPr/>
        </p:nvCxnSpPr>
        <p:spPr>
          <a:xfrm flipV="1">
            <a:off x="5088202" y="5210897"/>
            <a:ext cx="1148097" cy="346113"/>
          </a:xfrm>
          <a:prstGeom prst="curvedConnector2">
            <a:avLst/>
          </a:prstGeom>
          <a:ln w="2222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Zakřivená spojnice 87"/>
          <p:cNvCxnSpPr>
            <a:stCxn id="48" idx="6"/>
            <a:endCxn id="47" idx="2"/>
          </p:cNvCxnSpPr>
          <p:nvPr/>
        </p:nvCxnSpPr>
        <p:spPr>
          <a:xfrm flipV="1">
            <a:off x="7126162" y="4906121"/>
            <a:ext cx="162020" cy="92366"/>
          </a:xfrm>
          <a:prstGeom prst="curvedConnector3">
            <a:avLst>
              <a:gd name="adj1" fmla="val 50000"/>
            </a:avLst>
          </a:prstGeom>
          <a:ln w="2222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Zakřivená spojnice 92"/>
          <p:cNvCxnSpPr>
            <a:stCxn id="177" idx="2"/>
            <a:endCxn id="81" idx="6"/>
          </p:cNvCxnSpPr>
          <p:nvPr/>
        </p:nvCxnSpPr>
        <p:spPr>
          <a:xfrm rot="10800000">
            <a:off x="4163692" y="6388631"/>
            <a:ext cx="708529" cy="3091"/>
          </a:xfrm>
          <a:prstGeom prst="curvedConnector3">
            <a:avLst>
              <a:gd name="adj1" fmla="val 50000"/>
            </a:avLst>
          </a:prstGeom>
          <a:ln w="2222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Zakřivená spojnice 96"/>
          <p:cNvCxnSpPr>
            <a:stCxn id="48" idx="5"/>
            <a:endCxn id="50" idx="1"/>
          </p:cNvCxnSpPr>
          <p:nvPr/>
        </p:nvCxnSpPr>
        <p:spPr>
          <a:xfrm rot="16200000" flipH="1">
            <a:off x="6662405" y="5521977"/>
            <a:ext cx="756314" cy="134153"/>
          </a:xfrm>
          <a:prstGeom prst="curvedConnector3">
            <a:avLst>
              <a:gd name="adj1" fmla="val 50000"/>
            </a:avLst>
          </a:prstGeom>
          <a:ln w="2222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ál 99"/>
          <p:cNvSpPr/>
          <p:nvPr/>
        </p:nvSpPr>
        <p:spPr>
          <a:xfrm>
            <a:off x="6104492" y="5673816"/>
            <a:ext cx="681767" cy="520032"/>
          </a:xfrm>
          <a:prstGeom prst="ellipse">
            <a:avLst/>
          </a:prstGeom>
          <a:solidFill>
            <a:srgbClr val="FF6600">
              <a:alpha val="41000"/>
            </a:srgbClr>
          </a:solidFill>
          <a:ln>
            <a:solidFill>
              <a:srgbClr val="F07546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050" b="1" dirty="0">
                <a:solidFill>
                  <a:schemeClr val="tx1"/>
                </a:solidFill>
              </a:rPr>
              <a:t>čas !!!</a:t>
            </a:r>
          </a:p>
        </p:txBody>
      </p:sp>
      <p:cxnSp>
        <p:nvCxnSpPr>
          <p:cNvPr id="103" name="Zakřivená spojnice 102"/>
          <p:cNvCxnSpPr>
            <a:stCxn id="48" idx="4"/>
            <a:endCxn id="100" idx="0"/>
          </p:cNvCxnSpPr>
          <p:nvPr/>
        </p:nvCxnSpPr>
        <p:spPr>
          <a:xfrm rot="5400000">
            <a:off x="6337667" y="5406590"/>
            <a:ext cx="374936" cy="159517"/>
          </a:xfrm>
          <a:prstGeom prst="curvedConnector3">
            <a:avLst>
              <a:gd name="adj1" fmla="val 50000"/>
            </a:avLst>
          </a:prstGeom>
          <a:ln w="2222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Zakřivená spojnice 113"/>
          <p:cNvCxnSpPr>
            <a:stCxn id="19" idx="4"/>
            <a:endCxn id="76" idx="0"/>
          </p:cNvCxnSpPr>
          <p:nvPr/>
        </p:nvCxnSpPr>
        <p:spPr>
          <a:xfrm rot="5400000">
            <a:off x="7500366" y="2658479"/>
            <a:ext cx="264239" cy="203113"/>
          </a:xfrm>
          <a:prstGeom prst="curvedConnector3">
            <a:avLst>
              <a:gd name="adj1" fmla="val 50000"/>
            </a:avLst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Zakřivená spojnice 128"/>
          <p:cNvCxnSpPr>
            <a:stCxn id="18" idx="4"/>
            <a:endCxn id="42" idx="0"/>
          </p:cNvCxnSpPr>
          <p:nvPr/>
        </p:nvCxnSpPr>
        <p:spPr>
          <a:xfrm rot="16200000" flipH="1">
            <a:off x="4835994" y="3305707"/>
            <a:ext cx="192743" cy="738730"/>
          </a:xfrm>
          <a:prstGeom prst="curvedConnector3">
            <a:avLst>
              <a:gd name="adj1" fmla="val 50000"/>
            </a:avLst>
          </a:prstGeom>
          <a:ln w="2222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Ovál 138"/>
          <p:cNvSpPr/>
          <p:nvPr/>
        </p:nvSpPr>
        <p:spPr>
          <a:xfrm>
            <a:off x="8207458" y="3845785"/>
            <a:ext cx="811085" cy="755561"/>
          </a:xfrm>
          <a:prstGeom prst="ellipse">
            <a:avLst/>
          </a:prstGeom>
          <a:solidFill>
            <a:srgbClr val="92D050">
              <a:alpha val="81000"/>
            </a:srgbClr>
          </a:solidFill>
          <a:ln>
            <a:solidFill>
              <a:srgbClr val="00B050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050" dirty="0">
                <a:solidFill>
                  <a:schemeClr val="tx1"/>
                </a:solidFill>
              </a:rPr>
              <a:t>prostor v provoz. saldu?</a:t>
            </a:r>
          </a:p>
        </p:txBody>
      </p:sp>
      <p:cxnSp>
        <p:nvCxnSpPr>
          <p:cNvPr id="140" name="Zakřivená spojnice 139"/>
          <p:cNvCxnSpPr>
            <a:stCxn id="21" idx="6"/>
            <a:endCxn id="139" idx="2"/>
          </p:cNvCxnSpPr>
          <p:nvPr/>
        </p:nvCxnSpPr>
        <p:spPr>
          <a:xfrm>
            <a:off x="8087800" y="3970286"/>
            <a:ext cx="119658" cy="253280"/>
          </a:xfrm>
          <a:prstGeom prst="curvedConnector3">
            <a:avLst>
              <a:gd name="adj1" fmla="val 50000"/>
            </a:avLst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ál 153"/>
          <p:cNvSpPr/>
          <p:nvPr/>
        </p:nvSpPr>
        <p:spPr>
          <a:xfrm>
            <a:off x="1631040" y="5114779"/>
            <a:ext cx="1036268" cy="531264"/>
          </a:xfrm>
          <a:prstGeom prst="ellipse">
            <a:avLst/>
          </a:prstGeom>
          <a:solidFill>
            <a:srgbClr val="FFFF00">
              <a:alpha val="49000"/>
            </a:srgbClr>
          </a:solidFill>
          <a:ln>
            <a:solidFill>
              <a:srgbClr val="F07546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050" dirty="0">
                <a:solidFill>
                  <a:schemeClr val="tx1"/>
                </a:solidFill>
              </a:rPr>
              <a:t>konsolidace</a:t>
            </a:r>
          </a:p>
        </p:txBody>
      </p:sp>
      <p:cxnSp>
        <p:nvCxnSpPr>
          <p:cNvPr id="155" name="Zakřivená spojnice 154"/>
          <p:cNvCxnSpPr>
            <a:stCxn id="22" idx="4"/>
            <a:endCxn id="154" idx="1"/>
          </p:cNvCxnSpPr>
          <p:nvPr/>
        </p:nvCxnSpPr>
        <p:spPr>
          <a:xfrm rot="16200000" flipH="1">
            <a:off x="871002" y="4294439"/>
            <a:ext cx="731722" cy="1081163"/>
          </a:xfrm>
          <a:prstGeom prst="curvedConnector3">
            <a:avLst>
              <a:gd name="adj1" fmla="val 50000"/>
            </a:avLst>
          </a:prstGeom>
          <a:ln w="222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ál 176"/>
          <p:cNvSpPr/>
          <p:nvPr/>
        </p:nvSpPr>
        <p:spPr>
          <a:xfrm>
            <a:off x="4872220" y="6114081"/>
            <a:ext cx="876400" cy="555279"/>
          </a:xfrm>
          <a:prstGeom prst="ellipse">
            <a:avLst/>
          </a:prstGeom>
          <a:solidFill>
            <a:srgbClr val="FF0000">
              <a:alpha val="51000"/>
            </a:srgbClr>
          </a:solidFill>
          <a:ln>
            <a:solidFill>
              <a:srgbClr val="FF0000">
                <a:alpha val="7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050" dirty="0">
                <a:solidFill>
                  <a:schemeClr val="tx1"/>
                </a:solidFill>
              </a:rPr>
              <a:t>nutnost nebo bonus?</a:t>
            </a:r>
          </a:p>
        </p:txBody>
      </p:sp>
      <p:cxnSp>
        <p:nvCxnSpPr>
          <p:cNvPr id="178" name="Zakřivená spojnice 177"/>
          <p:cNvCxnSpPr>
            <a:stCxn id="45" idx="5"/>
            <a:endCxn id="177" idx="0"/>
          </p:cNvCxnSpPr>
          <p:nvPr/>
        </p:nvCxnSpPr>
        <p:spPr>
          <a:xfrm rot="16200000" flipH="1">
            <a:off x="4961058" y="5764718"/>
            <a:ext cx="359481" cy="339243"/>
          </a:xfrm>
          <a:prstGeom prst="curvedConnector3">
            <a:avLst>
              <a:gd name="adj1" fmla="val 50000"/>
            </a:avLst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Nadpis 1">
            <a:extLst>
              <a:ext uri="{FF2B5EF4-FFF2-40B4-BE49-F238E27FC236}">
                <a16:creationId xmlns:a16="http://schemas.microsoft.com/office/drawing/2014/main" id="{8096589A-E43D-895A-30EA-B686B63934C9}"/>
              </a:ext>
            </a:extLst>
          </p:cNvPr>
          <p:cNvSpPr txBox="1">
            <a:spLocks/>
          </p:cNvSpPr>
          <p:nvPr/>
        </p:nvSpPr>
        <p:spPr bwMode="auto">
          <a:xfrm>
            <a:off x="457200" y="0"/>
            <a:ext cx="822960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altLang="cs-CZ" sz="3200" b="1" kern="1200">
                <a:solidFill>
                  <a:srgbClr val="2896D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dirty="0">
                <a:solidFill>
                  <a:srgbClr val="115888"/>
                </a:solidFill>
              </a:rPr>
              <a:t>Co zvažovat před investicí? (shrnutí)</a:t>
            </a:r>
            <a:endParaRPr lang="pl-PL" altLang="cs-CZ" dirty="0">
              <a:solidFill>
                <a:srgbClr val="115888"/>
              </a:solidFill>
            </a:endParaRPr>
          </a:p>
        </p:txBody>
      </p:sp>
      <p:sp>
        <p:nvSpPr>
          <p:cNvPr id="61" name="Ovál 60"/>
          <p:cNvSpPr/>
          <p:nvPr/>
        </p:nvSpPr>
        <p:spPr>
          <a:xfrm>
            <a:off x="3691104" y="931616"/>
            <a:ext cx="1889008" cy="84421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administrace VZ</a:t>
            </a:r>
          </a:p>
        </p:txBody>
      </p:sp>
      <p:cxnSp>
        <p:nvCxnSpPr>
          <p:cNvPr id="64" name="Zakřivená spojnice 63"/>
          <p:cNvCxnSpPr>
            <a:stCxn id="18" idx="6"/>
            <a:endCxn id="19" idx="2"/>
          </p:cNvCxnSpPr>
          <p:nvPr/>
        </p:nvCxnSpPr>
        <p:spPr>
          <a:xfrm flipV="1">
            <a:off x="5977001" y="2205809"/>
            <a:ext cx="1174299" cy="645622"/>
          </a:xfrm>
          <a:prstGeom prst="curvedConnector3">
            <a:avLst>
              <a:gd name="adj1" fmla="val 50000"/>
            </a:avLst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Zakřivená spojnice 66"/>
          <p:cNvCxnSpPr>
            <a:stCxn id="18" idx="0"/>
            <a:endCxn id="61" idx="4"/>
          </p:cNvCxnSpPr>
          <p:nvPr/>
        </p:nvCxnSpPr>
        <p:spPr>
          <a:xfrm rot="5400000" flipH="1" flipV="1">
            <a:off x="4425139" y="1913693"/>
            <a:ext cx="348331" cy="72608"/>
          </a:xfrm>
          <a:prstGeom prst="curvedConnector3">
            <a:avLst>
              <a:gd name="adj1" fmla="val 50000"/>
            </a:avLst>
          </a:prstGeom>
          <a:ln w="222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Zakřivená spojnice 52"/>
          <p:cNvCxnSpPr>
            <a:stCxn id="61" idx="2"/>
            <a:endCxn id="56" idx="6"/>
          </p:cNvCxnSpPr>
          <p:nvPr/>
        </p:nvCxnSpPr>
        <p:spPr>
          <a:xfrm rot="10800000">
            <a:off x="2552626" y="1001760"/>
            <a:ext cx="1138479" cy="351965"/>
          </a:xfrm>
          <a:prstGeom prst="curvedConnector3">
            <a:avLst>
              <a:gd name="adj1" fmla="val 50000"/>
            </a:avLst>
          </a:prstGeom>
          <a:ln w="222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Zakřivená spojnice 53"/>
          <p:cNvCxnSpPr>
            <a:stCxn id="61" idx="6"/>
            <a:endCxn id="57" idx="2"/>
          </p:cNvCxnSpPr>
          <p:nvPr/>
        </p:nvCxnSpPr>
        <p:spPr>
          <a:xfrm flipV="1">
            <a:off x="5580112" y="1250954"/>
            <a:ext cx="419300" cy="102770"/>
          </a:xfrm>
          <a:prstGeom prst="curvedConnector3">
            <a:avLst>
              <a:gd name="adj1" fmla="val 50000"/>
            </a:avLst>
          </a:prstGeom>
          <a:ln w="222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ál 55"/>
          <p:cNvSpPr/>
          <p:nvPr/>
        </p:nvSpPr>
        <p:spPr>
          <a:xfrm>
            <a:off x="677187" y="541900"/>
            <a:ext cx="1875438" cy="919717"/>
          </a:xfrm>
          <a:prstGeom prst="ellipse">
            <a:avLst/>
          </a:prstGeom>
          <a:solidFill>
            <a:schemeClr val="bg1">
              <a:lumMod val="75000"/>
              <a:alpha val="30000"/>
            </a:schemeClr>
          </a:solidFill>
          <a:ln>
            <a:solidFill>
              <a:schemeClr val="bg1">
                <a:lumMod val="65000"/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externí administrátor</a:t>
            </a:r>
          </a:p>
        </p:txBody>
      </p:sp>
      <p:sp>
        <p:nvSpPr>
          <p:cNvPr id="57" name="Ovál 56"/>
          <p:cNvSpPr/>
          <p:nvPr/>
        </p:nvSpPr>
        <p:spPr>
          <a:xfrm>
            <a:off x="5999412" y="791095"/>
            <a:ext cx="1875438" cy="919717"/>
          </a:xfrm>
          <a:prstGeom prst="ellipse">
            <a:avLst/>
          </a:prstGeom>
          <a:solidFill>
            <a:schemeClr val="bg1">
              <a:lumMod val="75000"/>
              <a:alpha val="30000"/>
            </a:schemeClr>
          </a:solidFill>
          <a:ln>
            <a:solidFill>
              <a:schemeClr val="bg1">
                <a:lumMod val="65000"/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vlastní zaměstnanci</a:t>
            </a:r>
          </a:p>
        </p:txBody>
      </p:sp>
      <p:sp>
        <p:nvSpPr>
          <p:cNvPr id="66" name="Zástupný symbol pro číslo snímku 3">
            <a:extLst>
              <a:ext uri="{FF2B5EF4-FFF2-40B4-BE49-F238E27FC236}">
                <a16:creationId xmlns:a16="http://schemas.microsoft.com/office/drawing/2014/main" id="{ED251468-E4AC-B0A7-5304-957EA6219B9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489104"/>
            <a:ext cx="2057400" cy="365125"/>
          </a:xfrm>
          <a:prstGeom prst="rect">
            <a:avLst/>
          </a:prstGeom>
        </p:spPr>
        <p:txBody>
          <a:bodyPr anchor="ctr"/>
          <a:lstStyle/>
          <a:p>
            <a:pPr algn="r"/>
            <a:fld id="{568B1006-DF2F-495A-8E07-BC96856A37D6}" type="slidenum">
              <a:rPr lang="cs-CZ" sz="1200" smtClean="0"/>
              <a:pPr algn="r"/>
              <a:t>49</a:t>
            </a:fld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91993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5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76" grpId="0" animBg="1"/>
      <p:bldP spid="81" grpId="0" animBg="1"/>
      <p:bldP spid="100" grpId="0" animBg="1"/>
      <p:bldP spid="139" grpId="0" animBg="1"/>
      <p:bldP spid="154" grpId="0" animBg="1"/>
      <p:bldP spid="177" grpId="0" animBg="1"/>
      <p:bldP spid="61" grpId="0" animBg="1"/>
      <p:bldP spid="56" grpId="0" animBg="1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96589A-E43D-895A-30EA-B686B639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807" y="0"/>
            <a:ext cx="8229600" cy="648072"/>
          </a:xfrm>
        </p:spPr>
        <p:txBody>
          <a:bodyPr/>
          <a:lstStyle/>
          <a:p>
            <a:r>
              <a:rPr lang="cs-CZ" dirty="0"/>
              <a:t>Strategie a akční plán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1EBEE-BAC0-DF3E-278B-D58FD4356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44830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cs-CZ" b="1" dirty="0"/>
              <a:t>Zákonné ukotvení rozvoje</a:t>
            </a:r>
          </a:p>
          <a:p>
            <a:pPr lvl="2"/>
            <a:r>
              <a:rPr lang="cs-CZ" dirty="0"/>
              <a:t>Plán rozvoje vs. rozpočet, resp. střednědobý výhled</a:t>
            </a:r>
          </a:p>
          <a:p>
            <a:pPr lvl="3"/>
            <a:r>
              <a:rPr lang="cs-CZ" sz="1800" dirty="0"/>
              <a:t>zaměňování rozpočtu s plánem rozvoje, obce chtějí podrobný rozpočet, aby zastupitelstvo určilo radě/starostovi co má/může dělat = OMYL</a:t>
            </a:r>
          </a:p>
          <a:p>
            <a:pPr lvl="3"/>
            <a:r>
              <a:rPr lang="cs-CZ" sz="1800" dirty="0"/>
              <a:t>kompetence k rozvoji, co může rada (starosta) / co může, resp. mělo by zastupitelstvo / co může úřad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/>
              <a:t>Strategie (resp. plán rozvoje)</a:t>
            </a:r>
          </a:p>
          <a:p>
            <a:pPr lvl="2"/>
            <a:r>
              <a:rPr lang="cs-CZ" dirty="0"/>
              <a:t>SWOT analýza obce</a:t>
            </a:r>
          </a:p>
          <a:p>
            <a:pPr lvl="2"/>
            <a:r>
              <a:rPr lang="cs-CZ" dirty="0"/>
              <a:t>komunikace cílů veřejnosti a její zapojení</a:t>
            </a:r>
          </a:p>
          <a:p>
            <a:pPr lvl="2"/>
            <a:r>
              <a:rPr lang="cs-CZ" dirty="0"/>
              <a:t>slogan-vize-motto-marketing</a:t>
            </a:r>
          </a:p>
          <a:p>
            <a:pPr lvl="2"/>
            <a:r>
              <a:rPr lang="cs-CZ" dirty="0"/>
              <a:t>akční plán – soupis toho co, kdy a za kolik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/>
              <a:t>Priority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/>
              <a:t>Finanční a lidské možnosti </a:t>
            </a:r>
          </a:p>
          <a:p>
            <a:endParaRPr lang="cs-CZ" dirty="0"/>
          </a:p>
        </p:txBody>
      </p:sp>
      <p:sp>
        <p:nvSpPr>
          <p:cNvPr id="5" name="Zástupný symbol pro číslo snímku 3">
            <a:extLst>
              <a:ext uri="{FF2B5EF4-FFF2-40B4-BE49-F238E27FC236}">
                <a16:creationId xmlns:a16="http://schemas.microsoft.com/office/drawing/2014/main" id="{F19506FA-7E1B-046A-8B45-18255A27E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568B1006-DF2F-495A-8E07-BC96856A37D6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309295"/>
      </p:ext>
    </p:extLst>
  </p:cSld>
  <p:clrMapOvr>
    <a:masterClrMapping/>
  </p:clrMapOvr>
  <p:transition>
    <p:wedg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/>
          <a:lstStyle/>
          <a:p>
            <a:r>
              <a:rPr lang="cs-CZ" dirty="0"/>
              <a:t>Možnosti zvýšení efektivity využívání veřejných prostředků obcemi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D708BDD-25F3-89F6-B725-E24EC88BB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pl-PL" dirty="0"/>
              <a:t>realizovat </a:t>
            </a:r>
            <a:r>
              <a:rPr lang="pl-PL" b="1" dirty="0"/>
              <a:t>ambiciózní projekty </a:t>
            </a:r>
            <a:r>
              <a:rPr lang="pl-PL" dirty="0"/>
              <a:t>(s rozumnou provozní kalkulací)</a:t>
            </a:r>
          </a:p>
          <a:p>
            <a:r>
              <a:rPr lang="pl-PL" b="1" dirty="0"/>
              <a:t>opustit obsesi dotacemi = </a:t>
            </a:r>
            <a:r>
              <a:rPr lang="pl-PL" sz="2000" dirty="0"/>
              <a:t>realizovat projekt, protože ho potřebuji, a ne proto, že mohu získat dotaci</a:t>
            </a:r>
          </a:p>
          <a:p>
            <a:pPr>
              <a:spcAft>
                <a:spcPts val="1200"/>
              </a:spcAft>
            </a:pPr>
            <a:r>
              <a:rPr lang="pl-PL" b="1" dirty="0"/>
              <a:t>zastavit podstřelování </a:t>
            </a:r>
            <a:r>
              <a:rPr lang="pl-PL" dirty="0"/>
              <a:t>daňových příjmů</a:t>
            </a:r>
          </a:p>
          <a:p>
            <a:pPr>
              <a:spcAft>
                <a:spcPts val="1200"/>
              </a:spcAft>
            </a:pPr>
            <a:r>
              <a:rPr lang="pl-PL" b="1" dirty="0"/>
              <a:t>nelpět na </a:t>
            </a:r>
            <a:r>
              <a:rPr lang="pl-PL" dirty="0"/>
              <a:t>„historickém” přístupu – na všechno si nejdřív </a:t>
            </a:r>
            <a:r>
              <a:rPr lang="pl-PL" b="1" dirty="0"/>
              <a:t>našetřit a nezadlužit</a:t>
            </a:r>
            <a:r>
              <a:rPr lang="pl-PL" dirty="0"/>
              <a:t> obec – </a:t>
            </a:r>
            <a:r>
              <a:rPr lang="pl-PL" b="1" dirty="0"/>
              <a:t>nebát se rozumných úvěrů</a:t>
            </a:r>
          </a:p>
          <a:p>
            <a:pPr>
              <a:spcAft>
                <a:spcPts val="1200"/>
              </a:spcAft>
            </a:pPr>
            <a:r>
              <a:rPr lang="pl-PL" dirty="0"/>
              <a:t>nedržet se českého povolebního politického folkloru</a:t>
            </a:r>
          </a:p>
          <a:p>
            <a:pPr lvl="1"/>
            <a:r>
              <a:rPr lang="pl-PL" sz="2000" b="1" dirty="0"/>
              <a:t>realizovat rozvojové projekty </a:t>
            </a:r>
            <a:r>
              <a:rPr lang="pl-PL" sz="2000" dirty="0"/>
              <a:t>místo provádění auditů hospodaření minulého vedení</a:t>
            </a:r>
          </a:p>
          <a:p>
            <a:pPr lvl="1"/>
            <a:r>
              <a:rPr lang="pl-PL" sz="2000" dirty="0"/>
              <a:t>realizovat priority obce uvedené ve strategickém plánu</a:t>
            </a:r>
          </a:p>
          <a:p>
            <a:pPr>
              <a:spcBef>
                <a:spcPts val="1200"/>
              </a:spcBef>
            </a:pPr>
            <a:r>
              <a:rPr lang="pl-PL" b="1" dirty="0"/>
              <a:t>připravovat projekty i do „šuplíku”</a:t>
            </a:r>
          </a:p>
          <a:p>
            <a:r>
              <a:rPr lang="pl-PL" b="1" dirty="0"/>
              <a:t>aplikovat finanční realitu</a:t>
            </a:r>
          </a:p>
        </p:txBody>
      </p:sp>
    </p:spTree>
    <p:extLst>
      <p:ext uri="{BB962C8B-B14F-4D97-AF65-F5344CB8AC3E}">
        <p14:creationId xmlns:p14="http://schemas.microsoft.com/office/powerpoint/2010/main" val="4169330500"/>
      </p:ext>
    </p:extLst>
  </p:cSld>
  <p:clrMapOvr>
    <a:masterClrMapping/>
  </p:clrMapOvr>
  <p:transition>
    <p:wedg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96589A-E43D-895A-30EA-B686B639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8072"/>
          </a:xfrm>
        </p:spPr>
        <p:txBody>
          <a:bodyPr/>
          <a:lstStyle/>
          <a:p>
            <a:r>
              <a:rPr lang="cs-CZ" dirty="0"/>
              <a:t>Financování projektů podrobněji a z praxe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1EBEE-BAC0-DF3E-278B-D58FD4356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sz="2200" dirty="0"/>
              <a:t>finance bývají řešitelné lépe, než tomu bylo v minulosti – posun finanční kondice obce (provozní saldo…)</a:t>
            </a:r>
          </a:p>
          <a:p>
            <a:r>
              <a:rPr lang="cs-CZ" sz="2200" b="1" dirty="0"/>
              <a:t>cena investic vs. inflace </a:t>
            </a:r>
            <a:r>
              <a:rPr lang="cs-CZ" sz="2200" dirty="0"/>
              <a:t>– posuny v cenách = dříve je levněji než odkládání</a:t>
            </a:r>
          </a:p>
          <a:p>
            <a:r>
              <a:rPr lang="cs-CZ" sz="2200" dirty="0"/>
              <a:t>dva předpoklady finanční prosperity obce</a:t>
            </a:r>
          </a:p>
          <a:p>
            <a:pPr lvl="1"/>
            <a:r>
              <a:rPr lang="cs-CZ" sz="2000" dirty="0"/>
              <a:t>I. </a:t>
            </a:r>
            <a:r>
              <a:rPr lang="cs-CZ" sz="2000" b="1" dirty="0"/>
              <a:t>finanční realita </a:t>
            </a:r>
          </a:p>
          <a:p>
            <a:pPr lvl="2"/>
            <a:r>
              <a:rPr lang="cs-CZ" sz="2000" dirty="0"/>
              <a:t>správné nastavení cen služeb </a:t>
            </a:r>
          </a:p>
          <a:p>
            <a:pPr lvl="3"/>
            <a:r>
              <a:rPr lang="cs-CZ" sz="2200" dirty="0"/>
              <a:t>např. poplatky za odpady/vodné a stočné/nájemné</a:t>
            </a:r>
          </a:p>
          <a:p>
            <a:pPr lvl="3"/>
            <a:r>
              <a:rPr lang="cs-CZ" sz="2200" dirty="0"/>
              <a:t>možnosti úpravy nájemného v praxi</a:t>
            </a:r>
          </a:p>
          <a:p>
            <a:pPr lvl="3"/>
            <a:r>
              <a:rPr lang="cs-CZ" sz="2200" dirty="0"/>
              <a:t>valorizační doložka</a:t>
            </a:r>
          </a:p>
          <a:p>
            <a:pPr lvl="1"/>
            <a:r>
              <a:rPr lang="cs-CZ" sz="2000" dirty="0"/>
              <a:t>II. </a:t>
            </a:r>
            <a:r>
              <a:rPr lang="cs-CZ" sz="2000" b="1" dirty="0"/>
              <a:t>daňová odpovědnost</a:t>
            </a:r>
          </a:p>
          <a:p>
            <a:pPr lvl="2"/>
            <a:r>
              <a:rPr lang="cs-CZ" sz="2000" dirty="0"/>
              <a:t>nebát se využít koeficienty daně z nemovitostí</a:t>
            </a:r>
          </a:p>
        </p:txBody>
      </p:sp>
    </p:spTree>
    <p:extLst>
      <p:ext uri="{BB962C8B-B14F-4D97-AF65-F5344CB8AC3E}">
        <p14:creationId xmlns:p14="http://schemas.microsoft.com/office/powerpoint/2010/main" val="2577322551"/>
      </p:ext>
    </p:extLst>
  </p:cSld>
  <p:clrMapOvr>
    <a:masterClrMapping/>
  </p:clrMapOvr>
  <p:transition>
    <p:wedg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24700-0DD3-FBDA-C764-2DA18C863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0ACD1C-436C-B098-3623-75E248BEE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cs-CZ" dirty="0"/>
              <a:t>Další předpoklady prosperity u obcí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F5F588F1-18C5-C548-B42B-2AABC956F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147248" cy="5328592"/>
          </a:xfrm>
        </p:spPr>
        <p:txBody>
          <a:bodyPr/>
          <a:lstStyle/>
          <a:p>
            <a:r>
              <a:rPr lang="cs-CZ" b="1" dirty="0"/>
              <a:t>Znalost a využití finančního potenciálu obce</a:t>
            </a:r>
            <a:endParaRPr lang="cs-CZ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vlastní finance, včetně potenciálu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nefixovat se na dotace, pokud nejde o zásadní věci (kanalizace/voda)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pracovat s delším časovým úsekem, rozpočet je tu málo platný, vhodnější je střednědobý výhled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nebát se investičních úvěrových rámců nebo kontokorentů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cs-CZ" sz="800" dirty="0"/>
          </a:p>
          <a:p>
            <a:r>
              <a:rPr lang="cs-CZ" b="1" dirty="0"/>
              <a:t>Plán rozvoje je zásadní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dohoda na prioritách – schválený strategický a akční plán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propojit priority s financemi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připravit a realizovat větší projekty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sz="800" dirty="0"/>
          </a:p>
          <a:p>
            <a:r>
              <a:rPr lang="cs-CZ" b="1" dirty="0"/>
              <a:t>Zlepšit strukturu rozpočtu, pracovat s výhledem a omezit zbytečnou byrokracii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rozpočet by měl podporovat dohodu na prioritách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podrobný rozpočet dokonce na § je k ničemu a přináší jen byrokracii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rozpočet by měl co nejvíce odpovídat finanční realitě</a:t>
            </a:r>
          </a:p>
          <a:p>
            <a:pPr marL="457200" lvl="1" indent="0">
              <a:buNone/>
            </a:pPr>
            <a:endParaRPr lang="cs-CZ" dirty="0"/>
          </a:p>
          <a:p>
            <a:pPr lvl="1">
              <a:buFont typeface="Wingdings" panose="05000000000000000000" pitchFamily="2" charset="2"/>
              <a:buChar char="Ø"/>
            </a:pPr>
            <a:endParaRPr lang="cs-CZ" dirty="0"/>
          </a:p>
          <a:p>
            <a:pPr marL="457200" lvl="1" indent="0">
              <a:buNone/>
            </a:pPr>
            <a:endParaRPr lang="cs-CZ" b="1" dirty="0"/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886908-8BE2-66C6-298C-7B1584243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</p:spPr>
        <p:txBody>
          <a:bodyPr/>
          <a:lstStyle/>
          <a:p>
            <a:fld id="{568B1006-DF2F-495A-8E07-BC96856A37D6}" type="slidenum">
              <a:rPr lang="cs-CZ" smtClean="0"/>
              <a:pPr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801822"/>
      </p:ext>
    </p:extLst>
  </p:cSld>
  <p:clrMapOvr>
    <a:masterClrMapping/>
  </p:clrMapOvr>
  <p:transition>
    <p:wedg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F54769-4E12-4AA0-940A-FDC9CB52B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03268"/>
            <a:ext cx="7886700" cy="540446"/>
          </a:xfrm>
        </p:spPr>
        <p:txBody>
          <a:bodyPr/>
          <a:lstStyle/>
          <a:p>
            <a:r>
              <a:rPr lang="cs-CZ" dirty="0"/>
              <a:t>Cíl finanční analýzy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505372-9176-4CA5-8C8C-4DFB25EAB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836712"/>
            <a:ext cx="8286750" cy="792088"/>
          </a:xfrm>
        </p:spPr>
        <p:txBody>
          <a:bodyPr/>
          <a:lstStyle/>
          <a:p>
            <a:r>
              <a:rPr lang="cs-CZ" dirty="0"/>
              <a:t>provést diagnostiku, zpracovat „finanční rentgeny“ a sdělit vývoj, stav, </a:t>
            </a:r>
            <a:r>
              <a:rPr lang="cs-CZ" b="1" dirty="0"/>
              <a:t>diagnózu a možnosti financí</a:t>
            </a:r>
            <a:endParaRPr lang="cs-CZ" dirty="0"/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1C29B2F9-9BB1-4C29-B254-378B0CC4D59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97" y="1995812"/>
            <a:ext cx="7693610" cy="3708646"/>
          </a:xfrm>
          <a:prstGeom prst="rect">
            <a:avLst/>
          </a:prstGeom>
          <a:noFill/>
        </p:spPr>
      </p:pic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846A90F9-D42A-A342-F84D-6F8D16460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</p:spPr>
        <p:txBody>
          <a:bodyPr/>
          <a:lstStyle/>
          <a:p>
            <a:fld id="{568B1006-DF2F-495A-8E07-BC96856A37D6}" type="slidenum">
              <a:rPr lang="cs-CZ" smtClean="0"/>
              <a:pPr/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5296852"/>
      </p:ext>
    </p:extLst>
  </p:cSld>
  <p:clrMapOvr>
    <a:masterClrMapping/>
  </p:clrMapOvr>
  <p:transition>
    <p:wedg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Řízení finančního zdraví obce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FF3DA730-2A6B-600F-215A-820130116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68B1006-DF2F-495A-8E07-BC96856A37D6}" type="slidenum">
              <a:rPr lang="cs-CZ" smtClean="0"/>
              <a:pPr>
                <a:spcAft>
                  <a:spcPts val="600"/>
                </a:spcAft>
              </a:pPr>
              <a:t>54</a:t>
            </a:fld>
            <a:endParaRPr lang="cs-CZ"/>
          </a:p>
        </p:txBody>
      </p:sp>
      <p:graphicFrame>
        <p:nvGraphicFramePr>
          <p:cNvPr id="4" name="Zástupný symbol pro obsah 5"/>
          <p:cNvGraphicFramePr>
            <a:graphicFrameLocks/>
          </p:cNvGraphicFramePr>
          <p:nvPr/>
        </p:nvGraphicFramePr>
        <p:xfrm>
          <a:off x="457200" y="908720"/>
          <a:ext cx="8229600" cy="5217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4186823"/>
      </p:ext>
    </p:extLst>
  </p:cSld>
  <p:clrMapOvr>
    <a:masterClrMapping/>
  </p:clrMapOvr>
  <p:transition>
    <p:wedg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39552" y="344961"/>
            <a:ext cx="7886700" cy="567079"/>
          </a:xfrm>
        </p:spPr>
        <p:txBody>
          <a:bodyPr>
            <a:normAutofit fontScale="90000"/>
          </a:bodyPr>
          <a:lstStyle/>
          <a:p>
            <a:r>
              <a:rPr lang="cs-CZ" dirty="0"/>
              <a:t>Vybrané zdroje analýzy</a:t>
            </a:r>
          </a:p>
        </p:txBody>
      </p:sp>
      <p:sp>
        <p:nvSpPr>
          <p:cNvPr id="15" name="Zástupný obsah 14">
            <a:extLst>
              <a:ext uri="{FF2B5EF4-FFF2-40B4-BE49-F238E27FC236}">
                <a16:creationId xmlns:a16="http://schemas.microsoft.com/office/drawing/2014/main" id="{AF780D5D-026B-45EB-99D8-6A4803AFD6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622952"/>
            <a:ext cx="3886200" cy="3867023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Účetní výkazy </a:t>
            </a:r>
            <a:r>
              <a:rPr lang="cs-CZ" dirty="0"/>
              <a:t>(za cca 10 let)</a:t>
            </a:r>
          </a:p>
          <a:p>
            <a:r>
              <a:rPr lang="cs-CZ" dirty="0"/>
              <a:t>Rozvaha </a:t>
            </a:r>
          </a:p>
          <a:p>
            <a:r>
              <a:rPr lang="cs-CZ" dirty="0"/>
              <a:t>Výsledovka 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Finanční výkazy </a:t>
            </a:r>
            <a:r>
              <a:rPr lang="cs-CZ" dirty="0"/>
              <a:t>(za cca 10 let)</a:t>
            </a:r>
          </a:p>
          <a:p>
            <a:r>
              <a:rPr lang="cs-CZ" dirty="0"/>
              <a:t>Rozpočet a skutečnosti, tzv. „</a:t>
            </a:r>
            <a:r>
              <a:rPr lang="cs-CZ" dirty="0" err="1"/>
              <a:t>finky</a:t>
            </a:r>
            <a:r>
              <a:rPr lang="cs-CZ" dirty="0"/>
              <a:t>“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C40DB58-CF0E-4C39-A0E9-98BA812DF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622952"/>
            <a:ext cx="3886200" cy="3867023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Další zdroje</a:t>
            </a:r>
          </a:p>
          <a:p>
            <a:r>
              <a:rPr lang="cs-CZ" dirty="0"/>
              <a:t>Informace o úvěrech (splátky, úroky) </a:t>
            </a:r>
          </a:p>
          <a:p>
            <a:r>
              <a:rPr lang="cs-CZ" dirty="0"/>
              <a:t>Evidence smluv</a:t>
            </a:r>
          </a:p>
          <a:p>
            <a:r>
              <a:rPr lang="cs-CZ" dirty="0"/>
              <a:t>Vyhlášky obce</a:t>
            </a:r>
          </a:p>
          <a:p>
            <a:r>
              <a:rPr lang="cs-CZ" dirty="0"/>
              <a:t>Ceny služeb obce (odpady, nájmy, vodné a stočné…)</a:t>
            </a:r>
          </a:p>
        </p:txBody>
      </p:sp>
      <p:sp>
        <p:nvSpPr>
          <p:cNvPr id="2" name="Zástupný symbol pro číslo snímku 2">
            <a:extLst>
              <a:ext uri="{FF2B5EF4-FFF2-40B4-BE49-F238E27FC236}">
                <a16:creationId xmlns:a16="http://schemas.microsoft.com/office/drawing/2014/main" id="{0682E214-6287-5AD5-4A0A-C9BCD31DF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</p:spPr>
        <p:txBody>
          <a:bodyPr/>
          <a:lstStyle/>
          <a:p>
            <a:fld id="{568B1006-DF2F-495A-8E07-BC96856A37D6}" type="slidenum">
              <a:rPr lang="cs-CZ" smtClean="0"/>
              <a:pPr/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8720866"/>
      </p:ext>
    </p:extLst>
  </p:cSld>
  <p:clrMapOvr>
    <a:masterClrMapping/>
  </p:clrMapOvr>
  <p:transition>
    <p:wedg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Ukazatel provozního salda a jeho varianty očištění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926981" y="2081744"/>
            <a:ext cx="2358629" cy="2564647"/>
          </a:xfrm>
          <a:ln w="2540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0" indent="0" algn="ctr">
              <a:spcAft>
                <a:spcPts val="425"/>
              </a:spcAft>
              <a:buNone/>
              <a:defRPr/>
            </a:pPr>
            <a:r>
              <a:rPr lang="cs-CZ" sz="1697" b="1" dirty="0">
                <a:latin typeface="Calibri" panose="020F0502020204030204" pitchFamily="34" charset="0"/>
              </a:rPr>
              <a:t>BĚŽNÉ PŘÍJMY</a:t>
            </a:r>
          </a:p>
          <a:p>
            <a:pPr marL="0" indent="0" algn="ctr">
              <a:spcAft>
                <a:spcPts val="425"/>
              </a:spcAft>
              <a:buNone/>
              <a:defRPr/>
            </a:pPr>
            <a:r>
              <a:rPr lang="cs-CZ" sz="1697" dirty="0">
                <a:latin typeface="Calibri" panose="020F0502020204030204" pitchFamily="34" charset="0"/>
              </a:rPr>
              <a:t>daňové příjmy (třída </a:t>
            </a:r>
            <a:r>
              <a:rPr lang="cs-CZ" sz="1697" b="1" dirty="0">
                <a:latin typeface="Calibri" panose="020F0502020204030204" pitchFamily="34" charset="0"/>
              </a:rPr>
              <a:t>1</a:t>
            </a:r>
            <a:r>
              <a:rPr lang="cs-CZ" sz="1697" dirty="0">
                <a:latin typeface="Calibri" panose="020F0502020204030204" pitchFamily="34" charset="0"/>
              </a:rPr>
              <a:t>)</a:t>
            </a:r>
          </a:p>
          <a:p>
            <a:pPr marL="0" indent="0" algn="ctr">
              <a:buNone/>
              <a:defRPr/>
            </a:pPr>
            <a:r>
              <a:rPr lang="cs-CZ" sz="1697" dirty="0">
                <a:latin typeface="Calibri" panose="020F0502020204030204" pitchFamily="34" charset="0"/>
              </a:rPr>
              <a:t>+</a:t>
            </a:r>
          </a:p>
          <a:p>
            <a:pPr marL="0" indent="0" algn="ctr">
              <a:spcAft>
                <a:spcPts val="425"/>
              </a:spcAft>
              <a:buNone/>
              <a:defRPr/>
            </a:pPr>
            <a:r>
              <a:rPr lang="cs-CZ" sz="1697" dirty="0">
                <a:latin typeface="Calibri" panose="020F0502020204030204" pitchFamily="34" charset="0"/>
              </a:rPr>
              <a:t>nedaňové příjmy                  (třída </a:t>
            </a:r>
            <a:r>
              <a:rPr lang="cs-CZ" sz="1697" b="1" dirty="0">
                <a:latin typeface="Calibri" panose="020F0502020204030204" pitchFamily="34" charset="0"/>
              </a:rPr>
              <a:t>2</a:t>
            </a:r>
            <a:r>
              <a:rPr lang="cs-CZ" sz="1697" dirty="0">
                <a:latin typeface="Calibri" panose="020F0502020204030204" pitchFamily="34" charset="0"/>
              </a:rPr>
              <a:t>)</a:t>
            </a:r>
          </a:p>
          <a:p>
            <a:pPr marL="0" indent="0" algn="ctr">
              <a:buNone/>
              <a:defRPr/>
            </a:pPr>
            <a:r>
              <a:rPr lang="cs-CZ" sz="1697" dirty="0">
                <a:latin typeface="Calibri" panose="020F0502020204030204" pitchFamily="34" charset="0"/>
              </a:rPr>
              <a:t>+</a:t>
            </a:r>
          </a:p>
          <a:p>
            <a:pPr marL="0" indent="0" algn="ctr">
              <a:spcAft>
                <a:spcPts val="425"/>
              </a:spcAft>
              <a:buNone/>
              <a:defRPr/>
            </a:pPr>
            <a:r>
              <a:rPr lang="cs-CZ" sz="1697" dirty="0">
                <a:latin typeface="Calibri" panose="020F0502020204030204" pitchFamily="34" charset="0"/>
              </a:rPr>
              <a:t>neinvestiční přijaté transfery (seskupení </a:t>
            </a:r>
            <a:r>
              <a:rPr lang="cs-CZ" sz="1697" b="1" dirty="0">
                <a:latin typeface="Calibri" panose="020F0502020204030204" pitchFamily="34" charset="0"/>
              </a:rPr>
              <a:t>41</a:t>
            </a:r>
            <a:r>
              <a:rPr lang="cs-CZ" sz="1697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320390" y="3269095"/>
            <a:ext cx="391454" cy="440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64" b="1" dirty="0"/>
              <a:t>‒</a:t>
            </a:r>
            <a:r>
              <a:rPr lang="cs-CZ" sz="1273" dirty="0"/>
              <a:t>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688117" y="2081745"/>
            <a:ext cx="2465718" cy="431135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vert="horz" lIns="64670" tIns="32336" rIns="64670" bIns="32336" rtlCol="0">
            <a:noAutofit/>
          </a:bodyPr>
          <a:lstStyle>
            <a:lvl1pPr marL="270000" indent="-27000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v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425"/>
              </a:spcAft>
              <a:buNone/>
              <a:defRPr/>
            </a:pPr>
            <a:r>
              <a:rPr lang="cs-CZ" sz="1697" b="1" dirty="0">
                <a:latin typeface="Calibri" panose="020F0502020204030204" pitchFamily="34" charset="0"/>
              </a:rPr>
              <a:t>BĚŽNÉ VÝDAJE</a:t>
            </a:r>
            <a:r>
              <a:rPr lang="cs-CZ" sz="1697" dirty="0">
                <a:latin typeface="Calibri" panose="020F0502020204030204" pitchFamily="34" charset="0"/>
              </a:rPr>
              <a:t> (třída </a:t>
            </a:r>
            <a:r>
              <a:rPr lang="cs-CZ" sz="1697" b="1" dirty="0">
                <a:latin typeface="Calibri" panose="020F0502020204030204" pitchFamily="34" charset="0"/>
              </a:rPr>
              <a:t>5</a:t>
            </a:r>
            <a:r>
              <a:rPr lang="cs-CZ" sz="1697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472078" y="2579088"/>
            <a:ext cx="671979" cy="353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97" dirty="0"/>
              <a:t>nebo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687316" y="2988609"/>
            <a:ext cx="2466520" cy="1657780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vert="horz" lIns="64670" tIns="32336" rIns="64670" bIns="32336" rtlCol="0">
            <a:noAutofit/>
          </a:bodyPr>
          <a:lstStyle>
            <a:lvl1pPr marL="270000" indent="-27000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v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425"/>
              </a:spcAft>
              <a:buNone/>
              <a:defRPr/>
            </a:pPr>
            <a:r>
              <a:rPr lang="cs-CZ" sz="1697" dirty="0">
                <a:latin typeface="Calibri" panose="020F0502020204030204" pitchFamily="34" charset="0"/>
              </a:rPr>
              <a:t>běžné výdaje (třída </a:t>
            </a:r>
            <a:r>
              <a:rPr lang="cs-CZ" sz="1697" b="1" dirty="0">
                <a:latin typeface="Calibri" panose="020F0502020204030204" pitchFamily="34" charset="0"/>
              </a:rPr>
              <a:t>5</a:t>
            </a:r>
            <a:r>
              <a:rPr lang="cs-CZ" sz="1697" dirty="0">
                <a:latin typeface="Calibri" panose="020F0502020204030204" pitchFamily="34" charset="0"/>
              </a:rPr>
              <a:t>)</a:t>
            </a:r>
          </a:p>
          <a:p>
            <a:pPr marL="0" indent="0" algn="ctr">
              <a:spcAft>
                <a:spcPts val="425"/>
              </a:spcAft>
              <a:buNone/>
              <a:defRPr/>
            </a:pPr>
            <a:r>
              <a:rPr lang="cs-CZ" sz="1697" b="1" dirty="0">
                <a:latin typeface="Calibri" panose="020F0502020204030204" pitchFamily="34" charset="0"/>
              </a:rPr>
              <a:t>bez </a:t>
            </a:r>
            <a:r>
              <a:rPr lang="cs-CZ" sz="1697" dirty="0">
                <a:latin typeface="Calibri" panose="020F0502020204030204" pitchFamily="34" charset="0"/>
              </a:rPr>
              <a:t>položek</a:t>
            </a:r>
          </a:p>
          <a:p>
            <a:pPr marL="0" indent="0" algn="ctr">
              <a:spcAft>
                <a:spcPts val="425"/>
              </a:spcAft>
              <a:buNone/>
              <a:defRPr/>
            </a:pPr>
            <a:r>
              <a:rPr lang="cs-CZ" sz="1697" b="1" dirty="0">
                <a:latin typeface="Calibri" panose="020F0502020204030204" pitchFamily="34" charset="0"/>
              </a:rPr>
              <a:t>5123 </a:t>
            </a:r>
            <a:r>
              <a:rPr lang="cs-CZ" sz="1697" dirty="0">
                <a:latin typeface="Calibri" panose="020F0502020204030204" pitchFamily="34" charset="0"/>
              </a:rPr>
              <a:t>Podlimitní techn. zhodnocení</a:t>
            </a:r>
          </a:p>
          <a:p>
            <a:pPr marL="0" indent="0" algn="ctr">
              <a:spcAft>
                <a:spcPts val="425"/>
              </a:spcAft>
              <a:buNone/>
              <a:defRPr/>
            </a:pPr>
            <a:r>
              <a:rPr lang="cs-CZ" sz="1697" b="1" dirty="0">
                <a:latin typeface="Calibri" panose="020F0502020204030204" pitchFamily="34" charset="0"/>
              </a:rPr>
              <a:t>5171 </a:t>
            </a:r>
            <a:r>
              <a:rPr lang="cs-CZ" sz="1697" dirty="0">
                <a:latin typeface="Calibri" panose="020F0502020204030204" pitchFamily="34" charset="0"/>
              </a:rPr>
              <a:t>Opravy a udržování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910290" y="4912683"/>
            <a:ext cx="5243546" cy="615003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64670" tIns="32336" rIns="64670" bIns="32336" rtlCol="0">
            <a:noAutofit/>
          </a:bodyPr>
          <a:lstStyle>
            <a:lvl1pPr marL="270000" indent="-27000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v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037"/>
              </a:lnSpc>
              <a:spcBef>
                <a:spcPts val="0"/>
              </a:spcBef>
              <a:buNone/>
              <a:defRPr/>
            </a:pPr>
            <a:r>
              <a:rPr lang="cs-CZ" sz="1697" b="1" dirty="0">
                <a:latin typeface="Calibri" panose="020F0502020204030204" pitchFamily="34" charset="0"/>
              </a:rPr>
              <a:t>ZBÝVÁ NA ROZVOJ (INVESTICE)</a:t>
            </a:r>
            <a:r>
              <a:rPr lang="cs-CZ" sz="1697" dirty="0">
                <a:latin typeface="Calibri" panose="020F0502020204030204" pitchFamily="34" charset="0"/>
              </a:rPr>
              <a:t>, resp. na</a:t>
            </a:r>
            <a:br>
              <a:rPr lang="cs-CZ" sz="1697" dirty="0">
                <a:latin typeface="Calibri" panose="020F0502020204030204" pitchFamily="34" charset="0"/>
              </a:rPr>
            </a:br>
            <a:r>
              <a:rPr lang="cs-CZ" sz="1697" dirty="0">
                <a:latin typeface="Calibri" panose="020F0502020204030204" pitchFamily="34" charset="0"/>
              </a:rPr>
              <a:t>investice a opravy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351286" y="4563966"/>
            <a:ext cx="399468" cy="440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64" b="1" dirty="0"/>
              <a:t>=</a:t>
            </a:r>
            <a:r>
              <a:rPr lang="cs-CZ" sz="1273" dirty="0"/>
              <a:t>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926981" y="1589432"/>
            <a:ext cx="5226857" cy="356491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64670" tIns="32336" rIns="64670" bIns="32336" rtlCol="0">
            <a:normAutofit/>
          </a:bodyPr>
          <a:lstStyle>
            <a:lvl1pPr marL="270000" indent="-27000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v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cs-CZ" sz="1697" dirty="0"/>
              <a:t>PROVOZNÍ SALDO = běžné příjmy – běžné výdaje</a:t>
            </a:r>
          </a:p>
          <a:p>
            <a:pPr algn="ctr">
              <a:buFont typeface="Wingdings" panose="05000000000000000000" pitchFamily="2" charset="2"/>
              <a:buNone/>
            </a:pPr>
            <a:endParaRPr lang="cs-CZ" sz="1768" dirty="0"/>
          </a:p>
        </p:txBody>
      </p:sp>
    </p:spTree>
    <p:extLst>
      <p:ext uri="{BB962C8B-B14F-4D97-AF65-F5344CB8AC3E}">
        <p14:creationId xmlns:p14="http://schemas.microsoft.com/office/powerpoint/2010/main" val="70179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816001-08E1-FE04-19D9-C926CA044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Starosta by měl znát vývoj finanční kondice obce – ukázka z analýzy www.cityfinance.cz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3C171F6-7D58-6631-4896-87CC7EA33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8B1006-DF2F-495A-8E07-BC96856A37D6}" type="slidenum">
              <a:rPr lang="cs-CZ" smtClean="0"/>
              <a:pPr/>
              <a:t>57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15933B5-106D-3854-8C87-C39AC32CB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93" y="1340768"/>
            <a:ext cx="8893814" cy="478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73914"/>
      </p:ext>
    </p:extLst>
  </p:cSld>
  <p:clrMapOvr>
    <a:masterClrMapping/>
  </p:clrMapOvr>
  <p:transition>
    <p:wedg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03273"/>
            <a:ext cx="8124208" cy="4646009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Zdravý rozpočet = chránit 1/3 běžných příjmů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474E8F3-8A83-4ED6-B7B7-3BDB66E7F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</p:spPr>
        <p:txBody>
          <a:bodyPr/>
          <a:lstStyle/>
          <a:p>
            <a:fld id="{568B1006-DF2F-495A-8E07-BC96856A37D6}" type="slidenum">
              <a:rPr lang="cs-CZ" smtClean="0"/>
              <a:pPr/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9844925"/>
      </p:ext>
    </p:extLst>
  </p:cSld>
  <p:clrMapOvr>
    <a:masterClrMapping/>
  </p:clrMapOvr>
  <p:transition>
    <p:wedg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8703" y="-40823"/>
            <a:ext cx="8425018" cy="792088"/>
          </a:xfrm>
        </p:spPr>
        <p:txBody>
          <a:bodyPr/>
          <a:lstStyle/>
          <a:p>
            <a:r>
              <a:rPr lang="cs-CZ" dirty="0"/>
              <a:t>Řízení finančního zdraví obce</a:t>
            </a:r>
          </a:p>
        </p:txBody>
      </p:sp>
      <p:graphicFrame>
        <p:nvGraphicFramePr>
          <p:cNvPr id="4" name="Zástupný symbol pro obsah 5"/>
          <p:cNvGraphicFramePr>
            <a:graphicFrameLocks/>
          </p:cNvGraphicFramePr>
          <p:nvPr/>
        </p:nvGraphicFramePr>
        <p:xfrm>
          <a:off x="261782" y="751265"/>
          <a:ext cx="8558861" cy="5486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0BD37DE-CEDF-4839-81AB-0C8BD1254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8B1006-DF2F-495A-8E07-BC96856A37D6}" type="slidenum">
              <a:rPr lang="cs-CZ" smtClean="0"/>
              <a:pPr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278018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4">
            <a:extLst>
              <a:ext uri="{FF2B5EF4-FFF2-40B4-BE49-F238E27FC236}">
                <a16:creationId xmlns:a16="http://schemas.microsoft.com/office/drawing/2014/main" id="{F24E164E-CEC8-5E4D-9998-6B5BF2E83E2A}"/>
              </a:ext>
            </a:extLst>
          </p:cNvPr>
          <p:cNvSpPr>
            <a:spLocks/>
          </p:cNvSpPr>
          <p:nvPr/>
        </p:nvSpPr>
        <p:spPr bwMode="auto">
          <a:xfrm flipV="1">
            <a:off x="2905157" y="1869112"/>
            <a:ext cx="238122" cy="37300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85000">
                <a:schemeClr val="accent3"/>
              </a:gs>
            </a:gsLst>
            <a:lin ang="8100000" scaled="1"/>
          </a:gradFill>
          <a:ln>
            <a:noFill/>
          </a:ln>
          <a:effectLst/>
        </p:spPr>
        <p:txBody>
          <a:bodyPr lIns="16290" tIns="16290" rIns="16290" bIns="16290" anchor="ctr"/>
          <a:lstStyle/>
          <a:p>
            <a:pPr>
              <a:lnSpc>
                <a:spcPts val="936"/>
              </a:lnSpc>
            </a:pPr>
            <a:endParaRPr lang="en-US" altLang="en-US" sz="585">
              <a:solidFill>
                <a:schemeClr val="bg1"/>
              </a:solidFill>
              <a:latin typeface="Century Gothic" panose="020B0502020202020204" pitchFamily="34" charset="0"/>
              <a:ea typeface="Helvetica Light" panose="020B0403020202020204" pitchFamily="34" charset="0"/>
              <a:cs typeface="Helvetica Light" panose="020B0403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8" name="AutoShape 56">
            <a:extLst>
              <a:ext uri="{FF2B5EF4-FFF2-40B4-BE49-F238E27FC236}">
                <a16:creationId xmlns:a16="http://schemas.microsoft.com/office/drawing/2014/main" id="{0BC6EE7F-8D55-CB46-8DDD-4CD1E57378C1}"/>
              </a:ext>
            </a:extLst>
          </p:cNvPr>
          <p:cNvSpPr>
            <a:spLocks/>
          </p:cNvSpPr>
          <p:nvPr/>
        </p:nvSpPr>
        <p:spPr bwMode="auto">
          <a:xfrm flipV="1">
            <a:off x="7073117" y="1389728"/>
            <a:ext cx="238122" cy="37300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85000">
                <a:schemeClr val="accent6"/>
              </a:gs>
            </a:gsLst>
            <a:lin ang="8100000" scaled="0"/>
            <a:tileRect/>
          </a:gradFill>
          <a:ln>
            <a:noFill/>
          </a:ln>
          <a:effectLst/>
        </p:spPr>
        <p:txBody>
          <a:bodyPr lIns="16290" tIns="16290" rIns="16290" bIns="16290" anchor="ctr"/>
          <a:lstStyle/>
          <a:p>
            <a:pPr>
              <a:lnSpc>
                <a:spcPts val="936"/>
              </a:lnSpc>
            </a:pPr>
            <a:endParaRPr lang="en-US" altLang="en-US" sz="585">
              <a:solidFill>
                <a:schemeClr val="bg1"/>
              </a:solidFill>
              <a:latin typeface="Century Gothic" panose="020B0502020202020204" pitchFamily="34" charset="0"/>
              <a:ea typeface="Helvetica Light" panose="020B0403020202020204" pitchFamily="34" charset="0"/>
              <a:cs typeface="Helvetica Light" panose="020B0403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10" name="AutoShape 52">
            <a:extLst>
              <a:ext uri="{FF2B5EF4-FFF2-40B4-BE49-F238E27FC236}">
                <a16:creationId xmlns:a16="http://schemas.microsoft.com/office/drawing/2014/main" id="{9A51A550-AE05-2F41-8B5C-00A641337841}"/>
              </a:ext>
            </a:extLst>
          </p:cNvPr>
          <p:cNvSpPr>
            <a:spLocks/>
          </p:cNvSpPr>
          <p:nvPr/>
        </p:nvSpPr>
        <p:spPr bwMode="auto">
          <a:xfrm flipV="1">
            <a:off x="1508770" y="1389728"/>
            <a:ext cx="238122" cy="37300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85000">
                <a:schemeClr val="accent5"/>
              </a:gs>
            </a:gsLst>
            <a:lin ang="8100000" scaled="1"/>
          </a:gradFill>
          <a:ln>
            <a:noFill/>
          </a:ln>
          <a:effectLst/>
        </p:spPr>
        <p:txBody>
          <a:bodyPr lIns="16290" tIns="16290" rIns="16290" bIns="16290" anchor="ctr"/>
          <a:lstStyle/>
          <a:p>
            <a:pPr>
              <a:lnSpc>
                <a:spcPts val="936"/>
              </a:lnSpc>
            </a:pPr>
            <a:endParaRPr lang="en-US" altLang="en-US" sz="585">
              <a:solidFill>
                <a:schemeClr val="bg1"/>
              </a:solidFill>
              <a:latin typeface="Century Gothic" panose="020B0502020202020204" pitchFamily="34" charset="0"/>
              <a:ea typeface="Helvetica Light" panose="020B0403020202020204" pitchFamily="34" charset="0"/>
              <a:cs typeface="Helvetica Light" panose="020B0403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5F1AA2BF-A096-1E4E-A3F7-DA1786B2AF32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1155486" y="3841416"/>
            <a:ext cx="944691" cy="850164"/>
          </a:xfrm>
          <a:custGeom>
            <a:avLst/>
            <a:gdLst>
              <a:gd name="T0" fmla="+- 0 10802 6"/>
              <a:gd name="T1" fmla="*/ T0 w 21593"/>
              <a:gd name="T2" fmla="+- 0 10804 12"/>
              <a:gd name="T3" fmla="*/ 10804 h 21584"/>
              <a:gd name="T4" fmla="+- 0 10802 6"/>
              <a:gd name="T5" fmla="*/ T4 w 21593"/>
              <a:gd name="T6" fmla="+- 0 10804 12"/>
              <a:gd name="T7" fmla="*/ 10804 h 21584"/>
              <a:gd name="T8" fmla="+- 0 10802 6"/>
              <a:gd name="T9" fmla="*/ T8 w 21593"/>
              <a:gd name="T10" fmla="+- 0 10804 12"/>
              <a:gd name="T11" fmla="*/ 10804 h 21584"/>
              <a:gd name="T12" fmla="+- 0 10802 6"/>
              <a:gd name="T13" fmla="*/ T12 w 21593"/>
              <a:gd name="T14" fmla="+- 0 10804 12"/>
              <a:gd name="T15" fmla="*/ 10804 h 2158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93" h="21584">
                <a:moveTo>
                  <a:pt x="6655" y="1"/>
                </a:moveTo>
                <a:cubicBezTo>
                  <a:pt x="6251" y="-5"/>
                  <a:pt x="5853" y="101"/>
                  <a:pt x="5494" y="306"/>
                </a:cubicBezTo>
                <a:cubicBezTo>
                  <a:pt x="5116" y="522"/>
                  <a:pt x="4793" y="842"/>
                  <a:pt x="4559" y="1236"/>
                </a:cubicBezTo>
                <a:lnTo>
                  <a:pt x="257" y="9428"/>
                </a:lnTo>
                <a:cubicBezTo>
                  <a:pt x="94" y="9832"/>
                  <a:pt x="7" y="10271"/>
                  <a:pt x="1" y="10714"/>
                </a:cubicBezTo>
                <a:cubicBezTo>
                  <a:pt x="-6" y="11192"/>
                  <a:pt x="81" y="11666"/>
                  <a:pt x="257" y="12102"/>
                </a:cubicBezTo>
                <a:lnTo>
                  <a:pt x="4417" y="20185"/>
                </a:lnTo>
                <a:cubicBezTo>
                  <a:pt x="4636" y="20609"/>
                  <a:pt x="4952" y="20962"/>
                  <a:pt x="5332" y="21208"/>
                </a:cubicBezTo>
                <a:cubicBezTo>
                  <a:pt x="5696" y="21443"/>
                  <a:pt x="6108" y="21572"/>
                  <a:pt x="6529" y="21584"/>
                </a:cubicBezTo>
                <a:lnTo>
                  <a:pt x="14739" y="21584"/>
                </a:lnTo>
                <a:cubicBezTo>
                  <a:pt x="15238" y="21588"/>
                  <a:pt x="15728" y="21446"/>
                  <a:pt x="16162" y="21172"/>
                </a:cubicBezTo>
                <a:cubicBezTo>
                  <a:pt x="16544" y="20929"/>
                  <a:pt x="16872" y="20591"/>
                  <a:pt x="17115" y="20183"/>
                </a:cubicBezTo>
                <a:lnTo>
                  <a:pt x="21228" y="12302"/>
                </a:lnTo>
                <a:cubicBezTo>
                  <a:pt x="21468" y="11849"/>
                  <a:pt x="21594" y="11332"/>
                  <a:pt x="21593" y="10807"/>
                </a:cubicBezTo>
                <a:cubicBezTo>
                  <a:pt x="21593" y="10284"/>
                  <a:pt x="21467" y="9771"/>
                  <a:pt x="21228" y="9321"/>
                </a:cubicBezTo>
                <a:lnTo>
                  <a:pt x="17012" y="1260"/>
                </a:lnTo>
                <a:cubicBezTo>
                  <a:pt x="16793" y="867"/>
                  <a:pt x="16484" y="545"/>
                  <a:pt x="16118" y="324"/>
                </a:cubicBezTo>
                <a:cubicBezTo>
                  <a:pt x="15748" y="101"/>
                  <a:pt x="15331" y="-12"/>
                  <a:pt x="14910" y="1"/>
                </a:cubicBezTo>
                <a:lnTo>
                  <a:pt x="6655" y="1"/>
                </a:lnTo>
                <a:close/>
                <a:moveTo>
                  <a:pt x="7548" y="2327"/>
                </a:moveTo>
                <a:lnTo>
                  <a:pt x="14024" y="2327"/>
                </a:lnTo>
                <a:cubicBezTo>
                  <a:pt x="14354" y="2317"/>
                  <a:pt x="14681" y="2404"/>
                  <a:pt x="14972" y="2579"/>
                </a:cubicBezTo>
                <a:cubicBezTo>
                  <a:pt x="15259" y="2752"/>
                  <a:pt x="15499" y="3005"/>
                  <a:pt x="15671" y="3313"/>
                </a:cubicBezTo>
                <a:lnTo>
                  <a:pt x="18979" y="9638"/>
                </a:lnTo>
                <a:cubicBezTo>
                  <a:pt x="19166" y="9991"/>
                  <a:pt x="19266" y="10395"/>
                  <a:pt x="19266" y="10805"/>
                </a:cubicBezTo>
                <a:cubicBezTo>
                  <a:pt x="19267" y="11217"/>
                  <a:pt x="19167" y="11622"/>
                  <a:pt x="18979" y="11977"/>
                </a:cubicBezTo>
                <a:lnTo>
                  <a:pt x="15753" y="18159"/>
                </a:lnTo>
                <a:cubicBezTo>
                  <a:pt x="15561" y="18478"/>
                  <a:pt x="15307" y="18744"/>
                  <a:pt x="15007" y="18935"/>
                </a:cubicBezTo>
                <a:cubicBezTo>
                  <a:pt x="14666" y="19150"/>
                  <a:pt x="14281" y="19261"/>
                  <a:pt x="13889" y="19258"/>
                </a:cubicBezTo>
                <a:lnTo>
                  <a:pt x="7450" y="19258"/>
                </a:lnTo>
                <a:cubicBezTo>
                  <a:pt x="7120" y="19249"/>
                  <a:pt x="6797" y="19147"/>
                  <a:pt x="6511" y="18963"/>
                </a:cubicBezTo>
                <a:cubicBezTo>
                  <a:pt x="6213" y="18770"/>
                  <a:pt x="5964" y="18495"/>
                  <a:pt x="5792" y="18163"/>
                </a:cubicBezTo>
                <a:lnTo>
                  <a:pt x="2530" y="11819"/>
                </a:lnTo>
                <a:cubicBezTo>
                  <a:pt x="2391" y="11477"/>
                  <a:pt x="2323" y="11105"/>
                  <a:pt x="2328" y="10730"/>
                </a:cubicBezTo>
                <a:cubicBezTo>
                  <a:pt x="2333" y="10382"/>
                  <a:pt x="2402" y="10040"/>
                  <a:pt x="2530" y="9723"/>
                </a:cubicBezTo>
                <a:lnTo>
                  <a:pt x="5903" y="3295"/>
                </a:lnTo>
                <a:cubicBezTo>
                  <a:pt x="6087" y="2986"/>
                  <a:pt x="6340" y="2735"/>
                  <a:pt x="6637" y="2565"/>
                </a:cubicBezTo>
                <a:cubicBezTo>
                  <a:pt x="6918" y="2405"/>
                  <a:pt x="7232" y="2323"/>
                  <a:pt x="7548" y="2327"/>
                </a:cubicBezTo>
                <a:close/>
              </a:path>
            </a:pathLst>
          </a:custGeom>
          <a:gradFill>
            <a:gsLst>
              <a:gs pos="0">
                <a:srgbClr val="20ABD2"/>
              </a:gs>
              <a:gs pos="82000">
                <a:srgbClr val="595FE6"/>
              </a:gs>
            </a:gsLst>
            <a:lin ang="2498230" scaled="0"/>
          </a:gradFill>
          <a:ln>
            <a:noFill/>
          </a:ln>
          <a:effectLst/>
        </p:spPr>
        <p:txBody>
          <a:bodyPr lIns="16290" tIns="16290" rIns="16290" bIns="16290" anchor="ctr"/>
          <a:lstStyle/>
          <a:p>
            <a:pPr>
              <a:lnSpc>
                <a:spcPts val="936"/>
              </a:lnSpc>
            </a:pPr>
            <a:endParaRPr lang="en-US" altLang="en-US" sz="585">
              <a:solidFill>
                <a:schemeClr val="bg1"/>
              </a:solidFill>
              <a:latin typeface="Century Gothic" panose="020B0502020202020204" pitchFamily="34" charset="0"/>
              <a:ea typeface="Helvetica Light" panose="020B0403020202020204" pitchFamily="34" charset="0"/>
              <a:cs typeface="Helvetica Light" panose="020B0403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5F680883-0D50-C24C-9EF9-426C2EC55EE8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2570595" y="4809830"/>
            <a:ext cx="944691" cy="850164"/>
          </a:xfrm>
          <a:custGeom>
            <a:avLst/>
            <a:gdLst>
              <a:gd name="T0" fmla="+- 0 10802 6"/>
              <a:gd name="T1" fmla="*/ T0 w 21593"/>
              <a:gd name="T2" fmla="+- 0 10804 12"/>
              <a:gd name="T3" fmla="*/ 10804 h 21584"/>
              <a:gd name="T4" fmla="+- 0 10802 6"/>
              <a:gd name="T5" fmla="*/ T4 w 21593"/>
              <a:gd name="T6" fmla="+- 0 10804 12"/>
              <a:gd name="T7" fmla="*/ 10804 h 21584"/>
              <a:gd name="T8" fmla="+- 0 10802 6"/>
              <a:gd name="T9" fmla="*/ T8 w 21593"/>
              <a:gd name="T10" fmla="+- 0 10804 12"/>
              <a:gd name="T11" fmla="*/ 10804 h 21584"/>
              <a:gd name="T12" fmla="+- 0 10802 6"/>
              <a:gd name="T13" fmla="*/ T12 w 21593"/>
              <a:gd name="T14" fmla="+- 0 10804 12"/>
              <a:gd name="T15" fmla="*/ 10804 h 2158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93" h="21584">
                <a:moveTo>
                  <a:pt x="6657" y="1"/>
                </a:moveTo>
                <a:cubicBezTo>
                  <a:pt x="6253" y="-5"/>
                  <a:pt x="5853" y="101"/>
                  <a:pt x="5494" y="306"/>
                </a:cubicBezTo>
                <a:cubicBezTo>
                  <a:pt x="5116" y="522"/>
                  <a:pt x="4795" y="842"/>
                  <a:pt x="4561" y="1236"/>
                </a:cubicBezTo>
                <a:lnTo>
                  <a:pt x="259" y="9428"/>
                </a:lnTo>
                <a:cubicBezTo>
                  <a:pt x="96" y="9832"/>
                  <a:pt x="7" y="10271"/>
                  <a:pt x="1" y="10714"/>
                </a:cubicBezTo>
                <a:cubicBezTo>
                  <a:pt x="-6" y="11192"/>
                  <a:pt x="83" y="11666"/>
                  <a:pt x="259" y="12102"/>
                </a:cubicBezTo>
                <a:lnTo>
                  <a:pt x="4419" y="20187"/>
                </a:lnTo>
                <a:cubicBezTo>
                  <a:pt x="4638" y="20611"/>
                  <a:pt x="4953" y="20962"/>
                  <a:pt x="5334" y="21208"/>
                </a:cubicBezTo>
                <a:cubicBezTo>
                  <a:pt x="5698" y="21443"/>
                  <a:pt x="6110" y="21572"/>
                  <a:pt x="6531" y="21584"/>
                </a:cubicBezTo>
                <a:lnTo>
                  <a:pt x="14739" y="21584"/>
                </a:lnTo>
                <a:cubicBezTo>
                  <a:pt x="15238" y="21588"/>
                  <a:pt x="15730" y="21446"/>
                  <a:pt x="16164" y="21172"/>
                </a:cubicBezTo>
                <a:cubicBezTo>
                  <a:pt x="16546" y="20929"/>
                  <a:pt x="16872" y="20591"/>
                  <a:pt x="17115" y="20183"/>
                </a:cubicBezTo>
                <a:lnTo>
                  <a:pt x="21228" y="12302"/>
                </a:lnTo>
                <a:cubicBezTo>
                  <a:pt x="21468" y="11849"/>
                  <a:pt x="21594" y="11332"/>
                  <a:pt x="21593" y="10807"/>
                </a:cubicBezTo>
                <a:cubicBezTo>
                  <a:pt x="21593" y="10284"/>
                  <a:pt x="21467" y="9771"/>
                  <a:pt x="21228" y="9321"/>
                </a:cubicBezTo>
                <a:lnTo>
                  <a:pt x="17012" y="1260"/>
                </a:lnTo>
                <a:cubicBezTo>
                  <a:pt x="16793" y="867"/>
                  <a:pt x="16486" y="545"/>
                  <a:pt x="16120" y="324"/>
                </a:cubicBezTo>
                <a:cubicBezTo>
                  <a:pt x="15750" y="101"/>
                  <a:pt x="15333" y="-12"/>
                  <a:pt x="14912" y="1"/>
                </a:cubicBezTo>
                <a:lnTo>
                  <a:pt x="6657" y="1"/>
                </a:lnTo>
                <a:close/>
                <a:moveTo>
                  <a:pt x="7548" y="2327"/>
                </a:moveTo>
                <a:lnTo>
                  <a:pt x="14024" y="2327"/>
                </a:lnTo>
                <a:cubicBezTo>
                  <a:pt x="14354" y="2317"/>
                  <a:pt x="14681" y="2404"/>
                  <a:pt x="14972" y="2579"/>
                </a:cubicBezTo>
                <a:cubicBezTo>
                  <a:pt x="15259" y="2752"/>
                  <a:pt x="15501" y="3005"/>
                  <a:pt x="15673" y="3313"/>
                </a:cubicBezTo>
                <a:lnTo>
                  <a:pt x="18979" y="9638"/>
                </a:lnTo>
                <a:cubicBezTo>
                  <a:pt x="19166" y="9991"/>
                  <a:pt x="19266" y="10395"/>
                  <a:pt x="19266" y="10804"/>
                </a:cubicBezTo>
                <a:cubicBezTo>
                  <a:pt x="19267" y="11217"/>
                  <a:pt x="19167" y="11622"/>
                  <a:pt x="18979" y="11977"/>
                </a:cubicBezTo>
                <a:lnTo>
                  <a:pt x="15754" y="18159"/>
                </a:lnTo>
                <a:cubicBezTo>
                  <a:pt x="15563" y="18478"/>
                  <a:pt x="15307" y="18744"/>
                  <a:pt x="15007" y="18935"/>
                </a:cubicBezTo>
                <a:cubicBezTo>
                  <a:pt x="14666" y="19150"/>
                  <a:pt x="14281" y="19261"/>
                  <a:pt x="13889" y="19258"/>
                </a:cubicBezTo>
                <a:lnTo>
                  <a:pt x="7450" y="19258"/>
                </a:lnTo>
                <a:cubicBezTo>
                  <a:pt x="7120" y="19249"/>
                  <a:pt x="6797" y="19147"/>
                  <a:pt x="6511" y="18963"/>
                </a:cubicBezTo>
                <a:cubicBezTo>
                  <a:pt x="6213" y="18770"/>
                  <a:pt x="5964" y="18495"/>
                  <a:pt x="5792" y="18163"/>
                </a:cubicBezTo>
                <a:lnTo>
                  <a:pt x="2530" y="11819"/>
                </a:lnTo>
                <a:cubicBezTo>
                  <a:pt x="2391" y="11477"/>
                  <a:pt x="2323" y="11105"/>
                  <a:pt x="2328" y="10730"/>
                </a:cubicBezTo>
                <a:cubicBezTo>
                  <a:pt x="2333" y="10382"/>
                  <a:pt x="2402" y="10040"/>
                  <a:pt x="2530" y="9723"/>
                </a:cubicBezTo>
                <a:lnTo>
                  <a:pt x="5905" y="3295"/>
                </a:lnTo>
                <a:cubicBezTo>
                  <a:pt x="6089" y="2986"/>
                  <a:pt x="6342" y="2735"/>
                  <a:pt x="6639" y="2565"/>
                </a:cubicBezTo>
                <a:cubicBezTo>
                  <a:pt x="6920" y="2405"/>
                  <a:pt x="7232" y="2323"/>
                  <a:pt x="7548" y="2327"/>
                </a:cubicBezTo>
                <a:close/>
              </a:path>
            </a:pathLst>
          </a:custGeom>
          <a:gradFill>
            <a:gsLst>
              <a:gs pos="73000">
                <a:schemeClr val="bg1">
                  <a:lumMod val="50000"/>
                </a:schemeClr>
              </a:gs>
              <a:gs pos="0">
                <a:srgbClr val="3E424B"/>
              </a:gs>
            </a:gsLst>
            <a:lin ang="2498230" scaled="0"/>
          </a:gradFill>
          <a:ln>
            <a:noFill/>
          </a:ln>
          <a:effectLst/>
        </p:spPr>
        <p:txBody>
          <a:bodyPr lIns="16290" tIns="16290" rIns="16290" bIns="16290" anchor="ctr"/>
          <a:lstStyle/>
          <a:p>
            <a:pPr>
              <a:lnSpc>
                <a:spcPts val="936"/>
              </a:lnSpc>
            </a:pPr>
            <a:endParaRPr lang="en-US" altLang="en-US" sz="585">
              <a:solidFill>
                <a:schemeClr val="bg1"/>
              </a:solidFill>
              <a:latin typeface="Century Gothic" panose="020B0502020202020204" pitchFamily="34" charset="0"/>
              <a:ea typeface="Helvetica Light" panose="020B0403020202020204" pitchFamily="34" charset="0"/>
              <a:cs typeface="Helvetica Light" panose="020B0403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BF6EEABE-818E-094F-926A-828CEB673963}"/>
              </a:ext>
            </a:extLst>
          </p:cNvPr>
          <p:cNvSpPr>
            <a:spLocks/>
          </p:cNvSpPr>
          <p:nvPr/>
        </p:nvSpPr>
        <p:spPr bwMode="auto">
          <a:xfrm rot="5400000" flipV="1">
            <a:off x="3866095" y="3841416"/>
            <a:ext cx="944691" cy="850164"/>
          </a:xfrm>
          <a:custGeom>
            <a:avLst/>
            <a:gdLst>
              <a:gd name="T0" fmla="+- 0 10802 6"/>
              <a:gd name="T1" fmla="*/ T0 w 21593"/>
              <a:gd name="T2" fmla="+- 0 10804 12"/>
              <a:gd name="T3" fmla="*/ 10804 h 21584"/>
              <a:gd name="T4" fmla="+- 0 10802 6"/>
              <a:gd name="T5" fmla="*/ T4 w 21593"/>
              <a:gd name="T6" fmla="+- 0 10804 12"/>
              <a:gd name="T7" fmla="*/ 10804 h 21584"/>
              <a:gd name="T8" fmla="+- 0 10802 6"/>
              <a:gd name="T9" fmla="*/ T8 w 21593"/>
              <a:gd name="T10" fmla="+- 0 10804 12"/>
              <a:gd name="T11" fmla="*/ 10804 h 21584"/>
              <a:gd name="T12" fmla="+- 0 10802 6"/>
              <a:gd name="T13" fmla="*/ T12 w 21593"/>
              <a:gd name="T14" fmla="+- 0 10804 12"/>
              <a:gd name="T15" fmla="*/ 10804 h 2158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93" h="21584">
                <a:moveTo>
                  <a:pt x="6657" y="1"/>
                </a:moveTo>
                <a:cubicBezTo>
                  <a:pt x="6253" y="-5"/>
                  <a:pt x="5853" y="101"/>
                  <a:pt x="5494" y="306"/>
                </a:cubicBezTo>
                <a:cubicBezTo>
                  <a:pt x="5116" y="522"/>
                  <a:pt x="4795" y="842"/>
                  <a:pt x="4561" y="1236"/>
                </a:cubicBezTo>
                <a:lnTo>
                  <a:pt x="259" y="9428"/>
                </a:lnTo>
                <a:cubicBezTo>
                  <a:pt x="96" y="9832"/>
                  <a:pt x="7" y="10271"/>
                  <a:pt x="1" y="10714"/>
                </a:cubicBezTo>
                <a:cubicBezTo>
                  <a:pt x="-6" y="11192"/>
                  <a:pt x="83" y="11666"/>
                  <a:pt x="259" y="12102"/>
                </a:cubicBezTo>
                <a:lnTo>
                  <a:pt x="4419" y="20185"/>
                </a:lnTo>
                <a:cubicBezTo>
                  <a:pt x="4638" y="20609"/>
                  <a:pt x="4953" y="20962"/>
                  <a:pt x="5334" y="21208"/>
                </a:cubicBezTo>
                <a:cubicBezTo>
                  <a:pt x="5698" y="21443"/>
                  <a:pt x="6110" y="21572"/>
                  <a:pt x="6531" y="21584"/>
                </a:cubicBezTo>
                <a:lnTo>
                  <a:pt x="14739" y="21584"/>
                </a:lnTo>
                <a:cubicBezTo>
                  <a:pt x="15238" y="21588"/>
                  <a:pt x="15730" y="21446"/>
                  <a:pt x="16164" y="21172"/>
                </a:cubicBezTo>
                <a:cubicBezTo>
                  <a:pt x="16546" y="20929"/>
                  <a:pt x="16872" y="20591"/>
                  <a:pt x="17115" y="20183"/>
                </a:cubicBezTo>
                <a:lnTo>
                  <a:pt x="21228" y="12302"/>
                </a:lnTo>
                <a:cubicBezTo>
                  <a:pt x="21468" y="11849"/>
                  <a:pt x="21594" y="11332"/>
                  <a:pt x="21593" y="10807"/>
                </a:cubicBezTo>
                <a:cubicBezTo>
                  <a:pt x="21593" y="10284"/>
                  <a:pt x="21467" y="9771"/>
                  <a:pt x="21228" y="9321"/>
                </a:cubicBezTo>
                <a:lnTo>
                  <a:pt x="17012" y="1260"/>
                </a:lnTo>
                <a:cubicBezTo>
                  <a:pt x="16793" y="867"/>
                  <a:pt x="16486" y="545"/>
                  <a:pt x="16120" y="324"/>
                </a:cubicBezTo>
                <a:cubicBezTo>
                  <a:pt x="15750" y="101"/>
                  <a:pt x="15333" y="-12"/>
                  <a:pt x="14912" y="1"/>
                </a:cubicBezTo>
                <a:lnTo>
                  <a:pt x="6657" y="1"/>
                </a:lnTo>
                <a:close/>
                <a:moveTo>
                  <a:pt x="7548" y="2327"/>
                </a:moveTo>
                <a:lnTo>
                  <a:pt x="14024" y="2327"/>
                </a:lnTo>
                <a:cubicBezTo>
                  <a:pt x="14354" y="2317"/>
                  <a:pt x="14681" y="2404"/>
                  <a:pt x="14972" y="2579"/>
                </a:cubicBezTo>
                <a:cubicBezTo>
                  <a:pt x="15259" y="2752"/>
                  <a:pt x="15501" y="3005"/>
                  <a:pt x="15673" y="3313"/>
                </a:cubicBezTo>
                <a:lnTo>
                  <a:pt x="18979" y="9638"/>
                </a:lnTo>
                <a:cubicBezTo>
                  <a:pt x="19166" y="9991"/>
                  <a:pt x="19266" y="10395"/>
                  <a:pt x="19266" y="10805"/>
                </a:cubicBezTo>
                <a:cubicBezTo>
                  <a:pt x="19267" y="11217"/>
                  <a:pt x="19167" y="11622"/>
                  <a:pt x="18979" y="11977"/>
                </a:cubicBezTo>
                <a:lnTo>
                  <a:pt x="15754" y="18159"/>
                </a:lnTo>
                <a:cubicBezTo>
                  <a:pt x="15563" y="18478"/>
                  <a:pt x="15307" y="18744"/>
                  <a:pt x="15007" y="18935"/>
                </a:cubicBezTo>
                <a:cubicBezTo>
                  <a:pt x="14666" y="19150"/>
                  <a:pt x="14281" y="19261"/>
                  <a:pt x="13889" y="19258"/>
                </a:cubicBezTo>
                <a:lnTo>
                  <a:pt x="7450" y="19258"/>
                </a:lnTo>
                <a:cubicBezTo>
                  <a:pt x="7120" y="19249"/>
                  <a:pt x="6797" y="19147"/>
                  <a:pt x="6511" y="18963"/>
                </a:cubicBezTo>
                <a:cubicBezTo>
                  <a:pt x="6213" y="18770"/>
                  <a:pt x="5964" y="18495"/>
                  <a:pt x="5792" y="18163"/>
                </a:cubicBezTo>
                <a:lnTo>
                  <a:pt x="2530" y="11819"/>
                </a:lnTo>
                <a:cubicBezTo>
                  <a:pt x="2391" y="11477"/>
                  <a:pt x="2323" y="11105"/>
                  <a:pt x="2328" y="10730"/>
                </a:cubicBezTo>
                <a:cubicBezTo>
                  <a:pt x="2333" y="10382"/>
                  <a:pt x="2402" y="10040"/>
                  <a:pt x="2530" y="9723"/>
                </a:cubicBezTo>
                <a:lnTo>
                  <a:pt x="5905" y="3295"/>
                </a:lnTo>
                <a:cubicBezTo>
                  <a:pt x="6089" y="2986"/>
                  <a:pt x="6340" y="2735"/>
                  <a:pt x="6637" y="2565"/>
                </a:cubicBezTo>
                <a:cubicBezTo>
                  <a:pt x="6918" y="2405"/>
                  <a:pt x="7232" y="2323"/>
                  <a:pt x="7548" y="2327"/>
                </a:cubicBezTo>
                <a:close/>
              </a:path>
            </a:pathLst>
          </a:custGeom>
          <a:gradFill flip="none" rotWithShape="1">
            <a:gsLst>
              <a:gs pos="0">
                <a:srgbClr val="1AAEC7"/>
              </a:gs>
              <a:gs pos="100000">
                <a:srgbClr val="5C33E6"/>
              </a:gs>
            </a:gsLst>
            <a:lin ang="8100000" scaled="1"/>
            <a:tileRect/>
          </a:gradFill>
          <a:ln>
            <a:noFill/>
          </a:ln>
          <a:effectLst/>
        </p:spPr>
        <p:txBody>
          <a:bodyPr lIns="16290" tIns="16290" rIns="16290" bIns="16290" anchor="ctr"/>
          <a:lstStyle/>
          <a:p>
            <a:pPr>
              <a:lnSpc>
                <a:spcPts val="936"/>
              </a:lnSpc>
            </a:pPr>
            <a:endParaRPr lang="en-US" altLang="en-US" sz="585">
              <a:solidFill>
                <a:schemeClr val="bg1"/>
              </a:solidFill>
              <a:latin typeface="Century Gothic" panose="020B0502020202020204" pitchFamily="34" charset="0"/>
              <a:ea typeface="Helvetica Light" panose="020B0403020202020204" pitchFamily="34" charset="0"/>
              <a:cs typeface="Helvetica Light" panose="020B0403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14" name="AutoShape 5">
            <a:extLst>
              <a:ext uri="{FF2B5EF4-FFF2-40B4-BE49-F238E27FC236}">
                <a16:creationId xmlns:a16="http://schemas.microsoft.com/office/drawing/2014/main" id="{41ED9267-8584-6D4B-9FFA-0BC9552DE20C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5182871" y="4809830"/>
            <a:ext cx="944691" cy="850164"/>
          </a:xfrm>
          <a:custGeom>
            <a:avLst/>
            <a:gdLst>
              <a:gd name="T0" fmla="+- 0 10802 6"/>
              <a:gd name="T1" fmla="*/ T0 w 21593"/>
              <a:gd name="T2" fmla="+- 0 10804 12"/>
              <a:gd name="T3" fmla="*/ 10804 h 21584"/>
              <a:gd name="T4" fmla="+- 0 10802 6"/>
              <a:gd name="T5" fmla="*/ T4 w 21593"/>
              <a:gd name="T6" fmla="+- 0 10804 12"/>
              <a:gd name="T7" fmla="*/ 10804 h 21584"/>
              <a:gd name="T8" fmla="+- 0 10802 6"/>
              <a:gd name="T9" fmla="*/ T8 w 21593"/>
              <a:gd name="T10" fmla="+- 0 10804 12"/>
              <a:gd name="T11" fmla="*/ 10804 h 21584"/>
              <a:gd name="T12" fmla="+- 0 10802 6"/>
              <a:gd name="T13" fmla="*/ T12 w 21593"/>
              <a:gd name="T14" fmla="+- 0 10804 12"/>
              <a:gd name="T15" fmla="*/ 10804 h 2158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93" h="21584">
                <a:moveTo>
                  <a:pt x="6657" y="1"/>
                </a:moveTo>
                <a:cubicBezTo>
                  <a:pt x="6253" y="-5"/>
                  <a:pt x="5853" y="101"/>
                  <a:pt x="5494" y="306"/>
                </a:cubicBezTo>
                <a:cubicBezTo>
                  <a:pt x="5116" y="522"/>
                  <a:pt x="4795" y="842"/>
                  <a:pt x="4561" y="1236"/>
                </a:cubicBezTo>
                <a:lnTo>
                  <a:pt x="259" y="9428"/>
                </a:lnTo>
                <a:cubicBezTo>
                  <a:pt x="96" y="9832"/>
                  <a:pt x="7" y="10271"/>
                  <a:pt x="1" y="10714"/>
                </a:cubicBezTo>
                <a:cubicBezTo>
                  <a:pt x="-6" y="11192"/>
                  <a:pt x="83" y="11666"/>
                  <a:pt x="259" y="12102"/>
                </a:cubicBezTo>
                <a:lnTo>
                  <a:pt x="4419" y="20187"/>
                </a:lnTo>
                <a:cubicBezTo>
                  <a:pt x="4638" y="20611"/>
                  <a:pt x="4953" y="20962"/>
                  <a:pt x="5334" y="21208"/>
                </a:cubicBezTo>
                <a:cubicBezTo>
                  <a:pt x="5698" y="21443"/>
                  <a:pt x="6110" y="21572"/>
                  <a:pt x="6531" y="21584"/>
                </a:cubicBezTo>
                <a:lnTo>
                  <a:pt x="14739" y="21584"/>
                </a:lnTo>
                <a:cubicBezTo>
                  <a:pt x="15238" y="21588"/>
                  <a:pt x="15730" y="21446"/>
                  <a:pt x="16164" y="21172"/>
                </a:cubicBezTo>
                <a:cubicBezTo>
                  <a:pt x="16546" y="20929"/>
                  <a:pt x="16872" y="20591"/>
                  <a:pt x="17115" y="20183"/>
                </a:cubicBezTo>
                <a:lnTo>
                  <a:pt x="21228" y="12302"/>
                </a:lnTo>
                <a:cubicBezTo>
                  <a:pt x="21468" y="11849"/>
                  <a:pt x="21594" y="11332"/>
                  <a:pt x="21593" y="10807"/>
                </a:cubicBezTo>
                <a:cubicBezTo>
                  <a:pt x="21593" y="10284"/>
                  <a:pt x="21467" y="9771"/>
                  <a:pt x="21228" y="9321"/>
                </a:cubicBezTo>
                <a:lnTo>
                  <a:pt x="17012" y="1260"/>
                </a:lnTo>
                <a:cubicBezTo>
                  <a:pt x="16793" y="867"/>
                  <a:pt x="16486" y="545"/>
                  <a:pt x="16120" y="324"/>
                </a:cubicBezTo>
                <a:cubicBezTo>
                  <a:pt x="15750" y="101"/>
                  <a:pt x="15333" y="-12"/>
                  <a:pt x="14912" y="1"/>
                </a:cubicBezTo>
                <a:lnTo>
                  <a:pt x="6657" y="1"/>
                </a:lnTo>
                <a:close/>
                <a:moveTo>
                  <a:pt x="7548" y="2327"/>
                </a:moveTo>
                <a:lnTo>
                  <a:pt x="14024" y="2327"/>
                </a:lnTo>
                <a:cubicBezTo>
                  <a:pt x="14354" y="2317"/>
                  <a:pt x="14681" y="2404"/>
                  <a:pt x="14972" y="2579"/>
                </a:cubicBezTo>
                <a:cubicBezTo>
                  <a:pt x="15259" y="2752"/>
                  <a:pt x="15501" y="3005"/>
                  <a:pt x="15673" y="3313"/>
                </a:cubicBezTo>
                <a:lnTo>
                  <a:pt x="18979" y="9638"/>
                </a:lnTo>
                <a:cubicBezTo>
                  <a:pt x="19166" y="9991"/>
                  <a:pt x="19265" y="10395"/>
                  <a:pt x="19266" y="10804"/>
                </a:cubicBezTo>
                <a:cubicBezTo>
                  <a:pt x="19267" y="11217"/>
                  <a:pt x="19167" y="11622"/>
                  <a:pt x="18979" y="11977"/>
                </a:cubicBezTo>
                <a:lnTo>
                  <a:pt x="15754" y="18159"/>
                </a:lnTo>
                <a:cubicBezTo>
                  <a:pt x="15563" y="18478"/>
                  <a:pt x="15307" y="18744"/>
                  <a:pt x="15007" y="18935"/>
                </a:cubicBezTo>
                <a:cubicBezTo>
                  <a:pt x="14666" y="19150"/>
                  <a:pt x="14281" y="19261"/>
                  <a:pt x="13889" y="19258"/>
                </a:cubicBezTo>
                <a:lnTo>
                  <a:pt x="7450" y="19258"/>
                </a:lnTo>
                <a:cubicBezTo>
                  <a:pt x="7120" y="19249"/>
                  <a:pt x="6797" y="19147"/>
                  <a:pt x="6511" y="18963"/>
                </a:cubicBezTo>
                <a:cubicBezTo>
                  <a:pt x="6213" y="18770"/>
                  <a:pt x="5964" y="18495"/>
                  <a:pt x="5792" y="18163"/>
                </a:cubicBezTo>
                <a:lnTo>
                  <a:pt x="2530" y="11819"/>
                </a:lnTo>
                <a:cubicBezTo>
                  <a:pt x="2391" y="11477"/>
                  <a:pt x="2323" y="11105"/>
                  <a:pt x="2328" y="10730"/>
                </a:cubicBezTo>
                <a:cubicBezTo>
                  <a:pt x="2333" y="10382"/>
                  <a:pt x="2402" y="10040"/>
                  <a:pt x="2530" y="9723"/>
                </a:cubicBezTo>
                <a:lnTo>
                  <a:pt x="5905" y="3295"/>
                </a:lnTo>
                <a:cubicBezTo>
                  <a:pt x="6089" y="2986"/>
                  <a:pt x="6340" y="2735"/>
                  <a:pt x="6637" y="2565"/>
                </a:cubicBezTo>
                <a:cubicBezTo>
                  <a:pt x="6918" y="2405"/>
                  <a:pt x="7232" y="2323"/>
                  <a:pt x="7548" y="2327"/>
                </a:cubicBezTo>
                <a:close/>
              </a:path>
            </a:pathLst>
          </a:custGeom>
          <a:gradFill>
            <a:gsLst>
              <a:gs pos="74000">
                <a:schemeClr val="bg1">
                  <a:lumMod val="50000"/>
                </a:schemeClr>
              </a:gs>
              <a:gs pos="0">
                <a:srgbClr val="3E424B"/>
              </a:gs>
            </a:gsLst>
            <a:lin ang="2498230" scaled="0"/>
          </a:gradFill>
          <a:ln>
            <a:noFill/>
          </a:ln>
          <a:effectLst/>
        </p:spPr>
        <p:txBody>
          <a:bodyPr lIns="16290" tIns="16290" rIns="16290" bIns="16290" anchor="ctr"/>
          <a:lstStyle/>
          <a:p>
            <a:pPr>
              <a:lnSpc>
                <a:spcPts val="936"/>
              </a:lnSpc>
            </a:pPr>
            <a:endParaRPr lang="en-US" altLang="en-US" sz="585">
              <a:solidFill>
                <a:schemeClr val="bg1"/>
              </a:solidFill>
              <a:latin typeface="Century Gothic" panose="020B0502020202020204" pitchFamily="34" charset="0"/>
              <a:ea typeface="Helvetica Light" panose="020B0403020202020204" pitchFamily="34" charset="0"/>
              <a:cs typeface="Helvetica Light" panose="020B0403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54DB0822-A69B-C942-AFD0-6B7DBE90D7D7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6719833" y="3841416"/>
            <a:ext cx="944691" cy="850164"/>
          </a:xfrm>
          <a:custGeom>
            <a:avLst/>
            <a:gdLst>
              <a:gd name="T0" fmla="+- 0 10802 6"/>
              <a:gd name="T1" fmla="*/ T0 w 21593"/>
              <a:gd name="T2" fmla="+- 0 10804 12"/>
              <a:gd name="T3" fmla="*/ 10804 h 21584"/>
              <a:gd name="T4" fmla="+- 0 10802 6"/>
              <a:gd name="T5" fmla="*/ T4 w 21593"/>
              <a:gd name="T6" fmla="+- 0 10804 12"/>
              <a:gd name="T7" fmla="*/ 10804 h 21584"/>
              <a:gd name="T8" fmla="+- 0 10802 6"/>
              <a:gd name="T9" fmla="*/ T8 w 21593"/>
              <a:gd name="T10" fmla="+- 0 10804 12"/>
              <a:gd name="T11" fmla="*/ 10804 h 21584"/>
              <a:gd name="T12" fmla="+- 0 10802 6"/>
              <a:gd name="T13" fmla="*/ T12 w 21593"/>
              <a:gd name="T14" fmla="+- 0 10804 12"/>
              <a:gd name="T15" fmla="*/ 10804 h 2158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93" h="21584">
                <a:moveTo>
                  <a:pt x="6657" y="1"/>
                </a:moveTo>
                <a:cubicBezTo>
                  <a:pt x="6253" y="-5"/>
                  <a:pt x="5853" y="101"/>
                  <a:pt x="5494" y="306"/>
                </a:cubicBezTo>
                <a:cubicBezTo>
                  <a:pt x="5116" y="522"/>
                  <a:pt x="4795" y="842"/>
                  <a:pt x="4561" y="1236"/>
                </a:cubicBezTo>
                <a:lnTo>
                  <a:pt x="259" y="9428"/>
                </a:lnTo>
                <a:cubicBezTo>
                  <a:pt x="96" y="9832"/>
                  <a:pt x="7" y="10271"/>
                  <a:pt x="1" y="10714"/>
                </a:cubicBezTo>
                <a:cubicBezTo>
                  <a:pt x="-6" y="11192"/>
                  <a:pt x="83" y="11666"/>
                  <a:pt x="259" y="12102"/>
                </a:cubicBezTo>
                <a:lnTo>
                  <a:pt x="4419" y="20185"/>
                </a:lnTo>
                <a:cubicBezTo>
                  <a:pt x="4638" y="20609"/>
                  <a:pt x="4953" y="20962"/>
                  <a:pt x="5334" y="21208"/>
                </a:cubicBezTo>
                <a:cubicBezTo>
                  <a:pt x="5698" y="21443"/>
                  <a:pt x="6110" y="21572"/>
                  <a:pt x="6531" y="21584"/>
                </a:cubicBezTo>
                <a:lnTo>
                  <a:pt x="14739" y="21584"/>
                </a:lnTo>
                <a:cubicBezTo>
                  <a:pt x="15238" y="21588"/>
                  <a:pt x="15730" y="21446"/>
                  <a:pt x="16164" y="21172"/>
                </a:cubicBezTo>
                <a:cubicBezTo>
                  <a:pt x="16546" y="20929"/>
                  <a:pt x="16872" y="20591"/>
                  <a:pt x="17115" y="20183"/>
                </a:cubicBezTo>
                <a:lnTo>
                  <a:pt x="21228" y="12302"/>
                </a:lnTo>
                <a:cubicBezTo>
                  <a:pt x="21468" y="11849"/>
                  <a:pt x="21594" y="11332"/>
                  <a:pt x="21593" y="10807"/>
                </a:cubicBezTo>
                <a:cubicBezTo>
                  <a:pt x="21593" y="10284"/>
                  <a:pt x="21467" y="9771"/>
                  <a:pt x="21228" y="9321"/>
                </a:cubicBezTo>
                <a:lnTo>
                  <a:pt x="17012" y="1260"/>
                </a:lnTo>
                <a:cubicBezTo>
                  <a:pt x="16793" y="867"/>
                  <a:pt x="16486" y="545"/>
                  <a:pt x="16120" y="324"/>
                </a:cubicBezTo>
                <a:cubicBezTo>
                  <a:pt x="15750" y="101"/>
                  <a:pt x="15331" y="-12"/>
                  <a:pt x="14910" y="1"/>
                </a:cubicBezTo>
                <a:lnTo>
                  <a:pt x="6657" y="1"/>
                </a:lnTo>
                <a:close/>
                <a:moveTo>
                  <a:pt x="7548" y="2327"/>
                </a:moveTo>
                <a:lnTo>
                  <a:pt x="14024" y="2327"/>
                </a:lnTo>
                <a:cubicBezTo>
                  <a:pt x="14354" y="2317"/>
                  <a:pt x="14681" y="2404"/>
                  <a:pt x="14972" y="2579"/>
                </a:cubicBezTo>
                <a:cubicBezTo>
                  <a:pt x="15259" y="2752"/>
                  <a:pt x="15501" y="3005"/>
                  <a:pt x="15673" y="3313"/>
                </a:cubicBezTo>
                <a:lnTo>
                  <a:pt x="18979" y="9638"/>
                </a:lnTo>
                <a:cubicBezTo>
                  <a:pt x="19166" y="9991"/>
                  <a:pt x="19266" y="10395"/>
                  <a:pt x="19266" y="10805"/>
                </a:cubicBezTo>
                <a:cubicBezTo>
                  <a:pt x="19267" y="11217"/>
                  <a:pt x="19167" y="11622"/>
                  <a:pt x="18979" y="11977"/>
                </a:cubicBezTo>
                <a:lnTo>
                  <a:pt x="15754" y="18159"/>
                </a:lnTo>
                <a:cubicBezTo>
                  <a:pt x="15563" y="18478"/>
                  <a:pt x="15307" y="18744"/>
                  <a:pt x="15007" y="18935"/>
                </a:cubicBezTo>
                <a:cubicBezTo>
                  <a:pt x="14666" y="19150"/>
                  <a:pt x="14281" y="19261"/>
                  <a:pt x="13889" y="19258"/>
                </a:cubicBezTo>
                <a:lnTo>
                  <a:pt x="7450" y="19258"/>
                </a:lnTo>
                <a:cubicBezTo>
                  <a:pt x="7120" y="19249"/>
                  <a:pt x="6797" y="19147"/>
                  <a:pt x="6511" y="18963"/>
                </a:cubicBezTo>
                <a:cubicBezTo>
                  <a:pt x="6213" y="18770"/>
                  <a:pt x="5964" y="18495"/>
                  <a:pt x="5792" y="18163"/>
                </a:cubicBezTo>
                <a:lnTo>
                  <a:pt x="2530" y="11819"/>
                </a:lnTo>
                <a:cubicBezTo>
                  <a:pt x="2392" y="11477"/>
                  <a:pt x="2323" y="11105"/>
                  <a:pt x="2328" y="10730"/>
                </a:cubicBezTo>
                <a:cubicBezTo>
                  <a:pt x="2333" y="10382"/>
                  <a:pt x="2402" y="10040"/>
                  <a:pt x="2530" y="9723"/>
                </a:cubicBezTo>
                <a:lnTo>
                  <a:pt x="5903" y="3295"/>
                </a:lnTo>
                <a:cubicBezTo>
                  <a:pt x="6087" y="2986"/>
                  <a:pt x="6340" y="2735"/>
                  <a:pt x="6637" y="2565"/>
                </a:cubicBezTo>
                <a:cubicBezTo>
                  <a:pt x="6918" y="2405"/>
                  <a:pt x="7232" y="2323"/>
                  <a:pt x="7548" y="2327"/>
                </a:cubicBezTo>
                <a:close/>
              </a:path>
            </a:pathLst>
          </a:custGeom>
          <a:gradFill>
            <a:gsLst>
              <a:gs pos="0">
                <a:srgbClr val="20ABD2"/>
              </a:gs>
              <a:gs pos="82000">
                <a:srgbClr val="595FE6"/>
              </a:gs>
            </a:gsLst>
            <a:lin ang="2498230" scaled="0"/>
          </a:gradFill>
          <a:ln>
            <a:noFill/>
          </a:ln>
          <a:effectLst/>
        </p:spPr>
        <p:txBody>
          <a:bodyPr lIns="16290" tIns="16290" rIns="16290" bIns="16290" anchor="ctr"/>
          <a:lstStyle/>
          <a:p>
            <a:pPr>
              <a:lnSpc>
                <a:spcPts val="936"/>
              </a:lnSpc>
            </a:pPr>
            <a:endParaRPr lang="en-US" altLang="en-US" sz="585">
              <a:solidFill>
                <a:schemeClr val="bg1"/>
              </a:solidFill>
              <a:latin typeface="Century Gothic" panose="020B0502020202020204" pitchFamily="34" charset="0"/>
              <a:ea typeface="Helvetica Light" panose="020B0403020202020204" pitchFamily="34" charset="0"/>
              <a:cs typeface="Helvetica Light" panose="020B0403020202020204" pitchFamily="34" charset="0"/>
              <a:sym typeface="Helvetica Light" panose="020B0403020202020204" pitchFamily="34" charset="0"/>
            </a:endParaRPr>
          </a:p>
        </p:txBody>
      </p:sp>
      <p:grpSp>
        <p:nvGrpSpPr>
          <p:cNvPr id="16" name="Group 7">
            <a:extLst>
              <a:ext uri="{FF2B5EF4-FFF2-40B4-BE49-F238E27FC236}">
                <a16:creationId xmlns:a16="http://schemas.microsoft.com/office/drawing/2014/main" id="{DED22D65-CFA2-E34F-8305-D36A6BF14B39}"/>
              </a:ext>
            </a:extLst>
          </p:cNvPr>
          <p:cNvGrpSpPr>
            <a:grpSpLocks/>
          </p:cNvGrpSpPr>
          <p:nvPr/>
        </p:nvGrpSpPr>
        <p:grpSpPr bwMode="auto">
          <a:xfrm>
            <a:off x="3848533" y="2465161"/>
            <a:ext cx="983759" cy="879328"/>
            <a:chOff x="-794839" y="-634499"/>
            <a:chExt cx="4904572" cy="4384245"/>
          </a:xfrm>
        </p:grpSpPr>
        <p:sp>
          <p:nvSpPr>
            <p:cNvPr id="17" name="Text Box 8">
              <a:extLst>
                <a:ext uri="{FF2B5EF4-FFF2-40B4-BE49-F238E27FC236}">
                  <a16:creationId xmlns:a16="http://schemas.microsoft.com/office/drawing/2014/main" id="{2784F9D8-BAAD-D844-95C5-D24C9914371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542401" y="-634499"/>
              <a:ext cx="4399691" cy="11736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6290" tIns="16290" rIns="16290" bIns="16290" anchor="ctr">
              <a:spAutoFit/>
            </a:bodyPr>
            <a:lstStyle/>
            <a:p>
              <a:pPr algn="ctr"/>
              <a:r>
                <a:rPr lang="cs-CZ" altLang="en-US" sz="1316" b="1" dirty="0">
                  <a:solidFill>
                    <a:schemeClr val="accent4"/>
                  </a:solidFill>
                  <a:latin typeface="Century Gothic" panose="020B0502020202020204" pitchFamily="34" charset="0"/>
                  <a:sym typeface="Arial" panose="020B0604020202020204" pitchFamily="34" charset="0"/>
                </a:rPr>
                <a:t>ROZPOČET</a:t>
              </a:r>
              <a:endParaRPr lang="en-US" altLang="en-US" sz="1316" b="1" dirty="0">
                <a:solidFill>
                  <a:schemeClr val="accent4"/>
                </a:solidFill>
                <a:latin typeface="Century Gothic" panose="020B0502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Text Box 9">
              <a:extLst>
                <a:ext uri="{FF2B5EF4-FFF2-40B4-BE49-F238E27FC236}">
                  <a16:creationId xmlns:a16="http://schemas.microsoft.com/office/drawing/2014/main" id="{F3486E5D-C55A-1145-B268-359B3992F93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794839" y="442461"/>
              <a:ext cx="4904572" cy="3307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16290" tIns="16290" rIns="16290" bIns="16290">
              <a:spAutoFit/>
            </a:bodyPr>
            <a:lstStyle/>
            <a:p>
              <a:pPr algn="ctr"/>
              <a:r>
                <a:rPr lang="cs-CZ" sz="1024" cap="all" dirty="0">
                  <a:solidFill>
                    <a:schemeClr val="accent4"/>
                  </a:solidFill>
                  <a:latin typeface="Century Gothic" panose="020B0502020202020204" pitchFamily="34" charset="0"/>
                </a:rPr>
                <a:t>finanční plán toku hotovosti na daný rok</a:t>
              </a:r>
              <a:endParaRPr lang="en-US" altLang="en-US" sz="1024" cap="all" dirty="0">
                <a:solidFill>
                  <a:schemeClr val="accent4"/>
                </a:solidFill>
                <a:latin typeface="Century Gothic" panose="020B0502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9" name="AutoShape 11">
            <a:extLst>
              <a:ext uri="{FF2B5EF4-FFF2-40B4-BE49-F238E27FC236}">
                <a16:creationId xmlns:a16="http://schemas.microsoft.com/office/drawing/2014/main" id="{A40081DB-3E73-E24C-B918-2D965A50B074}"/>
              </a:ext>
            </a:extLst>
          </p:cNvPr>
          <p:cNvSpPr>
            <a:spLocks/>
          </p:cNvSpPr>
          <p:nvPr/>
        </p:nvSpPr>
        <p:spPr bwMode="auto">
          <a:xfrm>
            <a:off x="2746631" y="4968250"/>
            <a:ext cx="592622" cy="533325"/>
          </a:xfrm>
          <a:custGeom>
            <a:avLst/>
            <a:gdLst>
              <a:gd name="T0" fmla="+- 0 10802 6"/>
              <a:gd name="T1" fmla="*/ T0 w 21593"/>
              <a:gd name="T2" fmla="+- 0 10804 12"/>
              <a:gd name="T3" fmla="*/ 10804 h 21584"/>
              <a:gd name="T4" fmla="+- 0 10802 6"/>
              <a:gd name="T5" fmla="*/ T4 w 21593"/>
              <a:gd name="T6" fmla="+- 0 10804 12"/>
              <a:gd name="T7" fmla="*/ 10804 h 21584"/>
              <a:gd name="T8" fmla="+- 0 10802 6"/>
              <a:gd name="T9" fmla="*/ T8 w 21593"/>
              <a:gd name="T10" fmla="+- 0 10804 12"/>
              <a:gd name="T11" fmla="*/ 10804 h 21584"/>
              <a:gd name="T12" fmla="+- 0 10802 6"/>
              <a:gd name="T13" fmla="*/ T12 w 21593"/>
              <a:gd name="T14" fmla="+- 0 10804 12"/>
              <a:gd name="T15" fmla="*/ 10804 h 2158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93" h="21584">
                <a:moveTo>
                  <a:pt x="6656" y="1"/>
                </a:moveTo>
                <a:lnTo>
                  <a:pt x="14911" y="1"/>
                </a:lnTo>
                <a:cubicBezTo>
                  <a:pt x="15332" y="-12"/>
                  <a:pt x="15749" y="99"/>
                  <a:pt x="16119" y="322"/>
                </a:cubicBezTo>
                <a:cubicBezTo>
                  <a:pt x="16485" y="543"/>
                  <a:pt x="16792" y="865"/>
                  <a:pt x="17011" y="1258"/>
                </a:cubicBezTo>
                <a:lnTo>
                  <a:pt x="21227" y="9321"/>
                </a:lnTo>
                <a:cubicBezTo>
                  <a:pt x="21466" y="9771"/>
                  <a:pt x="21593" y="10284"/>
                  <a:pt x="21593" y="10806"/>
                </a:cubicBezTo>
                <a:cubicBezTo>
                  <a:pt x="21594" y="11332"/>
                  <a:pt x="21468" y="11848"/>
                  <a:pt x="21227" y="12301"/>
                </a:cubicBezTo>
                <a:lnTo>
                  <a:pt x="17115" y="20182"/>
                </a:lnTo>
                <a:cubicBezTo>
                  <a:pt x="16872" y="20590"/>
                  <a:pt x="16545" y="20928"/>
                  <a:pt x="16163" y="21171"/>
                </a:cubicBezTo>
                <a:cubicBezTo>
                  <a:pt x="15730" y="21445"/>
                  <a:pt x="15238" y="21588"/>
                  <a:pt x="14739" y="21584"/>
                </a:cubicBezTo>
                <a:lnTo>
                  <a:pt x="6530" y="21584"/>
                </a:lnTo>
                <a:cubicBezTo>
                  <a:pt x="6109" y="21572"/>
                  <a:pt x="5698" y="21443"/>
                  <a:pt x="5333" y="21207"/>
                </a:cubicBezTo>
                <a:cubicBezTo>
                  <a:pt x="4953" y="20962"/>
                  <a:pt x="4637" y="20609"/>
                  <a:pt x="4418" y="20186"/>
                </a:cubicBezTo>
                <a:lnTo>
                  <a:pt x="259" y="12100"/>
                </a:lnTo>
                <a:cubicBezTo>
                  <a:pt x="82" y="11664"/>
                  <a:pt x="-6" y="11190"/>
                  <a:pt x="1" y="10712"/>
                </a:cubicBezTo>
                <a:cubicBezTo>
                  <a:pt x="7" y="10269"/>
                  <a:pt x="95" y="9832"/>
                  <a:pt x="259" y="9428"/>
                </a:cubicBezTo>
                <a:lnTo>
                  <a:pt x="4560" y="1235"/>
                </a:lnTo>
                <a:cubicBezTo>
                  <a:pt x="4794" y="841"/>
                  <a:pt x="5116" y="521"/>
                  <a:pt x="5494" y="305"/>
                </a:cubicBezTo>
                <a:cubicBezTo>
                  <a:pt x="5853" y="100"/>
                  <a:pt x="6252" y="-5"/>
                  <a:pt x="6656" y="1"/>
                </a:cubicBezTo>
                <a:close/>
              </a:path>
            </a:pathLst>
          </a:custGeom>
          <a:gradFill>
            <a:gsLst>
              <a:gs pos="0">
                <a:srgbClr val="464951"/>
              </a:gs>
              <a:gs pos="100000">
                <a:srgbClr val="373942"/>
              </a:gs>
            </a:gsLst>
            <a:lin ang="2498230" scaled="0"/>
          </a:gradFill>
          <a:ln>
            <a:noFill/>
          </a:ln>
          <a:effectLst>
            <a:innerShdw>
              <a:srgbClr val="464C58"/>
            </a:innerShdw>
          </a:effectLst>
        </p:spPr>
        <p:txBody>
          <a:bodyPr lIns="0" tIns="23088" rIns="0" bIns="0" anchor="ctr">
            <a:noAutofit/>
          </a:bodyPr>
          <a:lstStyle/>
          <a:p>
            <a:pPr algn="ctr">
              <a:lnSpc>
                <a:spcPts val="936"/>
              </a:lnSpc>
            </a:pPr>
            <a:r>
              <a:rPr lang="en-US" altLang="en-US" sz="1170" b="1" dirty="0">
                <a:solidFill>
                  <a:srgbClr val="00B050"/>
                </a:solidFill>
                <a:latin typeface="Century Gothic" panose="020B0502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rPr>
              <a:t>02</a:t>
            </a:r>
          </a:p>
        </p:txBody>
      </p:sp>
      <p:sp>
        <p:nvSpPr>
          <p:cNvPr id="20" name="AutoShape 14">
            <a:extLst>
              <a:ext uri="{FF2B5EF4-FFF2-40B4-BE49-F238E27FC236}">
                <a16:creationId xmlns:a16="http://schemas.microsoft.com/office/drawing/2014/main" id="{CB9B3345-887B-9B49-9E49-98B9547E5EF0}"/>
              </a:ext>
            </a:extLst>
          </p:cNvPr>
          <p:cNvSpPr>
            <a:spLocks/>
          </p:cNvSpPr>
          <p:nvPr/>
        </p:nvSpPr>
        <p:spPr bwMode="auto">
          <a:xfrm>
            <a:off x="4047664" y="4015572"/>
            <a:ext cx="592622" cy="533325"/>
          </a:xfrm>
          <a:custGeom>
            <a:avLst/>
            <a:gdLst>
              <a:gd name="T0" fmla="+- 0 10802 6"/>
              <a:gd name="T1" fmla="*/ T0 w 21593"/>
              <a:gd name="T2" fmla="+- 0 10804 12"/>
              <a:gd name="T3" fmla="*/ 10804 h 21584"/>
              <a:gd name="T4" fmla="+- 0 10802 6"/>
              <a:gd name="T5" fmla="*/ T4 w 21593"/>
              <a:gd name="T6" fmla="+- 0 10804 12"/>
              <a:gd name="T7" fmla="*/ 10804 h 21584"/>
              <a:gd name="T8" fmla="+- 0 10802 6"/>
              <a:gd name="T9" fmla="*/ T8 w 21593"/>
              <a:gd name="T10" fmla="+- 0 10804 12"/>
              <a:gd name="T11" fmla="*/ 10804 h 21584"/>
              <a:gd name="T12" fmla="+- 0 10802 6"/>
              <a:gd name="T13" fmla="*/ T12 w 21593"/>
              <a:gd name="T14" fmla="+- 0 10804 12"/>
              <a:gd name="T15" fmla="*/ 10804 h 2158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93" h="21584">
                <a:moveTo>
                  <a:pt x="6656" y="1"/>
                </a:moveTo>
                <a:lnTo>
                  <a:pt x="14911" y="1"/>
                </a:lnTo>
                <a:cubicBezTo>
                  <a:pt x="15332" y="-12"/>
                  <a:pt x="15749" y="99"/>
                  <a:pt x="16119" y="322"/>
                </a:cubicBezTo>
                <a:cubicBezTo>
                  <a:pt x="16485" y="543"/>
                  <a:pt x="16792" y="865"/>
                  <a:pt x="17011" y="1258"/>
                </a:cubicBezTo>
                <a:lnTo>
                  <a:pt x="21227" y="9321"/>
                </a:lnTo>
                <a:cubicBezTo>
                  <a:pt x="21466" y="9771"/>
                  <a:pt x="21593" y="10284"/>
                  <a:pt x="21593" y="10806"/>
                </a:cubicBezTo>
                <a:cubicBezTo>
                  <a:pt x="21594" y="11332"/>
                  <a:pt x="21468" y="11848"/>
                  <a:pt x="21227" y="12301"/>
                </a:cubicBezTo>
                <a:lnTo>
                  <a:pt x="17115" y="20182"/>
                </a:lnTo>
                <a:cubicBezTo>
                  <a:pt x="16872" y="20590"/>
                  <a:pt x="16545" y="20928"/>
                  <a:pt x="16163" y="21171"/>
                </a:cubicBezTo>
                <a:cubicBezTo>
                  <a:pt x="15730" y="21445"/>
                  <a:pt x="15238" y="21588"/>
                  <a:pt x="14739" y="21584"/>
                </a:cubicBezTo>
                <a:lnTo>
                  <a:pt x="6530" y="21584"/>
                </a:lnTo>
                <a:cubicBezTo>
                  <a:pt x="6109" y="21572"/>
                  <a:pt x="5698" y="21443"/>
                  <a:pt x="5333" y="21207"/>
                </a:cubicBezTo>
                <a:cubicBezTo>
                  <a:pt x="4953" y="20962"/>
                  <a:pt x="4637" y="20609"/>
                  <a:pt x="4418" y="20186"/>
                </a:cubicBezTo>
                <a:lnTo>
                  <a:pt x="259" y="12100"/>
                </a:lnTo>
                <a:cubicBezTo>
                  <a:pt x="82" y="11664"/>
                  <a:pt x="-6" y="11190"/>
                  <a:pt x="1" y="10712"/>
                </a:cubicBezTo>
                <a:cubicBezTo>
                  <a:pt x="7" y="10269"/>
                  <a:pt x="95" y="9832"/>
                  <a:pt x="259" y="9428"/>
                </a:cubicBezTo>
                <a:lnTo>
                  <a:pt x="4560" y="1235"/>
                </a:lnTo>
                <a:cubicBezTo>
                  <a:pt x="4794" y="841"/>
                  <a:pt x="5116" y="521"/>
                  <a:pt x="5494" y="305"/>
                </a:cubicBezTo>
                <a:cubicBezTo>
                  <a:pt x="5853" y="100"/>
                  <a:pt x="6252" y="-5"/>
                  <a:pt x="6656" y="1"/>
                </a:cubicBezTo>
                <a:close/>
              </a:path>
            </a:pathLst>
          </a:custGeom>
          <a:gradFill>
            <a:gsLst>
              <a:gs pos="0">
                <a:srgbClr val="464951"/>
              </a:gs>
              <a:gs pos="100000">
                <a:srgbClr val="373942"/>
              </a:gs>
            </a:gsLst>
            <a:lin ang="2498230" scaled="0"/>
          </a:gradFill>
          <a:ln>
            <a:noFill/>
          </a:ln>
          <a:effectLst>
            <a:innerShdw>
              <a:srgbClr val="464C58"/>
            </a:innerShdw>
          </a:effectLst>
        </p:spPr>
        <p:txBody>
          <a:bodyPr lIns="0" tIns="23088" rIns="0" bIns="0" anchor="ctr">
            <a:noAutofit/>
          </a:bodyPr>
          <a:lstStyle/>
          <a:p>
            <a:pPr algn="ctr">
              <a:lnSpc>
                <a:spcPts val="936"/>
              </a:lnSpc>
            </a:pPr>
            <a:r>
              <a:rPr lang="en-US" altLang="en-US" sz="1170" b="1" dirty="0">
                <a:solidFill>
                  <a:schemeClr val="accent4"/>
                </a:solidFill>
                <a:latin typeface="Century Gothic" panose="020B0502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rPr>
              <a:t>03</a:t>
            </a:r>
          </a:p>
        </p:txBody>
      </p:sp>
      <p:sp>
        <p:nvSpPr>
          <p:cNvPr id="21" name="AutoShape 17">
            <a:extLst>
              <a:ext uri="{FF2B5EF4-FFF2-40B4-BE49-F238E27FC236}">
                <a16:creationId xmlns:a16="http://schemas.microsoft.com/office/drawing/2014/main" id="{182FBBDE-C1A6-4640-B1C9-D60D3C90550D}"/>
              </a:ext>
            </a:extLst>
          </p:cNvPr>
          <p:cNvSpPr>
            <a:spLocks/>
          </p:cNvSpPr>
          <p:nvPr/>
        </p:nvSpPr>
        <p:spPr bwMode="auto">
          <a:xfrm>
            <a:off x="6895869" y="3999834"/>
            <a:ext cx="592622" cy="533325"/>
          </a:xfrm>
          <a:custGeom>
            <a:avLst/>
            <a:gdLst>
              <a:gd name="T0" fmla="+- 0 10802 6"/>
              <a:gd name="T1" fmla="*/ T0 w 21593"/>
              <a:gd name="T2" fmla="+- 0 10804 12"/>
              <a:gd name="T3" fmla="*/ 10804 h 21584"/>
              <a:gd name="T4" fmla="+- 0 10802 6"/>
              <a:gd name="T5" fmla="*/ T4 w 21593"/>
              <a:gd name="T6" fmla="+- 0 10804 12"/>
              <a:gd name="T7" fmla="*/ 10804 h 21584"/>
              <a:gd name="T8" fmla="+- 0 10802 6"/>
              <a:gd name="T9" fmla="*/ T8 w 21593"/>
              <a:gd name="T10" fmla="+- 0 10804 12"/>
              <a:gd name="T11" fmla="*/ 10804 h 21584"/>
              <a:gd name="T12" fmla="+- 0 10802 6"/>
              <a:gd name="T13" fmla="*/ T12 w 21593"/>
              <a:gd name="T14" fmla="+- 0 10804 12"/>
              <a:gd name="T15" fmla="*/ 10804 h 2158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93" h="21584">
                <a:moveTo>
                  <a:pt x="6656" y="1"/>
                </a:moveTo>
                <a:lnTo>
                  <a:pt x="14911" y="1"/>
                </a:lnTo>
                <a:cubicBezTo>
                  <a:pt x="15332" y="-12"/>
                  <a:pt x="15749" y="99"/>
                  <a:pt x="16119" y="322"/>
                </a:cubicBezTo>
                <a:cubicBezTo>
                  <a:pt x="16485" y="543"/>
                  <a:pt x="16792" y="865"/>
                  <a:pt x="17011" y="1258"/>
                </a:cubicBezTo>
                <a:lnTo>
                  <a:pt x="21227" y="9321"/>
                </a:lnTo>
                <a:cubicBezTo>
                  <a:pt x="21466" y="9771"/>
                  <a:pt x="21593" y="10284"/>
                  <a:pt x="21593" y="10806"/>
                </a:cubicBezTo>
                <a:cubicBezTo>
                  <a:pt x="21594" y="11332"/>
                  <a:pt x="21468" y="11848"/>
                  <a:pt x="21227" y="12301"/>
                </a:cubicBezTo>
                <a:lnTo>
                  <a:pt x="17115" y="20182"/>
                </a:lnTo>
                <a:cubicBezTo>
                  <a:pt x="16872" y="20590"/>
                  <a:pt x="16545" y="20928"/>
                  <a:pt x="16163" y="21171"/>
                </a:cubicBezTo>
                <a:cubicBezTo>
                  <a:pt x="15730" y="21445"/>
                  <a:pt x="15238" y="21588"/>
                  <a:pt x="14739" y="21584"/>
                </a:cubicBezTo>
                <a:lnTo>
                  <a:pt x="6530" y="21584"/>
                </a:lnTo>
                <a:cubicBezTo>
                  <a:pt x="6109" y="21572"/>
                  <a:pt x="5698" y="21443"/>
                  <a:pt x="5333" y="21207"/>
                </a:cubicBezTo>
                <a:cubicBezTo>
                  <a:pt x="4953" y="20962"/>
                  <a:pt x="4637" y="20609"/>
                  <a:pt x="4418" y="20186"/>
                </a:cubicBezTo>
                <a:lnTo>
                  <a:pt x="259" y="12100"/>
                </a:lnTo>
                <a:cubicBezTo>
                  <a:pt x="82" y="11664"/>
                  <a:pt x="-6" y="11190"/>
                  <a:pt x="1" y="10712"/>
                </a:cubicBezTo>
                <a:cubicBezTo>
                  <a:pt x="7" y="10269"/>
                  <a:pt x="95" y="9832"/>
                  <a:pt x="259" y="9428"/>
                </a:cubicBezTo>
                <a:lnTo>
                  <a:pt x="4560" y="1235"/>
                </a:lnTo>
                <a:cubicBezTo>
                  <a:pt x="4794" y="841"/>
                  <a:pt x="5116" y="521"/>
                  <a:pt x="5494" y="305"/>
                </a:cubicBezTo>
                <a:cubicBezTo>
                  <a:pt x="5853" y="100"/>
                  <a:pt x="6252" y="-5"/>
                  <a:pt x="6656" y="1"/>
                </a:cubicBezTo>
                <a:close/>
              </a:path>
            </a:pathLst>
          </a:custGeom>
          <a:gradFill>
            <a:gsLst>
              <a:gs pos="0">
                <a:srgbClr val="464951"/>
              </a:gs>
              <a:gs pos="100000">
                <a:srgbClr val="373942"/>
              </a:gs>
            </a:gsLst>
            <a:lin ang="2498230" scaled="0"/>
          </a:gradFill>
          <a:ln>
            <a:noFill/>
          </a:ln>
          <a:effectLst>
            <a:innerShdw>
              <a:srgbClr val="464C58"/>
            </a:innerShdw>
          </a:effectLst>
        </p:spPr>
        <p:txBody>
          <a:bodyPr lIns="0" tIns="23088" rIns="0" bIns="0" anchor="ctr">
            <a:noAutofit/>
          </a:bodyPr>
          <a:lstStyle/>
          <a:p>
            <a:pPr algn="ctr">
              <a:lnSpc>
                <a:spcPts val="936"/>
              </a:lnSpc>
            </a:pPr>
            <a:r>
              <a:rPr lang="en-US" altLang="en-US" sz="1170" b="1" dirty="0">
                <a:solidFill>
                  <a:srgbClr val="FF9900"/>
                </a:solidFill>
                <a:latin typeface="Century Gothic" panose="020B0502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rPr>
              <a:t>05</a:t>
            </a:r>
          </a:p>
        </p:txBody>
      </p:sp>
      <p:sp>
        <p:nvSpPr>
          <p:cNvPr id="22" name="AutoShape 20">
            <a:extLst>
              <a:ext uri="{FF2B5EF4-FFF2-40B4-BE49-F238E27FC236}">
                <a16:creationId xmlns:a16="http://schemas.microsoft.com/office/drawing/2014/main" id="{87E42B05-86D0-0D4C-945D-9EAE7DAB5C0D}"/>
              </a:ext>
            </a:extLst>
          </p:cNvPr>
          <p:cNvSpPr>
            <a:spLocks/>
          </p:cNvSpPr>
          <p:nvPr/>
        </p:nvSpPr>
        <p:spPr bwMode="auto">
          <a:xfrm>
            <a:off x="1331522" y="3999834"/>
            <a:ext cx="592622" cy="533325"/>
          </a:xfrm>
          <a:custGeom>
            <a:avLst/>
            <a:gdLst>
              <a:gd name="T0" fmla="+- 0 10802 6"/>
              <a:gd name="T1" fmla="*/ T0 w 21593"/>
              <a:gd name="T2" fmla="+- 0 10804 12"/>
              <a:gd name="T3" fmla="*/ 10804 h 21584"/>
              <a:gd name="T4" fmla="+- 0 10802 6"/>
              <a:gd name="T5" fmla="*/ T4 w 21593"/>
              <a:gd name="T6" fmla="+- 0 10804 12"/>
              <a:gd name="T7" fmla="*/ 10804 h 21584"/>
              <a:gd name="T8" fmla="+- 0 10802 6"/>
              <a:gd name="T9" fmla="*/ T8 w 21593"/>
              <a:gd name="T10" fmla="+- 0 10804 12"/>
              <a:gd name="T11" fmla="*/ 10804 h 21584"/>
              <a:gd name="T12" fmla="+- 0 10802 6"/>
              <a:gd name="T13" fmla="*/ T12 w 21593"/>
              <a:gd name="T14" fmla="+- 0 10804 12"/>
              <a:gd name="T15" fmla="*/ 10804 h 2158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93" h="21584">
                <a:moveTo>
                  <a:pt x="6656" y="1"/>
                </a:moveTo>
                <a:lnTo>
                  <a:pt x="14911" y="1"/>
                </a:lnTo>
                <a:cubicBezTo>
                  <a:pt x="15332" y="-12"/>
                  <a:pt x="15749" y="99"/>
                  <a:pt x="16119" y="322"/>
                </a:cubicBezTo>
                <a:cubicBezTo>
                  <a:pt x="16485" y="543"/>
                  <a:pt x="16792" y="865"/>
                  <a:pt x="17011" y="1258"/>
                </a:cubicBezTo>
                <a:lnTo>
                  <a:pt x="21227" y="9321"/>
                </a:lnTo>
                <a:cubicBezTo>
                  <a:pt x="21466" y="9771"/>
                  <a:pt x="21593" y="10284"/>
                  <a:pt x="21593" y="10806"/>
                </a:cubicBezTo>
                <a:cubicBezTo>
                  <a:pt x="21594" y="11332"/>
                  <a:pt x="21468" y="11848"/>
                  <a:pt x="21227" y="12301"/>
                </a:cubicBezTo>
                <a:lnTo>
                  <a:pt x="17115" y="20182"/>
                </a:lnTo>
                <a:cubicBezTo>
                  <a:pt x="16872" y="20590"/>
                  <a:pt x="16545" y="20928"/>
                  <a:pt x="16163" y="21171"/>
                </a:cubicBezTo>
                <a:cubicBezTo>
                  <a:pt x="15730" y="21445"/>
                  <a:pt x="15238" y="21588"/>
                  <a:pt x="14739" y="21584"/>
                </a:cubicBezTo>
                <a:lnTo>
                  <a:pt x="6530" y="21584"/>
                </a:lnTo>
                <a:cubicBezTo>
                  <a:pt x="6109" y="21572"/>
                  <a:pt x="5698" y="21443"/>
                  <a:pt x="5333" y="21207"/>
                </a:cubicBezTo>
                <a:cubicBezTo>
                  <a:pt x="4953" y="20962"/>
                  <a:pt x="4637" y="20609"/>
                  <a:pt x="4418" y="20186"/>
                </a:cubicBezTo>
                <a:lnTo>
                  <a:pt x="259" y="12100"/>
                </a:lnTo>
                <a:cubicBezTo>
                  <a:pt x="82" y="11664"/>
                  <a:pt x="-6" y="11190"/>
                  <a:pt x="1" y="10712"/>
                </a:cubicBezTo>
                <a:cubicBezTo>
                  <a:pt x="7" y="10269"/>
                  <a:pt x="95" y="9832"/>
                  <a:pt x="259" y="9428"/>
                </a:cubicBezTo>
                <a:lnTo>
                  <a:pt x="4560" y="1235"/>
                </a:lnTo>
                <a:cubicBezTo>
                  <a:pt x="4794" y="841"/>
                  <a:pt x="5116" y="521"/>
                  <a:pt x="5494" y="305"/>
                </a:cubicBezTo>
                <a:cubicBezTo>
                  <a:pt x="5853" y="100"/>
                  <a:pt x="6252" y="-5"/>
                  <a:pt x="6656" y="1"/>
                </a:cubicBezTo>
                <a:close/>
              </a:path>
            </a:pathLst>
          </a:custGeom>
          <a:gradFill>
            <a:gsLst>
              <a:gs pos="0">
                <a:srgbClr val="464951">
                  <a:alpha val="65000"/>
                </a:srgbClr>
              </a:gs>
              <a:gs pos="100000">
                <a:srgbClr val="373942"/>
              </a:gs>
            </a:gsLst>
            <a:lin ang="2498230" scaled="0"/>
          </a:gradFill>
          <a:ln>
            <a:noFill/>
          </a:ln>
          <a:effectLst>
            <a:innerShdw>
              <a:srgbClr val="464C58"/>
            </a:innerShdw>
          </a:effectLst>
        </p:spPr>
        <p:txBody>
          <a:bodyPr lIns="0" tIns="23088" rIns="0" bIns="0" anchor="ctr">
            <a:noAutofit/>
          </a:bodyPr>
          <a:lstStyle/>
          <a:p>
            <a:pPr algn="ctr">
              <a:lnSpc>
                <a:spcPts val="936"/>
              </a:lnSpc>
            </a:pPr>
            <a:r>
              <a:rPr lang="en-US" altLang="en-US" sz="1170" b="1" dirty="0">
                <a:solidFill>
                  <a:srgbClr val="00B0F0"/>
                </a:solidFill>
                <a:latin typeface="Century Gothic" panose="020B0502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rPr>
              <a:t>01</a:t>
            </a:r>
          </a:p>
        </p:txBody>
      </p:sp>
      <p:sp>
        <p:nvSpPr>
          <p:cNvPr id="23" name="AutoShape 23">
            <a:extLst>
              <a:ext uri="{FF2B5EF4-FFF2-40B4-BE49-F238E27FC236}">
                <a16:creationId xmlns:a16="http://schemas.microsoft.com/office/drawing/2014/main" id="{0C6CAFEE-74E3-5F4F-A42E-9C815504A3FC}"/>
              </a:ext>
            </a:extLst>
          </p:cNvPr>
          <p:cNvSpPr>
            <a:spLocks/>
          </p:cNvSpPr>
          <p:nvPr/>
        </p:nvSpPr>
        <p:spPr bwMode="auto">
          <a:xfrm>
            <a:off x="5358908" y="4968250"/>
            <a:ext cx="592622" cy="533325"/>
          </a:xfrm>
          <a:custGeom>
            <a:avLst/>
            <a:gdLst>
              <a:gd name="T0" fmla="+- 0 10802 6"/>
              <a:gd name="T1" fmla="*/ T0 w 21593"/>
              <a:gd name="T2" fmla="+- 0 10804 12"/>
              <a:gd name="T3" fmla="*/ 10804 h 21584"/>
              <a:gd name="T4" fmla="+- 0 10802 6"/>
              <a:gd name="T5" fmla="*/ T4 w 21593"/>
              <a:gd name="T6" fmla="+- 0 10804 12"/>
              <a:gd name="T7" fmla="*/ 10804 h 21584"/>
              <a:gd name="T8" fmla="+- 0 10802 6"/>
              <a:gd name="T9" fmla="*/ T8 w 21593"/>
              <a:gd name="T10" fmla="+- 0 10804 12"/>
              <a:gd name="T11" fmla="*/ 10804 h 21584"/>
              <a:gd name="T12" fmla="+- 0 10802 6"/>
              <a:gd name="T13" fmla="*/ T12 w 21593"/>
              <a:gd name="T14" fmla="+- 0 10804 12"/>
              <a:gd name="T15" fmla="*/ 10804 h 2158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93" h="21584">
                <a:moveTo>
                  <a:pt x="6656" y="1"/>
                </a:moveTo>
                <a:lnTo>
                  <a:pt x="14911" y="1"/>
                </a:lnTo>
                <a:cubicBezTo>
                  <a:pt x="15332" y="-12"/>
                  <a:pt x="15749" y="99"/>
                  <a:pt x="16119" y="322"/>
                </a:cubicBezTo>
                <a:cubicBezTo>
                  <a:pt x="16485" y="543"/>
                  <a:pt x="16792" y="865"/>
                  <a:pt x="17011" y="1258"/>
                </a:cubicBezTo>
                <a:lnTo>
                  <a:pt x="21227" y="9321"/>
                </a:lnTo>
                <a:cubicBezTo>
                  <a:pt x="21466" y="9771"/>
                  <a:pt x="21593" y="10284"/>
                  <a:pt x="21593" y="10806"/>
                </a:cubicBezTo>
                <a:cubicBezTo>
                  <a:pt x="21594" y="11332"/>
                  <a:pt x="21468" y="11848"/>
                  <a:pt x="21227" y="12301"/>
                </a:cubicBezTo>
                <a:lnTo>
                  <a:pt x="17115" y="20182"/>
                </a:lnTo>
                <a:cubicBezTo>
                  <a:pt x="16872" y="20590"/>
                  <a:pt x="16545" y="20928"/>
                  <a:pt x="16163" y="21171"/>
                </a:cubicBezTo>
                <a:cubicBezTo>
                  <a:pt x="15730" y="21445"/>
                  <a:pt x="15238" y="21588"/>
                  <a:pt x="14739" y="21584"/>
                </a:cubicBezTo>
                <a:lnTo>
                  <a:pt x="6530" y="21584"/>
                </a:lnTo>
                <a:cubicBezTo>
                  <a:pt x="6109" y="21572"/>
                  <a:pt x="5698" y="21443"/>
                  <a:pt x="5333" y="21207"/>
                </a:cubicBezTo>
                <a:cubicBezTo>
                  <a:pt x="4953" y="20962"/>
                  <a:pt x="4637" y="20609"/>
                  <a:pt x="4418" y="20186"/>
                </a:cubicBezTo>
                <a:lnTo>
                  <a:pt x="259" y="12100"/>
                </a:lnTo>
                <a:cubicBezTo>
                  <a:pt x="82" y="11664"/>
                  <a:pt x="-6" y="11190"/>
                  <a:pt x="1" y="10712"/>
                </a:cubicBezTo>
                <a:cubicBezTo>
                  <a:pt x="7" y="10269"/>
                  <a:pt x="95" y="9832"/>
                  <a:pt x="259" y="9428"/>
                </a:cubicBezTo>
                <a:lnTo>
                  <a:pt x="4560" y="1235"/>
                </a:lnTo>
                <a:cubicBezTo>
                  <a:pt x="4794" y="841"/>
                  <a:pt x="5116" y="521"/>
                  <a:pt x="5494" y="305"/>
                </a:cubicBezTo>
                <a:cubicBezTo>
                  <a:pt x="5853" y="100"/>
                  <a:pt x="6252" y="-5"/>
                  <a:pt x="6656" y="1"/>
                </a:cubicBezTo>
                <a:close/>
              </a:path>
            </a:pathLst>
          </a:custGeom>
          <a:gradFill>
            <a:gsLst>
              <a:gs pos="0">
                <a:srgbClr val="464951"/>
              </a:gs>
              <a:gs pos="100000">
                <a:srgbClr val="373942"/>
              </a:gs>
            </a:gsLst>
            <a:lin ang="2498230" scaled="0"/>
          </a:gradFill>
          <a:ln>
            <a:noFill/>
          </a:ln>
          <a:effectLst>
            <a:innerShdw>
              <a:srgbClr val="464C58"/>
            </a:innerShdw>
          </a:effectLst>
        </p:spPr>
        <p:txBody>
          <a:bodyPr lIns="0" tIns="23088" rIns="0" bIns="0" anchor="ctr">
            <a:noAutofit/>
          </a:bodyPr>
          <a:lstStyle/>
          <a:p>
            <a:pPr algn="ctr">
              <a:lnSpc>
                <a:spcPts val="936"/>
              </a:lnSpc>
            </a:pPr>
            <a:r>
              <a:rPr lang="en-US" altLang="en-US" sz="1170" b="1" dirty="0">
                <a:solidFill>
                  <a:srgbClr val="C00000"/>
                </a:solidFill>
                <a:latin typeface="Century Gothic" panose="020B0502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rPr>
              <a:t>04</a:t>
            </a:r>
          </a:p>
        </p:txBody>
      </p:sp>
      <p:grpSp>
        <p:nvGrpSpPr>
          <p:cNvPr id="24" name="Group 25">
            <a:extLst>
              <a:ext uri="{FF2B5EF4-FFF2-40B4-BE49-F238E27FC236}">
                <a16:creationId xmlns:a16="http://schemas.microsoft.com/office/drawing/2014/main" id="{2B237997-41F4-0647-8767-4F8FBCF71B5C}"/>
              </a:ext>
            </a:extLst>
          </p:cNvPr>
          <p:cNvGrpSpPr>
            <a:grpSpLocks/>
          </p:cNvGrpSpPr>
          <p:nvPr/>
        </p:nvGrpSpPr>
        <p:grpSpPr bwMode="auto">
          <a:xfrm>
            <a:off x="2196786" y="3121703"/>
            <a:ext cx="1687609" cy="1137961"/>
            <a:chOff x="-4565291" y="-1139305"/>
            <a:chExt cx="12016384" cy="5673779"/>
          </a:xfrm>
        </p:grpSpPr>
        <p:sp>
          <p:nvSpPr>
            <p:cNvPr id="25" name="Text Box 26">
              <a:extLst>
                <a:ext uri="{FF2B5EF4-FFF2-40B4-BE49-F238E27FC236}">
                  <a16:creationId xmlns:a16="http://schemas.microsoft.com/office/drawing/2014/main" id="{C75BA947-64D2-B44B-9879-55EB431342B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4565291" y="-1139305"/>
              <a:ext cx="12016384" cy="2183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16290" tIns="16290" rIns="16290" bIns="16290" anchor="ctr">
              <a:spAutoFit/>
            </a:bodyPr>
            <a:lstStyle/>
            <a:p>
              <a:pPr algn="ctr"/>
              <a:r>
                <a:rPr lang="cs-CZ" altLang="en-US" sz="1316" b="1" dirty="0">
                  <a:solidFill>
                    <a:srgbClr val="00B050"/>
                  </a:solidFill>
                  <a:latin typeface="Century Gothic" panose="020B0502020202020204" pitchFamily="34" charset="0"/>
                  <a:sym typeface="Arial" panose="020B0604020202020204" pitchFamily="34" charset="0"/>
                </a:rPr>
                <a:t>STŘEDNĚDOBÝ VÝHLED ROZPOČTU</a:t>
              </a:r>
              <a:endParaRPr lang="en-US" altLang="en-US" sz="1316" b="1" dirty="0">
                <a:solidFill>
                  <a:srgbClr val="00B050"/>
                </a:solidFill>
                <a:latin typeface="Century Gothic" panose="020B0502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Text Box 27">
              <a:extLst>
                <a:ext uri="{FF2B5EF4-FFF2-40B4-BE49-F238E27FC236}">
                  <a16:creationId xmlns:a16="http://schemas.microsoft.com/office/drawing/2014/main" id="{858CEC3E-54BF-9A40-B81E-D7AE70B53B8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3552185" y="1227181"/>
              <a:ext cx="10353559" cy="3307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16290" tIns="16290" rIns="16290" bIns="16290" anchor="ctr" anchorCtr="0">
              <a:spAutoFit/>
            </a:bodyPr>
            <a:lstStyle/>
            <a:p>
              <a:pPr algn="ctr"/>
              <a:r>
                <a:rPr lang="cs-CZ" altLang="en-US" sz="1024" dirty="0">
                  <a:solidFill>
                    <a:srgbClr val="00B050"/>
                  </a:solidFill>
                  <a:latin typeface="Century Gothic" panose="020B0502020202020204" pitchFamily="34" charset="0"/>
                  <a:sym typeface="Arial" panose="020B0604020202020204" pitchFamily="34" charset="0"/>
                </a:rPr>
                <a:t>SCHOPNOST PLNIT CÍLE VE STŘEDNĚDOBÉM HORIZONTU</a:t>
              </a:r>
              <a:endParaRPr lang="en-US" altLang="en-US" sz="1024" dirty="0">
                <a:solidFill>
                  <a:srgbClr val="00B050"/>
                </a:solidFill>
                <a:latin typeface="Century Gothic" panose="020B0502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8">
            <a:extLst>
              <a:ext uri="{FF2B5EF4-FFF2-40B4-BE49-F238E27FC236}">
                <a16:creationId xmlns:a16="http://schemas.microsoft.com/office/drawing/2014/main" id="{BE42D666-5962-9A45-87B9-9C14D3F52672}"/>
              </a:ext>
            </a:extLst>
          </p:cNvPr>
          <p:cNvGrpSpPr>
            <a:grpSpLocks/>
          </p:cNvGrpSpPr>
          <p:nvPr/>
        </p:nvGrpSpPr>
        <p:grpSpPr bwMode="auto">
          <a:xfrm>
            <a:off x="4939851" y="3265452"/>
            <a:ext cx="1440335" cy="1194542"/>
            <a:chOff x="-1683747" y="-634499"/>
            <a:chExt cx="7180854" cy="5955892"/>
          </a:xfrm>
        </p:grpSpPr>
        <p:sp>
          <p:nvSpPr>
            <p:cNvPr id="28" name="Text Box 29">
              <a:extLst>
                <a:ext uri="{FF2B5EF4-FFF2-40B4-BE49-F238E27FC236}">
                  <a16:creationId xmlns:a16="http://schemas.microsoft.com/office/drawing/2014/main" id="{AD8F573A-4BBE-B64E-9EA4-5824146A71A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1683747" y="-634499"/>
              <a:ext cx="7180854" cy="1173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6290" tIns="16290" rIns="16290" bIns="16290" anchor="ctr">
              <a:spAutoFit/>
            </a:bodyPr>
            <a:lstStyle/>
            <a:p>
              <a:pPr algn="ctr"/>
              <a:r>
                <a:rPr lang="cs-CZ" altLang="en-US" sz="1316" b="1" dirty="0">
                  <a:solidFill>
                    <a:srgbClr val="C00000"/>
                  </a:solidFill>
                  <a:latin typeface="Century Gothic" panose="020B0502020202020204" pitchFamily="34" charset="0"/>
                  <a:sym typeface="Arial" panose="020B0604020202020204" pitchFamily="34" charset="0"/>
                </a:rPr>
                <a:t>ZÁVĚREČNÝ ÚČET</a:t>
              </a:r>
              <a:endParaRPr lang="en-US" altLang="en-US" sz="1316" b="1" dirty="0">
                <a:solidFill>
                  <a:srgbClr val="C00000"/>
                </a:solidFill>
                <a:latin typeface="Century Gothic" panose="020B0502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Text Box 30">
              <a:extLst>
                <a:ext uri="{FF2B5EF4-FFF2-40B4-BE49-F238E27FC236}">
                  <a16:creationId xmlns:a16="http://schemas.microsoft.com/office/drawing/2014/main" id="{C22AC7BD-EFD2-5C4F-869F-9157BA0BB03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1158505" y="442460"/>
              <a:ext cx="6273565" cy="48789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16290" tIns="16290" rIns="16290" bIns="16290">
              <a:spAutoFit/>
            </a:bodyPr>
            <a:lstStyle/>
            <a:p>
              <a:pPr algn="ctr"/>
              <a:r>
                <a:rPr lang="cs-CZ" altLang="en-US" sz="1024" dirty="0">
                  <a:solidFill>
                    <a:srgbClr val="C00000"/>
                  </a:solidFill>
                  <a:latin typeface="Century Gothic" panose="020B0502020202020204" pitchFamily="34" charset="0"/>
                  <a:sym typeface="Arial" panose="020B0604020202020204" pitchFamily="34" charset="0"/>
                </a:rPr>
                <a:t>ZPRÁVA O ROČNÍM HOSPODAŘENÍ:</a:t>
              </a:r>
            </a:p>
            <a:p>
              <a:pPr algn="ctr"/>
              <a:r>
                <a:rPr lang="cs-CZ" altLang="en-US" sz="1024" dirty="0">
                  <a:solidFill>
                    <a:srgbClr val="C00000"/>
                  </a:solidFill>
                  <a:latin typeface="Century Gothic" panose="020B0502020202020204" pitchFamily="34" charset="0"/>
                  <a:sym typeface="Arial" panose="020B0604020202020204" pitchFamily="34" charset="0"/>
                </a:rPr>
                <a:t>PLNĚNÍ ROZPOČTU,</a:t>
              </a:r>
            </a:p>
            <a:p>
              <a:pPr algn="ctr"/>
              <a:r>
                <a:rPr lang="cs-CZ" altLang="en-US" sz="1024" dirty="0">
                  <a:solidFill>
                    <a:srgbClr val="C00000"/>
                  </a:solidFill>
                  <a:latin typeface="Century Gothic" panose="020B0502020202020204" pitchFamily="34" charset="0"/>
                  <a:sym typeface="Arial" panose="020B0604020202020204" pitchFamily="34" charset="0"/>
                </a:rPr>
                <a:t>HOSPODAŘENÍ S MAJETKEM…</a:t>
              </a:r>
              <a:endParaRPr lang="en-US" altLang="en-US" sz="1024" dirty="0">
                <a:solidFill>
                  <a:srgbClr val="C00000"/>
                </a:solidFill>
                <a:latin typeface="Century Gothic" panose="020B0502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31">
            <a:extLst>
              <a:ext uri="{FF2B5EF4-FFF2-40B4-BE49-F238E27FC236}">
                <a16:creationId xmlns:a16="http://schemas.microsoft.com/office/drawing/2014/main" id="{DA4BEC82-97BF-5145-BEEB-FC2BB9188C4D}"/>
              </a:ext>
            </a:extLst>
          </p:cNvPr>
          <p:cNvGrpSpPr>
            <a:grpSpLocks/>
          </p:cNvGrpSpPr>
          <p:nvPr/>
        </p:nvGrpSpPr>
        <p:grpSpPr bwMode="auto">
          <a:xfrm>
            <a:off x="964871" y="2533829"/>
            <a:ext cx="1389724" cy="898272"/>
            <a:chOff x="-2315623" y="-1148205"/>
            <a:chExt cx="7819252" cy="3639902"/>
          </a:xfrm>
        </p:grpSpPr>
        <p:sp>
          <p:nvSpPr>
            <p:cNvPr id="31" name="Text Box 32">
              <a:extLst>
                <a:ext uri="{FF2B5EF4-FFF2-40B4-BE49-F238E27FC236}">
                  <a16:creationId xmlns:a16="http://schemas.microsoft.com/office/drawing/2014/main" id="{A365BE48-1F64-5649-A5F7-0CDF68853A8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2315623" y="-1148205"/>
              <a:ext cx="7819252" cy="1774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16290" tIns="16290" rIns="16290" bIns="16290" anchor="ctr">
              <a:spAutoFit/>
            </a:bodyPr>
            <a:lstStyle/>
            <a:p>
              <a:pPr algn="ctr"/>
              <a:r>
                <a:rPr lang="cs-CZ" altLang="en-US" sz="1316" b="1" dirty="0">
                  <a:solidFill>
                    <a:srgbClr val="00B0F0"/>
                  </a:solidFill>
                  <a:latin typeface="Century Gothic" panose="020B0502020202020204" pitchFamily="34" charset="0"/>
                  <a:sym typeface="Arial" panose="020B0604020202020204" pitchFamily="34" charset="0"/>
                </a:rPr>
                <a:t>PROGRAM ROZVOJE OBCE</a:t>
              </a:r>
              <a:endParaRPr lang="en-US" altLang="en-US" sz="1316" b="1" dirty="0">
                <a:solidFill>
                  <a:srgbClr val="00B0F0"/>
                </a:solidFill>
                <a:latin typeface="Century Gothic" panose="020B0502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Text Box 33">
              <a:extLst>
                <a:ext uri="{FF2B5EF4-FFF2-40B4-BE49-F238E27FC236}">
                  <a16:creationId xmlns:a16="http://schemas.microsoft.com/office/drawing/2014/main" id="{0C875876-0BC6-8E4B-98F8-9BAA91503FF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1455728" y="442461"/>
              <a:ext cx="6443820" cy="2049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16290" tIns="16290" rIns="16290" bIns="16290">
              <a:spAutoFit/>
            </a:bodyPr>
            <a:lstStyle/>
            <a:p>
              <a:pPr algn="ctr"/>
              <a:r>
                <a:rPr lang="cs-CZ" altLang="en-US" sz="1024" dirty="0">
                  <a:solidFill>
                    <a:srgbClr val="00B0F0"/>
                  </a:solidFill>
                  <a:latin typeface="Century Gothic" panose="020B0502020202020204" pitchFamily="34" charset="0"/>
                  <a:sym typeface="Arial" panose="020B0604020202020204" pitchFamily="34" charset="0"/>
                </a:rPr>
                <a:t>STRATEGICKÝ PLÁN; HLAVNÍ ROZVOJOVÉ CÍLE</a:t>
              </a:r>
            </a:p>
          </p:txBody>
        </p:sp>
      </p:grpSp>
      <p:grpSp>
        <p:nvGrpSpPr>
          <p:cNvPr id="33" name="Group 34">
            <a:extLst>
              <a:ext uri="{FF2B5EF4-FFF2-40B4-BE49-F238E27FC236}">
                <a16:creationId xmlns:a16="http://schemas.microsoft.com/office/drawing/2014/main" id="{85FE1F86-201F-4F47-AB7D-11CB443893CB}"/>
              </a:ext>
            </a:extLst>
          </p:cNvPr>
          <p:cNvGrpSpPr>
            <a:grpSpLocks/>
          </p:cNvGrpSpPr>
          <p:nvPr/>
        </p:nvGrpSpPr>
        <p:grpSpPr bwMode="auto">
          <a:xfrm>
            <a:off x="6448334" y="2548484"/>
            <a:ext cx="1571840" cy="997371"/>
            <a:chOff x="-1459262" y="-437239"/>
            <a:chExt cx="6290951" cy="4972797"/>
          </a:xfrm>
        </p:grpSpPr>
        <p:sp>
          <p:nvSpPr>
            <p:cNvPr id="34" name="Text Box 35">
              <a:extLst>
                <a:ext uri="{FF2B5EF4-FFF2-40B4-BE49-F238E27FC236}">
                  <a16:creationId xmlns:a16="http://schemas.microsoft.com/office/drawing/2014/main" id="{9FB73D5E-0DBC-F647-80B4-5D477D8A2BC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1416570" y="-437239"/>
              <a:ext cx="6111076" cy="779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6290" tIns="16290" rIns="16290" bIns="16290" anchor="ctr">
              <a:spAutoFit/>
            </a:bodyPr>
            <a:lstStyle/>
            <a:p>
              <a:pPr algn="ctr">
                <a:lnSpc>
                  <a:spcPts val="936"/>
                </a:lnSpc>
              </a:pPr>
              <a:r>
                <a:rPr lang="cs-CZ" altLang="en-US" sz="1316" b="1" dirty="0">
                  <a:solidFill>
                    <a:schemeClr val="accent6">
                      <a:lumMod val="75000"/>
                    </a:schemeClr>
                  </a:solidFill>
                  <a:latin typeface="Century Gothic" panose="020B0502020202020204" pitchFamily="34" charset="0"/>
                  <a:sym typeface="Arial" panose="020B0604020202020204" pitchFamily="34" charset="0"/>
                </a:rPr>
                <a:t>VNITŘNÍ SMĚRNICE</a:t>
              </a:r>
              <a:endParaRPr lang="en-US" altLang="en-US" sz="1316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" name="Text Box 36">
              <a:extLst>
                <a:ext uri="{FF2B5EF4-FFF2-40B4-BE49-F238E27FC236}">
                  <a16:creationId xmlns:a16="http://schemas.microsoft.com/office/drawing/2014/main" id="{9205ACAA-9195-5942-9286-DB991349706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1459262" y="442459"/>
              <a:ext cx="6290951" cy="4093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16290" tIns="16290" rIns="16290" bIns="16290">
              <a:spAutoFit/>
            </a:bodyPr>
            <a:lstStyle/>
            <a:p>
              <a:pPr algn="ctr"/>
              <a:r>
                <a:rPr lang="cs-CZ" altLang="en-US" sz="1024" dirty="0">
                  <a:solidFill>
                    <a:schemeClr val="accent6">
                      <a:lumMod val="75000"/>
                    </a:schemeClr>
                  </a:solidFill>
                  <a:latin typeface="Century Gothic" panose="020B0502020202020204" pitchFamily="34" charset="0"/>
                  <a:sym typeface="Arial" panose="020B0604020202020204" pitchFamily="34" charset="0"/>
                </a:rPr>
                <a:t>VNITŘNÍ PRAVIDLA HOSPODAŘENÍ, VYMEZENÍ ODPOVĚDNOSTÍ – ŘÍDÍCÍ A KONTROLNÍ SYSTÉM</a:t>
              </a:r>
              <a:endParaRPr lang="en-US" altLang="en-US" sz="1024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6" name="AutoShape 38">
            <a:extLst>
              <a:ext uri="{FF2B5EF4-FFF2-40B4-BE49-F238E27FC236}">
                <a16:creationId xmlns:a16="http://schemas.microsoft.com/office/drawing/2014/main" id="{75F8CCC6-2417-9645-B0A5-33868DDE5D9D}"/>
              </a:ext>
            </a:extLst>
          </p:cNvPr>
          <p:cNvSpPr>
            <a:spLocks/>
          </p:cNvSpPr>
          <p:nvPr/>
        </p:nvSpPr>
        <p:spPr bwMode="auto">
          <a:xfrm flipV="1">
            <a:off x="1508770" y="1922941"/>
            <a:ext cx="238122" cy="540993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/>
        </p:spPr>
        <p:txBody>
          <a:bodyPr lIns="16290" tIns="16290" rIns="16290" bIns="16290" anchor="ctr"/>
          <a:lstStyle/>
          <a:p>
            <a:pPr>
              <a:lnSpc>
                <a:spcPts val="936"/>
              </a:lnSpc>
            </a:pPr>
            <a:endParaRPr lang="en-US" altLang="en-US" sz="585">
              <a:solidFill>
                <a:schemeClr val="bg1"/>
              </a:solidFill>
              <a:latin typeface="Century Gothic" panose="020B0502020202020204" pitchFamily="34" charset="0"/>
              <a:ea typeface="Helvetica Light" panose="020B0403020202020204" pitchFamily="34" charset="0"/>
              <a:cs typeface="Helvetica Light" panose="020B0403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37" name="AutoShape 44">
            <a:extLst>
              <a:ext uri="{FF2B5EF4-FFF2-40B4-BE49-F238E27FC236}">
                <a16:creationId xmlns:a16="http://schemas.microsoft.com/office/drawing/2014/main" id="{EB2A1E22-9372-5242-970F-4561A9B8FA41}"/>
              </a:ext>
            </a:extLst>
          </p:cNvPr>
          <p:cNvSpPr>
            <a:spLocks/>
          </p:cNvSpPr>
          <p:nvPr/>
        </p:nvSpPr>
        <p:spPr bwMode="auto">
          <a:xfrm flipV="1">
            <a:off x="2911232" y="2401904"/>
            <a:ext cx="238122" cy="540992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lIns="16290" tIns="16290" rIns="16290" bIns="16290" anchor="ctr"/>
          <a:lstStyle/>
          <a:p>
            <a:pPr>
              <a:lnSpc>
                <a:spcPts val="936"/>
              </a:lnSpc>
            </a:pPr>
            <a:endParaRPr lang="en-US" altLang="en-US" sz="585">
              <a:solidFill>
                <a:schemeClr val="bg1"/>
              </a:solidFill>
              <a:latin typeface="Century Gothic" panose="020B0502020202020204" pitchFamily="34" charset="0"/>
              <a:ea typeface="Helvetica Light" panose="020B0403020202020204" pitchFamily="34" charset="0"/>
              <a:cs typeface="Helvetica Light" panose="020B0403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38" name="AutoShape 50">
            <a:extLst>
              <a:ext uri="{FF2B5EF4-FFF2-40B4-BE49-F238E27FC236}">
                <a16:creationId xmlns:a16="http://schemas.microsoft.com/office/drawing/2014/main" id="{9502219D-8D47-4F49-BEE9-7A9298A92ACF}"/>
              </a:ext>
            </a:extLst>
          </p:cNvPr>
          <p:cNvSpPr>
            <a:spLocks/>
          </p:cNvSpPr>
          <p:nvPr/>
        </p:nvSpPr>
        <p:spPr bwMode="auto">
          <a:xfrm flipV="1">
            <a:off x="7073117" y="1922941"/>
            <a:ext cx="238122" cy="54099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txBody>
          <a:bodyPr lIns="16290" tIns="16290" rIns="16290" bIns="16290" anchor="ctr"/>
          <a:lstStyle/>
          <a:p>
            <a:pPr>
              <a:lnSpc>
                <a:spcPts val="936"/>
              </a:lnSpc>
            </a:pPr>
            <a:endParaRPr lang="en-US" altLang="en-US" sz="585">
              <a:solidFill>
                <a:schemeClr val="bg1"/>
              </a:solidFill>
              <a:latin typeface="Century Gothic" panose="020B0502020202020204" pitchFamily="34" charset="0"/>
              <a:ea typeface="Helvetica Light" panose="020B0403020202020204" pitchFamily="34" charset="0"/>
              <a:cs typeface="Helvetica Light" panose="020B0403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39" name="Line 57">
            <a:extLst>
              <a:ext uri="{FF2B5EF4-FFF2-40B4-BE49-F238E27FC236}">
                <a16:creationId xmlns:a16="http://schemas.microsoft.com/office/drawing/2014/main" id="{23381BB3-ADCF-8F47-B700-E80177C4D9C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7831" y="3507999"/>
            <a:ext cx="0" cy="261224"/>
          </a:xfrm>
          <a:prstGeom prst="line">
            <a:avLst/>
          </a:prstGeom>
          <a:noFill/>
          <a:ln w="12700" cap="rnd" cmpd="sng">
            <a:solidFill>
              <a:srgbClr val="0070C0"/>
            </a:solidFill>
            <a:prstDash val="sysDash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6290" tIns="16290" rIns="16290" bIns="16290" anchor="ctr"/>
          <a:lstStyle/>
          <a:p>
            <a:pPr>
              <a:lnSpc>
                <a:spcPts val="936"/>
              </a:lnSpc>
            </a:pPr>
            <a:endParaRPr lang="en-US" altLang="en-US" sz="585">
              <a:solidFill>
                <a:schemeClr val="bg1"/>
              </a:solidFill>
              <a:latin typeface="Century Gothic" panose="020B0502020202020204" pitchFamily="34" charset="0"/>
              <a:ea typeface="Helvetica Light" panose="020B0403020202020204" pitchFamily="34" charset="0"/>
              <a:cs typeface="Helvetica Light" panose="020B0403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40" name="Line 58">
            <a:extLst>
              <a:ext uri="{FF2B5EF4-FFF2-40B4-BE49-F238E27FC236}">
                <a16:creationId xmlns:a16="http://schemas.microsoft.com/office/drawing/2014/main" id="{2407A3B3-B6BF-EB4A-B406-F161050357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5401" y="3507999"/>
            <a:ext cx="0" cy="261224"/>
          </a:xfrm>
          <a:prstGeom prst="line">
            <a:avLst/>
          </a:prstGeom>
          <a:noFill/>
          <a:ln w="12700" cap="rnd" cmpd="sng">
            <a:solidFill>
              <a:schemeClr val="accent5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6290" tIns="16290" rIns="16290" bIns="16290" anchor="ctr"/>
          <a:lstStyle/>
          <a:p>
            <a:pPr>
              <a:lnSpc>
                <a:spcPts val="936"/>
              </a:lnSpc>
            </a:pPr>
            <a:endParaRPr lang="en-US" altLang="en-US" sz="585">
              <a:solidFill>
                <a:schemeClr val="bg1"/>
              </a:solidFill>
              <a:latin typeface="Century Gothic" panose="020B0502020202020204" pitchFamily="34" charset="0"/>
              <a:ea typeface="Helvetica Light" panose="020B0403020202020204" pitchFamily="34" charset="0"/>
              <a:cs typeface="Helvetica Light" panose="020B0403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41" name="Line 59">
            <a:extLst>
              <a:ext uri="{FF2B5EF4-FFF2-40B4-BE49-F238E27FC236}">
                <a16:creationId xmlns:a16="http://schemas.microsoft.com/office/drawing/2014/main" id="{3897CDDB-3837-5542-BEF1-238D73E82A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2178" y="3507999"/>
            <a:ext cx="0" cy="261224"/>
          </a:xfrm>
          <a:prstGeom prst="line">
            <a:avLst/>
          </a:prstGeom>
          <a:noFill/>
          <a:ln w="12700" cap="rnd" cmpd="sng">
            <a:solidFill>
              <a:srgbClr val="FFC000"/>
            </a:solidFill>
            <a:prstDash val="sysDash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6290" tIns="16290" rIns="16290" bIns="16290" anchor="ctr"/>
          <a:lstStyle/>
          <a:p>
            <a:pPr>
              <a:lnSpc>
                <a:spcPts val="936"/>
              </a:lnSpc>
            </a:pPr>
            <a:endParaRPr lang="en-US" altLang="en-US" sz="585">
              <a:solidFill>
                <a:schemeClr val="bg1"/>
              </a:solidFill>
              <a:latin typeface="Century Gothic" panose="020B0502020202020204" pitchFamily="34" charset="0"/>
              <a:ea typeface="Helvetica Light" panose="020B0403020202020204" pitchFamily="34" charset="0"/>
              <a:cs typeface="Helvetica Light" panose="020B0403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42" name="Line 60">
            <a:extLst>
              <a:ext uri="{FF2B5EF4-FFF2-40B4-BE49-F238E27FC236}">
                <a16:creationId xmlns:a16="http://schemas.microsoft.com/office/drawing/2014/main" id="{3C53B79B-64EB-F646-A5F5-E40678BA4B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5216" y="4498283"/>
            <a:ext cx="0" cy="261224"/>
          </a:xfrm>
          <a:prstGeom prst="line">
            <a:avLst/>
          </a:prstGeom>
          <a:noFill/>
          <a:ln w="12700" cap="rnd" cmpd="sng">
            <a:solidFill>
              <a:srgbClr val="C00000"/>
            </a:solidFill>
            <a:prstDash val="sysDash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6290" tIns="16290" rIns="16290" bIns="16290" anchor="ctr"/>
          <a:lstStyle/>
          <a:p>
            <a:pPr>
              <a:lnSpc>
                <a:spcPts val="936"/>
              </a:lnSpc>
            </a:pPr>
            <a:endParaRPr lang="en-US" altLang="en-US" sz="585">
              <a:solidFill>
                <a:schemeClr val="bg1"/>
              </a:solidFill>
              <a:latin typeface="Century Gothic" panose="020B0502020202020204" pitchFamily="34" charset="0"/>
              <a:ea typeface="Helvetica Light" panose="020B0403020202020204" pitchFamily="34" charset="0"/>
              <a:cs typeface="Helvetica Light" panose="020B0403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43" name="Line 61">
            <a:extLst>
              <a:ext uri="{FF2B5EF4-FFF2-40B4-BE49-F238E27FC236}">
                <a16:creationId xmlns:a16="http://schemas.microsoft.com/office/drawing/2014/main" id="{A213EB5E-4776-6146-962B-9F2F9C0789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8214" y="4498283"/>
            <a:ext cx="0" cy="261224"/>
          </a:xfrm>
          <a:prstGeom prst="line">
            <a:avLst/>
          </a:prstGeom>
          <a:noFill/>
          <a:ln w="12700" cap="rnd" cmpd="sng">
            <a:solidFill>
              <a:srgbClr val="00B050"/>
            </a:solidFill>
            <a:prstDash val="sysDash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6290" tIns="16290" rIns="16290" bIns="16290" anchor="ctr"/>
          <a:lstStyle/>
          <a:p>
            <a:pPr>
              <a:lnSpc>
                <a:spcPts val="936"/>
              </a:lnSpc>
            </a:pPr>
            <a:endParaRPr lang="en-US" altLang="en-US" sz="585">
              <a:solidFill>
                <a:schemeClr val="bg1"/>
              </a:solidFill>
              <a:latin typeface="Century Gothic" panose="020B0502020202020204" pitchFamily="34" charset="0"/>
              <a:ea typeface="Helvetica Light" panose="020B0403020202020204" pitchFamily="34" charset="0"/>
              <a:cs typeface="Helvetica Light" panose="020B0403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44" name="AutoShape 52">
            <a:extLst>
              <a:ext uri="{FF2B5EF4-FFF2-40B4-BE49-F238E27FC236}">
                <a16:creationId xmlns:a16="http://schemas.microsoft.com/office/drawing/2014/main" id="{955AD8BE-32C3-074C-8F27-BFA1D5039B86}"/>
              </a:ext>
            </a:extLst>
          </p:cNvPr>
          <p:cNvSpPr>
            <a:spLocks/>
          </p:cNvSpPr>
          <p:nvPr/>
        </p:nvSpPr>
        <p:spPr bwMode="auto">
          <a:xfrm flipV="1">
            <a:off x="4211225" y="1390292"/>
            <a:ext cx="238122" cy="37300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85000">
                <a:schemeClr val="accent4"/>
              </a:gs>
            </a:gsLst>
            <a:lin ang="8100000" scaled="1"/>
          </a:gradFill>
          <a:ln>
            <a:noFill/>
          </a:ln>
          <a:effectLst/>
        </p:spPr>
        <p:txBody>
          <a:bodyPr lIns="16290" tIns="16290" rIns="16290" bIns="16290" anchor="ctr"/>
          <a:lstStyle/>
          <a:p>
            <a:pPr>
              <a:lnSpc>
                <a:spcPts val="936"/>
              </a:lnSpc>
            </a:pPr>
            <a:endParaRPr lang="en-US" altLang="en-US" sz="585">
              <a:solidFill>
                <a:schemeClr val="bg1"/>
              </a:solidFill>
              <a:latin typeface="Century Gothic" panose="020B0502020202020204" pitchFamily="34" charset="0"/>
              <a:ea typeface="Helvetica Light" panose="020B0403020202020204" pitchFamily="34" charset="0"/>
              <a:cs typeface="Helvetica Light" panose="020B0403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45" name="AutoShape 38">
            <a:extLst>
              <a:ext uri="{FF2B5EF4-FFF2-40B4-BE49-F238E27FC236}">
                <a16:creationId xmlns:a16="http://schemas.microsoft.com/office/drawing/2014/main" id="{0F2E58F2-7D80-C847-AED3-2423711F09CE}"/>
              </a:ext>
            </a:extLst>
          </p:cNvPr>
          <p:cNvSpPr>
            <a:spLocks/>
          </p:cNvSpPr>
          <p:nvPr/>
        </p:nvSpPr>
        <p:spPr bwMode="auto">
          <a:xfrm flipV="1">
            <a:off x="4209980" y="1922941"/>
            <a:ext cx="238122" cy="54099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16290" tIns="16290" rIns="16290" bIns="16290" anchor="ctr"/>
          <a:lstStyle/>
          <a:p>
            <a:pPr>
              <a:lnSpc>
                <a:spcPts val="936"/>
              </a:lnSpc>
            </a:pPr>
            <a:endParaRPr lang="en-US" altLang="en-US" sz="585">
              <a:solidFill>
                <a:schemeClr val="bg1"/>
              </a:solidFill>
              <a:latin typeface="Century Gothic" panose="020B0502020202020204" pitchFamily="34" charset="0"/>
              <a:ea typeface="Helvetica Light" panose="020B0403020202020204" pitchFamily="34" charset="0"/>
              <a:cs typeface="Helvetica Light" panose="020B0403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46" name="AutoShape 54">
            <a:extLst>
              <a:ext uri="{FF2B5EF4-FFF2-40B4-BE49-F238E27FC236}">
                <a16:creationId xmlns:a16="http://schemas.microsoft.com/office/drawing/2014/main" id="{CF7DAF75-C6FB-EC4B-BF6D-C14241F116CF}"/>
              </a:ext>
            </a:extLst>
          </p:cNvPr>
          <p:cNvSpPr>
            <a:spLocks/>
          </p:cNvSpPr>
          <p:nvPr/>
        </p:nvSpPr>
        <p:spPr bwMode="auto">
          <a:xfrm flipV="1">
            <a:off x="5519512" y="1869112"/>
            <a:ext cx="238122" cy="37300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85000">
                <a:srgbClr val="C00000"/>
              </a:gs>
            </a:gsLst>
            <a:lin ang="8100000" scaled="0"/>
          </a:gradFill>
          <a:ln>
            <a:noFill/>
          </a:ln>
          <a:effectLst/>
        </p:spPr>
        <p:txBody>
          <a:bodyPr lIns="16290" tIns="16290" rIns="16290" bIns="16290" anchor="ctr"/>
          <a:lstStyle/>
          <a:p>
            <a:pPr>
              <a:lnSpc>
                <a:spcPts val="936"/>
              </a:lnSpc>
            </a:pPr>
            <a:endParaRPr lang="en-US" altLang="en-US" sz="585">
              <a:solidFill>
                <a:schemeClr val="bg1"/>
              </a:solidFill>
              <a:latin typeface="Century Gothic" panose="020B0502020202020204" pitchFamily="34" charset="0"/>
              <a:ea typeface="Helvetica Light" panose="020B0403020202020204" pitchFamily="34" charset="0"/>
              <a:cs typeface="Helvetica Light" panose="020B0403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47" name="AutoShape 44">
            <a:extLst>
              <a:ext uri="{FF2B5EF4-FFF2-40B4-BE49-F238E27FC236}">
                <a16:creationId xmlns:a16="http://schemas.microsoft.com/office/drawing/2014/main" id="{7C9BD485-C280-6A48-B0F1-3BED485FD2D5}"/>
              </a:ext>
            </a:extLst>
          </p:cNvPr>
          <p:cNvSpPr>
            <a:spLocks/>
          </p:cNvSpPr>
          <p:nvPr/>
        </p:nvSpPr>
        <p:spPr bwMode="auto">
          <a:xfrm flipV="1">
            <a:off x="5525588" y="2401904"/>
            <a:ext cx="238122" cy="54099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100000">
                <a:srgbClr val="C00000"/>
              </a:gs>
            </a:gsLst>
            <a:lin ang="8100000" scaled="1"/>
          </a:gradFill>
          <a:ln>
            <a:noFill/>
          </a:ln>
          <a:effectLst/>
        </p:spPr>
        <p:txBody>
          <a:bodyPr lIns="16290" tIns="16290" rIns="16290" bIns="16290" anchor="ctr"/>
          <a:lstStyle/>
          <a:p>
            <a:pPr>
              <a:lnSpc>
                <a:spcPts val="936"/>
              </a:lnSpc>
            </a:pPr>
            <a:endParaRPr lang="en-US" altLang="en-US" sz="585">
              <a:solidFill>
                <a:schemeClr val="bg1"/>
              </a:solidFill>
              <a:latin typeface="Century Gothic" panose="020B0502020202020204" pitchFamily="34" charset="0"/>
              <a:ea typeface="Helvetica Light" panose="020B0403020202020204" pitchFamily="34" charset="0"/>
              <a:cs typeface="Helvetica Light" panose="020B0403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48" name="Nadpis 1">
            <a:extLst>
              <a:ext uri="{FF2B5EF4-FFF2-40B4-BE49-F238E27FC236}">
                <a16:creationId xmlns:a16="http://schemas.microsoft.com/office/drawing/2014/main" id="{8096589A-E43D-895A-30EA-B686B63934C9}"/>
              </a:ext>
            </a:extLst>
          </p:cNvPr>
          <p:cNvSpPr txBox="1">
            <a:spLocks/>
          </p:cNvSpPr>
          <p:nvPr/>
        </p:nvSpPr>
        <p:spPr>
          <a:xfrm>
            <a:off x="648723" y="0"/>
            <a:ext cx="8229600" cy="648072"/>
          </a:xfrm>
          <a:prstGeom prst="rect">
            <a:avLst/>
          </a:prstGeom>
        </p:spPr>
        <p:txBody>
          <a:bodyPr tIns="3600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altLang="cs-CZ" sz="3200" b="1" kern="1200" dirty="0" smtClean="0">
                <a:solidFill>
                  <a:srgbClr val="11588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dirty="0"/>
              <a:t>Nástroje rozvoje obcí a financování</a:t>
            </a:r>
          </a:p>
        </p:txBody>
      </p:sp>
      <p:sp>
        <p:nvSpPr>
          <p:cNvPr id="50" name="Zástupný symbol pro číslo snímku 3">
            <a:extLst>
              <a:ext uri="{FF2B5EF4-FFF2-40B4-BE49-F238E27FC236}">
                <a16:creationId xmlns:a16="http://schemas.microsoft.com/office/drawing/2014/main" id="{F19506FA-7E1B-046A-8B45-18255A27E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568B1006-DF2F-495A-8E07-BC96856A37D6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834345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8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2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6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6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6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6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6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6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6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6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6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6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6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6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6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6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2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Ukazatel provozního salda a jeho varianty očištění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926981" y="2081744"/>
            <a:ext cx="2358629" cy="2564647"/>
          </a:xfrm>
          <a:ln w="2540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0" indent="0" algn="ctr">
              <a:spcAft>
                <a:spcPts val="425"/>
              </a:spcAft>
              <a:buNone/>
              <a:defRPr/>
            </a:pPr>
            <a:r>
              <a:rPr lang="cs-CZ" sz="1697" b="1" dirty="0">
                <a:latin typeface="Calibri" panose="020F0502020204030204" pitchFamily="34" charset="0"/>
              </a:rPr>
              <a:t>BĚŽNÉ PŘÍJMY</a:t>
            </a:r>
          </a:p>
          <a:p>
            <a:pPr marL="0" indent="0" algn="ctr">
              <a:spcAft>
                <a:spcPts val="425"/>
              </a:spcAft>
              <a:buNone/>
              <a:defRPr/>
            </a:pPr>
            <a:r>
              <a:rPr lang="cs-CZ" sz="1697" dirty="0">
                <a:latin typeface="Calibri" panose="020F0502020204030204" pitchFamily="34" charset="0"/>
              </a:rPr>
              <a:t>daňové příjmy (třída </a:t>
            </a:r>
            <a:r>
              <a:rPr lang="cs-CZ" sz="1697" b="1" dirty="0">
                <a:latin typeface="Calibri" panose="020F0502020204030204" pitchFamily="34" charset="0"/>
              </a:rPr>
              <a:t>1</a:t>
            </a:r>
            <a:r>
              <a:rPr lang="cs-CZ" sz="1697" dirty="0">
                <a:latin typeface="Calibri" panose="020F0502020204030204" pitchFamily="34" charset="0"/>
              </a:rPr>
              <a:t>)</a:t>
            </a:r>
          </a:p>
          <a:p>
            <a:pPr marL="0" indent="0" algn="ctr">
              <a:buNone/>
              <a:defRPr/>
            </a:pPr>
            <a:r>
              <a:rPr lang="cs-CZ" sz="1697" dirty="0">
                <a:latin typeface="Calibri" panose="020F0502020204030204" pitchFamily="34" charset="0"/>
              </a:rPr>
              <a:t>+</a:t>
            </a:r>
          </a:p>
          <a:p>
            <a:pPr marL="0" indent="0" algn="ctr">
              <a:spcAft>
                <a:spcPts val="425"/>
              </a:spcAft>
              <a:buNone/>
              <a:defRPr/>
            </a:pPr>
            <a:r>
              <a:rPr lang="cs-CZ" sz="1697" dirty="0">
                <a:latin typeface="Calibri" panose="020F0502020204030204" pitchFamily="34" charset="0"/>
              </a:rPr>
              <a:t>nedaňové příjmy                  (třída </a:t>
            </a:r>
            <a:r>
              <a:rPr lang="cs-CZ" sz="1697" b="1" dirty="0">
                <a:latin typeface="Calibri" panose="020F0502020204030204" pitchFamily="34" charset="0"/>
              </a:rPr>
              <a:t>2</a:t>
            </a:r>
            <a:r>
              <a:rPr lang="cs-CZ" sz="1697" dirty="0">
                <a:latin typeface="Calibri" panose="020F0502020204030204" pitchFamily="34" charset="0"/>
              </a:rPr>
              <a:t>)</a:t>
            </a:r>
          </a:p>
          <a:p>
            <a:pPr marL="0" indent="0" algn="ctr">
              <a:buNone/>
              <a:defRPr/>
            </a:pPr>
            <a:r>
              <a:rPr lang="cs-CZ" sz="1697" dirty="0">
                <a:latin typeface="Calibri" panose="020F0502020204030204" pitchFamily="34" charset="0"/>
              </a:rPr>
              <a:t>+</a:t>
            </a:r>
          </a:p>
          <a:p>
            <a:pPr marL="0" indent="0" algn="ctr">
              <a:spcAft>
                <a:spcPts val="425"/>
              </a:spcAft>
              <a:buNone/>
              <a:defRPr/>
            </a:pPr>
            <a:r>
              <a:rPr lang="cs-CZ" sz="1697" dirty="0">
                <a:latin typeface="Calibri" panose="020F0502020204030204" pitchFamily="34" charset="0"/>
              </a:rPr>
              <a:t>neinvestiční přijaté transfery (seskupení </a:t>
            </a:r>
            <a:r>
              <a:rPr lang="cs-CZ" sz="1697" b="1" dirty="0">
                <a:latin typeface="Calibri" panose="020F0502020204030204" pitchFamily="34" charset="0"/>
              </a:rPr>
              <a:t>41</a:t>
            </a:r>
            <a:r>
              <a:rPr lang="cs-CZ" sz="1697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320390" y="3269095"/>
            <a:ext cx="391454" cy="440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64" b="1" dirty="0"/>
              <a:t>‒</a:t>
            </a:r>
            <a:r>
              <a:rPr lang="cs-CZ" sz="1273" dirty="0"/>
              <a:t>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688117" y="2081745"/>
            <a:ext cx="2465718" cy="431135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vert="horz" lIns="64670" tIns="32336" rIns="64670" bIns="32336" rtlCol="0">
            <a:noAutofit/>
          </a:bodyPr>
          <a:lstStyle>
            <a:lvl1pPr marL="270000" indent="-27000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v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425"/>
              </a:spcAft>
              <a:buNone/>
              <a:defRPr/>
            </a:pPr>
            <a:r>
              <a:rPr lang="cs-CZ" sz="1697" b="1" dirty="0">
                <a:latin typeface="Calibri" panose="020F0502020204030204" pitchFamily="34" charset="0"/>
              </a:rPr>
              <a:t>BĚŽNÉ VÝDAJE</a:t>
            </a:r>
            <a:r>
              <a:rPr lang="cs-CZ" sz="1697" dirty="0">
                <a:latin typeface="Calibri" panose="020F0502020204030204" pitchFamily="34" charset="0"/>
              </a:rPr>
              <a:t> (třída </a:t>
            </a:r>
            <a:r>
              <a:rPr lang="cs-CZ" sz="1697" b="1" dirty="0">
                <a:latin typeface="Calibri" panose="020F0502020204030204" pitchFamily="34" charset="0"/>
              </a:rPr>
              <a:t>5</a:t>
            </a:r>
            <a:r>
              <a:rPr lang="cs-CZ" sz="1697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472078" y="2579088"/>
            <a:ext cx="671979" cy="353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97" dirty="0"/>
              <a:t>nebo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687316" y="2988609"/>
            <a:ext cx="2466520" cy="1657780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vert="horz" lIns="64670" tIns="32336" rIns="64670" bIns="32336" rtlCol="0">
            <a:noAutofit/>
          </a:bodyPr>
          <a:lstStyle>
            <a:lvl1pPr marL="270000" indent="-27000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v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425"/>
              </a:spcAft>
              <a:buNone/>
              <a:defRPr/>
            </a:pPr>
            <a:r>
              <a:rPr lang="cs-CZ" sz="1697" dirty="0">
                <a:latin typeface="Calibri" panose="020F0502020204030204" pitchFamily="34" charset="0"/>
              </a:rPr>
              <a:t>běžné výdaje (třída </a:t>
            </a:r>
            <a:r>
              <a:rPr lang="cs-CZ" sz="1697" b="1" dirty="0">
                <a:latin typeface="Calibri" panose="020F0502020204030204" pitchFamily="34" charset="0"/>
              </a:rPr>
              <a:t>5</a:t>
            </a:r>
            <a:r>
              <a:rPr lang="cs-CZ" sz="1697" dirty="0">
                <a:latin typeface="Calibri" panose="020F0502020204030204" pitchFamily="34" charset="0"/>
              </a:rPr>
              <a:t>)</a:t>
            </a:r>
          </a:p>
          <a:p>
            <a:pPr marL="0" indent="0" algn="ctr">
              <a:spcAft>
                <a:spcPts val="425"/>
              </a:spcAft>
              <a:buNone/>
              <a:defRPr/>
            </a:pPr>
            <a:r>
              <a:rPr lang="cs-CZ" sz="1697" b="1" dirty="0">
                <a:latin typeface="Calibri" panose="020F0502020204030204" pitchFamily="34" charset="0"/>
              </a:rPr>
              <a:t>bez </a:t>
            </a:r>
            <a:r>
              <a:rPr lang="cs-CZ" sz="1697" dirty="0">
                <a:latin typeface="Calibri" panose="020F0502020204030204" pitchFamily="34" charset="0"/>
              </a:rPr>
              <a:t>položek</a:t>
            </a:r>
          </a:p>
          <a:p>
            <a:pPr marL="0" indent="0" algn="ctr">
              <a:spcAft>
                <a:spcPts val="425"/>
              </a:spcAft>
              <a:buNone/>
              <a:defRPr/>
            </a:pPr>
            <a:r>
              <a:rPr lang="cs-CZ" sz="1697" b="1" dirty="0">
                <a:latin typeface="Calibri" panose="020F0502020204030204" pitchFamily="34" charset="0"/>
              </a:rPr>
              <a:t>5123 </a:t>
            </a:r>
            <a:r>
              <a:rPr lang="cs-CZ" sz="1697" dirty="0">
                <a:latin typeface="Calibri" panose="020F0502020204030204" pitchFamily="34" charset="0"/>
              </a:rPr>
              <a:t>Podlimitní techn. zhodnocení</a:t>
            </a:r>
          </a:p>
          <a:p>
            <a:pPr marL="0" indent="0" algn="ctr">
              <a:spcAft>
                <a:spcPts val="425"/>
              </a:spcAft>
              <a:buNone/>
              <a:defRPr/>
            </a:pPr>
            <a:r>
              <a:rPr lang="cs-CZ" sz="1697" b="1" dirty="0">
                <a:latin typeface="Calibri" panose="020F0502020204030204" pitchFamily="34" charset="0"/>
              </a:rPr>
              <a:t>5171 </a:t>
            </a:r>
            <a:r>
              <a:rPr lang="cs-CZ" sz="1697" dirty="0">
                <a:latin typeface="Calibri" panose="020F0502020204030204" pitchFamily="34" charset="0"/>
              </a:rPr>
              <a:t>Opravy a udržování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910290" y="4912683"/>
            <a:ext cx="5243546" cy="615003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64670" tIns="32336" rIns="64670" bIns="32336" rtlCol="0">
            <a:noAutofit/>
          </a:bodyPr>
          <a:lstStyle>
            <a:lvl1pPr marL="270000" indent="-27000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v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037"/>
              </a:lnSpc>
              <a:spcBef>
                <a:spcPts val="0"/>
              </a:spcBef>
              <a:buNone/>
              <a:defRPr/>
            </a:pPr>
            <a:r>
              <a:rPr lang="cs-CZ" sz="1697" b="1" dirty="0">
                <a:latin typeface="Calibri" panose="020F0502020204030204" pitchFamily="34" charset="0"/>
              </a:rPr>
              <a:t>ZBÝVÁ NA ROZVOJ (INVESTICE)</a:t>
            </a:r>
            <a:r>
              <a:rPr lang="cs-CZ" sz="1697" dirty="0">
                <a:latin typeface="Calibri" panose="020F0502020204030204" pitchFamily="34" charset="0"/>
              </a:rPr>
              <a:t>, resp. na</a:t>
            </a:r>
            <a:br>
              <a:rPr lang="cs-CZ" sz="1697" dirty="0">
                <a:latin typeface="Calibri" panose="020F0502020204030204" pitchFamily="34" charset="0"/>
              </a:rPr>
            </a:br>
            <a:r>
              <a:rPr lang="cs-CZ" sz="1697" dirty="0">
                <a:latin typeface="Calibri" panose="020F0502020204030204" pitchFamily="34" charset="0"/>
              </a:rPr>
              <a:t>investice a opravy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351286" y="4563966"/>
            <a:ext cx="399468" cy="440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64" b="1" dirty="0"/>
              <a:t>=</a:t>
            </a:r>
            <a:r>
              <a:rPr lang="cs-CZ" sz="1273" dirty="0"/>
              <a:t>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926981" y="1589432"/>
            <a:ext cx="5226857" cy="356491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64670" tIns="32336" rIns="64670" bIns="32336" rtlCol="0">
            <a:normAutofit/>
          </a:bodyPr>
          <a:lstStyle>
            <a:lvl1pPr marL="270000" indent="-27000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v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cs-CZ" sz="1697" dirty="0"/>
              <a:t>PROVOZNÍ SALDO = běžné příjmy – běžné výdaje</a:t>
            </a:r>
          </a:p>
          <a:p>
            <a:pPr algn="ctr">
              <a:buFont typeface="Wingdings" panose="05000000000000000000" pitchFamily="2" charset="2"/>
              <a:buNone/>
            </a:pPr>
            <a:endParaRPr lang="cs-CZ" sz="1768" dirty="0"/>
          </a:p>
        </p:txBody>
      </p:sp>
      <p:sp>
        <p:nvSpPr>
          <p:cNvPr id="11" name="Zástupný symbol pro číslo snímku 3">
            <a:extLst>
              <a:ext uri="{FF2B5EF4-FFF2-40B4-BE49-F238E27FC236}">
                <a16:creationId xmlns:a16="http://schemas.microsoft.com/office/drawing/2014/main" id="{0D85E527-65FA-4284-B994-EB966CF38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</p:spPr>
        <p:txBody>
          <a:bodyPr/>
          <a:lstStyle/>
          <a:p>
            <a:fld id="{568B1006-DF2F-495A-8E07-BC96856A37D6}" type="slidenum">
              <a:rPr lang="cs-CZ" smtClean="0"/>
              <a:pPr/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509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/>
      <p:bldP spid="5" grpId="0" animBg="1"/>
      <p:bldP spid="6" grpId="0"/>
      <p:bldP spid="7" grpId="0" animBg="1"/>
      <p:bldP spid="8" grpId="0" animBg="1"/>
      <p:bldP spid="9" grpId="0"/>
      <p:bldP spid="1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816001-08E1-FE04-19D9-C926CA044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cs-CZ" dirty="0"/>
              <a:t>Ukázka - porovnání finanční kondice obce s průměrem v ukazateli provozního salda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3C171F6-7D58-6631-4896-87CC7EA33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568B1006-DF2F-495A-8E07-BC96856A37D6}" type="slidenum">
              <a:rPr lang="cs-CZ" smtClean="0"/>
              <a:pPr/>
              <a:t>61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3630C15-BFC2-07CD-7136-F5019325C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84784"/>
            <a:ext cx="853649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28487"/>
      </p:ext>
    </p:extLst>
  </p:cSld>
  <p:clrMapOvr>
    <a:masterClrMapping/>
  </p:clrMapOvr>
  <p:transition>
    <p:wedg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96589A-E43D-895A-30EA-B686B639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/>
          <a:lstStyle/>
          <a:p>
            <a:r>
              <a:rPr lang="cs-CZ" dirty="0"/>
              <a:t>Ukázky projektů z praxe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1EBEE-BAC0-DF3E-278B-D58FD4356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200" dirty="0"/>
              <a:t>Sportovní hala: </a:t>
            </a:r>
          </a:p>
          <a:p>
            <a:pPr lvl="2">
              <a:spcAft>
                <a:spcPts val="1200"/>
              </a:spcAft>
            </a:pPr>
            <a:r>
              <a:rPr lang="cs-CZ" sz="2200" b="1" dirty="0"/>
              <a:t>Miroslava Zoubková </a:t>
            </a:r>
            <a:r>
              <a:rPr lang="cs-CZ" sz="2200" dirty="0"/>
              <a:t>(od 2006 zastupitelka, od 2014 místostarostka, nyní starostka Svitávky u Brna)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200" dirty="0"/>
              <a:t>Zkušenosti starosty s projekty obce a zvýšení příjmů místním koeficientem DNV:</a:t>
            </a:r>
          </a:p>
          <a:p>
            <a:pPr lvl="2">
              <a:spcAft>
                <a:spcPts val="1200"/>
              </a:spcAft>
            </a:pPr>
            <a:r>
              <a:rPr lang="cs-CZ" sz="2200" b="1" dirty="0"/>
              <a:t>Ing. Pavel Kohout </a:t>
            </a:r>
            <a:r>
              <a:rPr lang="cs-CZ" sz="2200" dirty="0"/>
              <a:t>starosta Opatovic nad Labem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200" dirty="0"/>
              <a:t>Výstavba obecních bytů, rekonstrukce centra města, řešení moderního parkování: </a:t>
            </a:r>
          </a:p>
          <a:p>
            <a:pPr lvl="2">
              <a:spcAft>
                <a:spcPts val="1200"/>
              </a:spcAft>
            </a:pPr>
            <a:r>
              <a:rPr lang="cs-CZ" sz="2200" b="1" dirty="0"/>
              <a:t>JUDr. Petr Kolář </a:t>
            </a:r>
            <a:r>
              <a:rPr lang="cs-CZ" sz="2200" dirty="0"/>
              <a:t>starosta Veselí nad Moravou</a:t>
            </a:r>
            <a:endParaRPr lang="cs-CZ" sz="2200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251468-E4AC-B0A7-5304-957EA6219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568B1006-DF2F-495A-8E07-BC96856A37D6}" type="slidenum">
              <a:rPr lang="cs-CZ" smtClean="0"/>
              <a:pPr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5399413"/>
      </p:ext>
    </p:extLst>
  </p:cSld>
  <p:clrMapOvr>
    <a:masterClrMapping/>
  </p:clrMapOvr>
  <p:transition>
    <p:wedg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61764" y="792088"/>
          <a:ext cx="8820472" cy="560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Nadpis 3">
            <a:extLst>
              <a:ext uri="{FF2B5EF4-FFF2-40B4-BE49-F238E27FC236}">
                <a16:creationId xmlns:a16="http://schemas.microsoft.com/office/drawing/2014/main" id="{4D429B99-A0A7-4ADC-AE09-2E04E93E02A4}"/>
              </a:ext>
            </a:extLst>
          </p:cNvPr>
          <p:cNvSpPr txBox="1">
            <a:spLocks/>
          </p:cNvSpPr>
          <p:nvPr/>
        </p:nvSpPr>
        <p:spPr>
          <a:xfrm>
            <a:off x="251520" y="116632"/>
            <a:ext cx="8784976" cy="67545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altLang="cs-CZ" sz="3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dirty="0"/>
              <a:t>TOP služby </a:t>
            </a:r>
            <a:r>
              <a:rPr lang="cs-CZ" b="0" dirty="0"/>
              <a:t>Ing. Luděk Tesař na </a:t>
            </a:r>
            <a:r>
              <a:rPr lang="cs-CZ" dirty="0"/>
              <a:t>www.cityfinance.cz</a:t>
            </a:r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E35B16-FFF9-4DF1-B9CE-0D54D3C21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568B1006-DF2F-495A-8E07-BC96856A37D6}" type="slidenum">
              <a:rPr lang="cs-CZ" smtClean="0"/>
              <a:pPr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3474418"/>
      </p:ext>
    </p:extLst>
  </p:cSld>
  <p:clrMapOvr>
    <a:masterClrMapping/>
  </p:clrMapOvr>
  <p:transition>
    <p:wedg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5D29C5-59BB-4086-B8F4-280F7054DD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DA6F0B4-61F8-4FF4-B69A-63EBC3B83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412776"/>
            <a:ext cx="8208912" cy="4824536"/>
          </a:xfrm>
        </p:spPr>
        <p:txBody>
          <a:bodyPr/>
          <a:lstStyle/>
          <a:p>
            <a:r>
              <a:rPr lang="cs-CZ" dirty="0"/>
              <a:t>Analýza financí s výhledem </a:t>
            </a:r>
          </a:p>
          <a:p>
            <a:r>
              <a:rPr lang="cs-CZ" dirty="0"/>
              <a:t>podklad pro přípravu a realizaci investic</a:t>
            </a:r>
          </a:p>
          <a:p>
            <a:pPr algn="l"/>
            <a:endParaRPr lang="cs-CZ" sz="2800" b="0" dirty="0"/>
          </a:p>
          <a:p>
            <a:pPr algn="l"/>
            <a:r>
              <a:rPr lang="cs-CZ" sz="2800" b="0" dirty="0"/>
              <a:t>Seznamte se s tím jaké je: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b="0" dirty="0"/>
              <a:t>finanční </a:t>
            </a:r>
            <a:r>
              <a:rPr lang="cs-CZ" sz="2800" dirty="0"/>
              <a:t>zdraví</a:t>
            </a:r>
            <a:r>
              <a:rPr lang="cs-CZ" sz="2800" b="0" dirty="0"/>
              <a:t> obce,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b="0" dirty="0"/>
              <a:t>finanční </a:t>
            </a:r>
            <a:r>
              <a:rPr lang="cs-CZ" sz="2800" dirty="0"/>
              <a:t>možnosti</a:t>
            </a:r>
            <a:r>
              <a:rPr lang="cs-CZ" sz="2800" b="0" dirty="0"/>
              <a:t> bez dotací,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/>
              <a:t>bezpečný</a:t>
            </a:r>
            <a:r>
              <a:rPr lang="cs-CZ" sz="2800" b="0" dirty="0"/>
              <a:t> </a:t>
            </a:r>
            <a:r>
              <a:rPr lang="cs-CZ" sz="2800" dirty="0"/>
              <a:t>strop zadlužení</a:t>
            </a:r>
            <a:r>
              <a:rPr lang="cs-CZ" sz="2800" b="0" dirty="0"/>
              <a:t>.</a:t>
            </a:r>
          </a:p>
          <a:p>
            <a:endParaRPr lang="cs-CZ" b="0" dirty="0"/>
          </a:p>
          <a:p>
            <a:pPr algn="l"/>
            <a:r>
              <a:rPr lang="cs-CZ" b="0" dirty="0"/>
              <a:t>Možno objednat na www.cityfinance.cz</a:t>
            </a:r>
          </a:p>
          <a:p>
            <a:endParaRPr lang="cs-CZ" b="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8456FE7-9CAD-0B5A-9E73-C544229B8E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40968"/>
            <a:ext cx="2304256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6777021"/>
      </p:ext>
    </p:extLst>
  </p:cSld>
  <p:clrMapOvr>
    <a:masterClrMapping/>
  </p:clrMapOvr>
  <p:transition>
    <p:wedg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8B7A78-1414-4134-76DB-E58FC1FEA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" y="260350"/>
            <a:ext cx="8029575" cy="386196"/>
          </a:xfrm>
        </p:spPr>
        <p:txBody>
          <a:bodyPr wrap="square" anchor="ctr">
            <a:normAutofit fontScale="90000"/>
          </a:bodyPr>
          <a:lstStyle/>
          <a:p>
            <a:r>
              <a:rPr lang="cs-CZ" altLang="cs-CZ" sz="3200" dirty="0">
                <a:solidFill>
                  <a:srgbClr val="115888"/>
                </a:solidFill>
              </a:rPr>
              <a:t>Závěry a doporučení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1EFCB6E-5DB1-740C-4F99-914A26DC1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EB3CF81-40B1-461F-ABB1-DF8E3BDEAF2C}" type="slidenum">
              <a:rPr lang="cs-CZ" smtClean="0"/>
              <a:pPr>
                <a:spcAft>
                  <a:spcPts val="600"/>
                </a:spcAft>
              </a:pPr>
              <a:t>65</a:t>
            </a:fld>
            <a:endParaRPr lang="cs-CZ"/>
          </a:p>
        </p:txBody>
      </p:sp>
      <p:graphicFrame>
        <p:nvGraphicFramePr>
          <p:cNvPr id="14" name="Zástupný text 4">
            <a:extLst>
              <a:ext uri="{FF2B5EF4-FFF2-40B4-BE49-F238E27FC236}">
                <a16:creationId xmlns:a16="http://schemas.microsoft.com/office/drawing/2014/main" id="{1C230879-D975-8373-511C-7E2D5118D4BF}"/>
              </a:ext>
            </a:extLst>
          </p:cNvPr>
          <p:cNvGraphicFramePr/>
          <p:nvPr/>
        </p:nvGraphicFramePr>
        <p:xfrm>
          <a:off x="539552" y="836712"/>
          <a:ext cx="8136903" cy="54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6752269"/>
      </p:ext>
    </p:extLst>
  </p:cSld>
  <p:clrMapOvr>
    <a:masterClrMapping/>
  </p:clrMapOvr>
  <p:transition>
    <p:wedg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2475148" y="4370328"/>
            <a:ext cx="4193704" cy="1938992"/>
          </a:xfrm>
        </p:spPr>
        <p:txBody>
          <a:bodyPr/>
          <a:lstStyle/>
          <a:p>
            <a:r>
              <a:rPr lang="cs-CZ" altLang="cs-CZ" sz="2800" b="0" dirty="0">
                <a:solidFill>
                  <a:schemeClr val="tx1"/>
                </a:solidFill>
              </a:rPr>
              <a:t>Ing. Luděk Tesař</a:t>
            </a:r>
          </a:p>
          <a:p>
            <a:r>
              <a:rPr lang="cs-CZ" altLang="cs-CZ" sz="2800" dirty="0">
                <a:solidFill>
                  <a:schemeClr val="tx1"/>
                </a:solidFill>
              </a:rPr>
              <a:t>www.cityfinance.cz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0" y="2276872"/>
            <a:ext cx="9144000" cy="1569660"/>
          </a:xfrm>
          <a:prstGeom prst="rect">
            <a:avLst/>
          </a:prstGeom>
          <a:solidFill>
            <a:srgbClr val="084F7F"/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cs-CZ" sz="4000" b="1" dirty="0">
                <a:solidFill>
                  <a:schemeClr val="bg1"/>
                </a:solidFill>
              </a:rPr>
              <a:t>„Nečekejte. </a:t>
            </a:r>
          </a:p>
          <a:p>
            <a:pPr marL="0" indent="0" algn="ctr">
              <a:buNone/>
            </a:pPr>
            <a:r>
              <a:rPr lang="cs-CZ" sz="4000" b="1" dirty="0">
                <a:solidFill>
                  <a:schemeClr val="bg1"/>
                </a:solidFill>
              </a:rPr>
              <a:t>Nikdy nebude ten správný čas.“ </a:t>
            </a: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</a:rPr>
              <a:t>(Napoleon </a:t>
            </a:r>
            <a:r>
              <a:rPr lang="cs-CZ" sz="1600" dirty="0" err="1">
                <a:solidFill>
                  <a:schemeClr val="bg1"/>
                </a:solidFill>
              </a:rPr>
              <a:t>Hill</a:t>
            </a:r>
            <a:r>
              <a:rPr lang="cs-CZ" sz="16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2" name="Picture 2" descr="Myšlením k bohatství&amp;nbsp; &amp;nbsp; &amp;nbsp; &amp;nbsp; &amp;nbsp; &amp;nbsp; &amp;nbsp; &amp;nbsp;  &amp;nbsp; &amp;nbsp; &amp;nbsp; &amp;nbsp; &amp;nbsp;&amp;nbsp;Napoleon Hill :: Radek Kadlec">
            <a:extLst>
              <a:ext uri="{FF2B5EF4-FFF2-40B4-BE49-F238E27FC236}">
                <a16:creationId xmlns:a16="http://schemas.microsoft.com/office/drawing/2014/main" id="{87D7E639-9C6E-BFBF-F128-2D2814D6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36" y="183416"/>
            <a:ext cx="2952328" cy="196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/>
          <a:lstStyle/>
          <a:p>
            <a:r>
              <a:rPr lang="cs-CZ" dirty="0"/>
              <a:t>Program rozvoje obce (strategie / akční plán)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dirty="0"/>
              <a:t>nejedná se o zákonem vyžadovaný dokument, ale jeho existence je </a:t>
            </a:r>
            <a:r>
              <a:rPr lang="cs-CZ" b="1" dirty="0"/>
              <a:t>výhodou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dirty="0"/>
              <a:t>§ 84 zákona o obcích: „</a:t>
            </a:r>
            <a:r>
              <a:rPr lang="cs-CZ" i="1" dirty="0"/>
              <a:t>zastupitelstvu obce je vyhrazeno schvalovat program rozvoje obce</a:t>
            </a:r>
            <a:r>
              <a:rPr lang="cs-CZ" dirty="0"/>
              <a:t>“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dirty="0"/>
              <a:t>dohoda nad rozvojem je výhodou především v </a:t>
            </a:r>
            <a:r>
              <a:rPr lang="cs-CZ" b="1" dirty="0"/>
              <a:t>komunikaci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dirty="0"/>
              <a:t>jeho zpracování umožní efektivnější </a:t>
            </a:r>
            <a:r>
              <a:rPr lang="cs-CZ" b="1" dirty="0"/>
              <a:t>využívání zdrojů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dirty="0"/>
              <a:t>mapuje </a:t>
            </a:r>
            <a:r>
              <a:rPr lang="cs-CZ" b="1" dirty="0"/>
              <a:t>potřeby</a:t>
            </a:r>
            <a:r>
              <a:rPr lang="cs-CZ" dirty="0"/>
              <a:t> obce ve střednědobém horizontu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dirty="0"/>
              <a:t>umožňuje rozplánovat jednotlivé </a:t>
            </a:r>
            <a:r>
              <a:rPr lang="cs-CZ" b="1" dirty="0"/>
              <a:t>projekty </a:t>
            </a:r>
            <a:r>
              <a:rPr lang="cs-CZ" dirty="0"/>
              <a:t>a identifikovat </a:t>
            </a:r>
            <a:r>
              <a:rPr lang="cs-CZ" b="1" dirty="0"/>
              <a:t>potřebu financování</a:t>
            </a:r>
            <a:r>
              <a:rPr lang="cs-CZ" dirty="0"/>
              <a:t> a rozfázování </a:t>
            </a:r>
            <a:r>
              <a:rPr lang="cs-CZ" b="1" dirty="0"/>
              <a:t>větších investičních akcí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dirty="0"/>
              <a:t>často výhodnější pozice při žádostech o </a:t>
            </a:r>
            <a:r>
              <a:rPr lang="cs-CZ" b="1" dirty="0"/>
              <a:t>dotace </a:t>
            </a:r>
            <a:r>
              <a:rPr lang="cs-CZ" dirty="0"/>
              <a:t>(obec ví, co chce)</a:t>
            </a:r>
          </a:p>
        </p:txBody>
      </p:sp>
      <p:sp>
        <p:nvSpPr>
          <p:cNvPr id="7" name="Zástupný symbol pro číslo snímku 3">
            <a:extLst>
              <a:ext uri="{FF2B5EF4-FFF2-40B4-BE49-F238E27FC236}">
                <a16:creationId xmlns:a16="http://schemas.microsoft.com/office/drawing/2014/main" id="{F19506FA-7E1B-046A-8B45-18255A27E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568B1006-DF2F-495A-8E07-BC96856A37D6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8727186"/>
      </p:ext>
    </p:extLst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CCAC10-687B-4819-B55A-169562D1B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cs-CZ" dirty="0"/>
              <a:t>Program rozvoje obce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29EF5D9-A7AA-4141-9CCC-A40FE0D5844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562850" y="7127875"/>
            <a:ext cx="1581150" cy="12382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ct val="100000"/>
              </a:lnSpc>
              <a:defRPr sz="800" b="1" i="0" kern="120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6640" algn="r"/>
            <a:r>
              <a:rPr lang="cs-CZ"/>
              <a:t> | </a:t>
            </a:r>
            <a:fld id="{81D60167-4931-47E6-BA6A-407CBD079E47}" type="slidenum">
              <a:rPr lang="cs-CZ" smtClean="0"/>
              <a:pPr marL="1056640" algn="r"/>
              <a:t>8</a:t>
            </a:fld>
            <a:endParaRPr lang="cs-CZ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03214916"/>
              </p:ext>
            </p:extLst>
          </p:nvPr>
        </p:nvGraphicFramePr>
        <p:xfrm>
          <a:off x="508082" y="1458534"/>
          <a:ext cx="758182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ástupný symbol pro číslo snímku 3">
            <a:extLst>
              <a:ext uri="{FF2B5EF4-FFF2-40B4-BE49-F238E27FC236}">
                <a16:creationId xmlns:a16="http://schemas.microsoft.com/office/drawing/2014/main" id="{F19506FA-7E1B-046A-8B45-18255A27E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568B1006-DF2F-495A-8E07-BC96856A37D6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4935818"/>
      </p:ext>
    </p:extLst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96589A-E43D-895A-30EA-B686B639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/>
          <a:lstStyle/>
          <a:p>
            <a:r>
              <a:rPr lang="cs-CZ" dirty="0"/>
              <a:t>Program rozvoje a akční plán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1EBEE-BAC0-DF3E-278B-D58FD4356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545286"/>
          </a:xfrm>
        </p:spPr>
        <p:txBody>
          <a:bodyPr/>
          <a:lstStyle/>
          <a:p>
            <a:pPr marL="400050"/>
            <a:r>
              <a:rPr lang="cs-CZ" dirty="0"/>
              <a:t>plán rozvoje vs. rozpočet vs. střednědobý výhled</a:t>
            </a:r>
          </a:p>
          <a:p>
            <a:pPr marL="514350" lvl="1" indent="0">
              <a:buNone/>
            </a:pPr>
            <a:r>
              <a:rPr lang="cs-CZ" dirty="0"/>
              <a:t>obce často zaměňují rozpočet s plánem rozvoje, chtějí podrobný rozpočet, aby zastupitelstvo určilo radě/starostovi co má/může dělat </a:t>
            </a:r>
          </a:p>
          <a:p>
            <a:pPr marL="514350" lvl="1" indent="0">
              <a:buNone/>
            </a:pPr>
            <a:r>
              <a:rPr lang="cs-CZ" dirty="0"/>
              <a:t>= OMYL </a:t>
            </a:r>
            <a:r>
              <a:rPr lang="cs-CZ" b="1" dirty="0"/>
              <a:t>role</a:t>
            </a:r>
            <a:r>
              <a:rPr lang="cs-CZ" dirty="0"/>
              <a:t> </a:t>
            </a:r>
            <a:r>
              <a:rPr lang="cs-CZ" b="1" dirty="0"/>
              <a:t>rozpočtu není definovat cíle</a:t>
            </a:r>
            <a:r>
              <a:rPr lang="cs-CZ" dirty="0"/>
              <a:t>, ale finanční toky daného roku</a:t>
            </a:r>
          </a:p>
          <a:p>
            <a:pPr marL="400050"/>
            <a:r>
              <a:rPr lang="cs-CZ" dirty="0"/>
              <a:t>kompetence:</a:t>
            </a:r>
          </a:p>
          <a:p>
            <a:pPr marL="514350" lvl="1" indent="0">
              <a:buNone/>
            </a:pPr>
            <a:r>
              <a:rPr lang="cs-CZ" dirty="0"/>
              <a:t>Zastupitelstvo:</a:t>
            </a:r>
          </a:p>
          <a:p>
            <a:pPr marL="800100" lvl="1"/>
            <a:r>
              <a:rPr lang="cs-CZ" dirty="0"/>
              <a:t>schvaluje Plán rozvoje (strategický/akční plán)</a:t>
            </a:r>
          </a:p>
          <a:p>
            <a:pPr marL="800100" lvl="1"/>
            <a:r>
              <a:rPr lang="cs-CZ" dirty="0"/>
              <a:t>schvaluje Střednědobý výhled rozpočtu </a:t>
            </a:r>
          </a:p>
          <a:p>
            <a:pPr marL="514350" lvl="1" indent="0">
              <a:buNone/>
            </a:pPr>
            <a:r>
              <a:rPr lang="cs-CZ" dirty="0"/>
              <a:t>Rada/starosta:</a:t>
            </a:r>
          </a:p>
          <a:p>
            <a:pPr marL="800100" lvl="1"/>
            <a:r>
              <a:rPr lang="cs-CZ" dirty="0"/>
              <a:t>realizuje strategický/akční plán </a:t>
            </a:r>
          </a:p>
          <a:p>
            <a:pPr marL="800100" lvl="1"/>
            <a:r>
              <a:rPr lang="cs-CZ" dirty="0"/>
              <a:t>plní rozpočet a střednědobý výhled rozpočtu</a:t>
            </a:r>
          </a:p>
          <a:p>
            <a:pPr marL="800100" lvl="1"/>
            <a:r>
              <a:rPr lang="cs-CZ" dirty="0"/>
              <a:t>realizuje projekty/akce (investice a opravy), smlouvy a objednávky ke kterým má ze zákona kompetence (zákonné limity a omezení dotací a NFV, nakládání s majetkem, dary apod.) </a:t>
            </a:r>
          </a:p>
          <a:p>
            <a:pPr marL="800100" lvl="1"/>
            <a:r>
              <a:rPr lang="cs-CZ" dirty="0"/>
              <a:t>vyhodnocuje plnění a navrhuje úpravy strategie/akčního plánu, rozpočtu i střednědobého výhledu rozpočtu</a:t>
            </a:r>
          </a:p>
          <a:p>
            <a:pPr marL="800100" lvl="1"/>
            <a:r>
              <a:rPr lang="cs-CZ" dirty="0"/>
              <a:t>zákonné limity schvalování dotací a NFV</a:t>
            </a:r>
          </a:p>
          <a:p>
            <a:endParaRPr lang="cs-CZ" dirty="0"/>
          </a:p>
        </p:txBody>
      </p:sp>
      <p:sp>
        <p:nvSpPr>
          <p:cNvPr id="5" name="Zástupný symbol pro číslo snímku 3">
            <a:extLst>
              <a:ext uri="{FF2B5EF4-FFF2-40B4-BE49-F238E27FC236}">
                <a16:creationId xmlns:a16="http://schemas.microsoft.com/office/drawing/2014/main" id="{F19506FA-7E1B-046A-8B45-18255A27E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568B1006-DF2F-495A-8E07-BC96856A37D6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5836134"/>
      </p:ext>
    </p:extLst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16488</TotalTime>
  <Words>3865</Words>
  <Application>Microsoft Office PowerPoint</Application>
  <PresentationFormat>Předvádění na obrazovce (4:3)</PresentationFormat>
  <Paragraphs>660</Paragraphs>
  <Slides>66</Slides>
  <Notes>11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66</vt:i4>
      </vt:variant>
    </vt:vector>
  </HeadingPairs>
  <TitlesOfParts>
    <vt:vector size="76" baseType="lpstr">
      <vt:lpstr>Arial</vt:lpstr>
      <vt:lpstr>Calibri</vt:lpstr>
      <vt:lpstr>Century Gothic</vt:lpstr>
      <vt:lpstr>Courier New</vt:lpstr>
      <vt:lpstr>Roboto Slab</vt:lpstr>
      <vt:lpstr>Segoe UI</vt:lpstr>
      <vt:lpstr>ui-sans-serif</vt:lpstr>
      <vt:lpstr>Wingdings</vt:lpstr>
      <vt:lpstr>Výchozí návrh</vt:lpstr>
      <vt:lpstr>List</vt:lpstr>
      <vt:lpstr>Prezentace aplikace PowerPoint</vt:lpstr>
      <vt:lpstr>Citáty na úvod</vt:lpstr>
      <vt:lpstr>Cíl semináře  „nastavit si hlavu a načerpat inspiraci“</vt:lpstr>
      <vt:lpstr>Zaměření</vt:lpstr>
      <vt:lpstr>Strategie a akční plán</vt:lpstr>
      <vt:lpstr>Prezentace aplikace PowerPoint</vt:lpstr>
      <vt:lpstr>Program rozvoje obce (strategie / akční plán)</vt:lpstr>
      <vt:lpstr>Program rozvoje obce</vt:lpstr>
      <vt:lpstr>Program rozvoje a akční plán</vt:lpstr>
      <vt:lpstr>Akční plán s finančním krytím - ukázka</vt:lpstr>
      <vt:lpstr>Program rozvoje obce – shrnutí</vt:lpstr>
      <vt:lpstr>Střednědobý výhled rozpočtu</vt:lpstr>
      <vt:lpstr>Příklad výhledu definujícího zdroje a potřeby dlouhodobě realizovaných záměrů (žlutě)</vt:lpstr>
      <vt:lpstr>Rozpočet</vt:lpstr>
      <vt:lpstr>Kompetence při schvalování rozpočtu</vt:lpstr>
      <vt:lpstr>Obsah rozpočtu</vt:lpstr>
      <vt:lpstr>Co se realizuje mimo rozpočet</vt:lpstr>
      <vt:lpstr>Jak sestavit „zdravý“ a přehledný rozpočet ?</vt:lpstr>
      <vt:lpstr>Jak sestavit „zdravý“ a přehledný rozpočet ?</vt:lpstr>
      <vt:lpstr>Doporučení k závazným ukazatelům</vt:lpstr>
      <vt:lpstr>Jak by to nemělo vypadat ukázka z praxe – Beroun dříve (před r. 2020)</vt:lpstr>
      <vt:lpstr>Dobrá praxe – Beroun (a další) nyní</vt:lpstr>
      <vt:lpstr>Chotěšov (okres Plzeň-jih)</vt:lpstr>
      <vt:lpstr>Neschválení rozpočtu do 31. 12: co dál ?</vt:lpstr>
      <vt:lpstr>Rezervace zdrojů u víceletých projektů – neblokujte finance na projekty v rozpočtu zbytečně </vt:lpstr>
      <vt:lpstr>Dluhové pravidlo rozpočtové odpovědnosti: jak mu správně rozumět ?</vt:lpstr>
      <vt:lpstr>Dluhové pravidlo rozpočtové odpovědnosti: jak mu správně rozumět ?</vt:lpstr>
      <vt:lpstr>Dluhové pravidlo rozpočtové odpovědnosti –SHRNUTÍ</vt:lpstr>
      <vt:lpstr>Financování investic – od plánu k realizaci Jaká je finanční situace obcí a co si mohou dovolit?</vt:lpstr>
      <vt:lpstr>Obce a kraje si vystačí téměř na vše z vlastních příjmů – závislost na dotacích klesá</vt:lpstr>
      <vt:lpstr>Finanční možnosti obcí dlouhodobě rostou</vt:lpstr>
      <vt:lpstr>Příjmy a výdaje obcí s vyznačením krizí</vt:lpstr>
      <vt:lpstr>Samosprávy se podílejí zhruba na třetině veřejných investic</vt:lpstr>
      <vt:lpstr>Vysoké přebytky jsou důsledkem nízké investiční aktivity zejména větších měst</vt:lpstr>
      <vt:lpstr>Provozní saldo státu (SR) vs. obcí  v tis. Kč/obyvatel</vt:lpstr>
      <vt:lpstr>Investice – od plánu k realizaci</vt:lpstr>
      <vt:lpstr>Nejdřív však musím zajistit péči o existující majetek obce</vt:lpstr>
      <vt:lpstr>Komunikace je základ</vt:lpstr>
      <vt:lpstr>Předpoklady pro zdárnou realizaci investice</vt:lpstr>
      <vt:lpstr>Zajištění financování investice</vt:lpstr>
      <vt:lpstr>Nebát se úvěrů – dosud šetřily obcím peníze</vt:lpstr>
      <vt:lpstr>10leté průměry sazeb PRIBOR dokazují výhodnost plovoucích sazeb</vt:lpstr>
      <vt:lpstr>Inflace ve stavebnictví bývá vyšší než „běžná“ inflace</vt:lpstr>
      <vt:lpstr>Investice vs. dotace</vt:lpstr>
      <vt:lpstr>Financování prostřednictvím dotace</vt:lpstr>
      <vt:lpstr>Financování prostřednictvím úvěrů</vt:lpstr>
      <vt:lpstr>Jak zvýšit příjmy rozpočtu ?</vt:lpstr>
      <vt:lpstr>Znalost finančních možností obce bez dotací je základem rozvoje obce</vt:lpstr>
      <vt:lpstr>Prezentace aplikace PowerPoint</vt:lpstr>
      <vt:lpstr>Možnosti zvýšení efektivity využívání veřejných prostředků obcemi</vt:lpstr>
      <vt:lpstr>Financování projektů podrobněji a z praxe</vt:lpstr>
      <vt:lpstr>Další předpoklady prosperity u obcí</vt:lpstr>
      <vt:lpstr>Cíl finanční analýzy</vt:lpstr>
      <vt:lpstr>Řízení finančního zdraví obce</vt:lpstr>
      <vt:lpstr>Vybrané zdroje analýzy</vt:lpstr>
      <vt:lpstr>Ukazatel provozního salda a jeho varianty očištění</vt:lpstr>
      <vt:lpstr>Starosta by měl znát vývoj finanční kondice obce – ukázka z analýzy www.cityfinance.cz</vt:lpstr>
      <vt:lpstr>Zdravý rozpočet = chránit 1/3 běžných příjmů</vt:lpstr>
      <vt:lpstr>Řízení finančního zdraví obce</vt:lpstr>
      <vt:lpstr>Ukazatel provozního salda a jeho varianty očištění</vt:lpstr>
      <vt:lpstr>Ukázka - porovnání finanční kondice obce s průměrem v ukazateli provozního salda</vt:lpstr>
      <vt:lpstr>Ukázky projektů z praxe</vt:lpstr>
      <vt:lpstr>Prezentace aplikace PowerPoint</vt:lpstr>
      <vt:lpstr>Prezentace aplikace PowerPoint</vt:lpstr>
      <vt:lpstr>Závěry a doporučení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Štěpán</dc:creator>
  <cp:lastModifiedBy>Lukáš Tesař</cp:lastModifiedBy>
  <cp:revision>777</cp:revision>
  <dcterms:created xsi:type="dcterms:W3CDTF">2014-07-19T18:41:18Z</dcterms:created>
  <dcterms:modified xsi:type="dcterms:W3CDTF">2025-12-03T19:31:33Z</dcterms:modified>
</cp:coreProperties>
</file>