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20"/>
  </p:notesMasterIdLst>
  <p:handoutMasterIdLst>
    <p:handoutMasterId r:id="rId21"/>
  </p:handoutMasterIdLst>
  <p:sldIdLst>
    <p:sldId id="256" r:id="rId5"/>
    <p:sldId id="334" r:id="rId6"/>
    <p:sldId id="332" r:id="rId7"/>
    <p:sldId id="342" r:id="rId8"/>
    <p:sldId id="345" r:id="rId9"/>
    <p:sldId id="344" r:id="rId10"/>
    <p:sldId id="335" r:id="rId11"/>
    <p:sldId id="346" r:id="rId12"/>
    <p:sldId id="347" r:id="rId13"/>
    <p:sldId id="337" r:id="rId14"/>
    <p:sldId id="348" r:id="rId15"/>
    <p:sldId id="336" r:id="rId16"/>
    <p:sldId id="330" r:id="rId17"/>
    <p:sldId id="343" r:id="rId18"/>
    <p:sldId id="282" r:id="rId19"/>
  </p:sldIdLst>
  <p:sldSz cx="9144000" cy="6858000" type="screen4x3"/>
  <p:notesSz cx="6797675" cy="9926638"/>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9E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794" autoAdjust="0"/>
    <p:restoredTop sz="94676" autoAdjust="0"/>
  </p:normalViewPr>
  <p:slideViewPr>
    <p:cSldViewPr>
      <p:cViewPr varScale="1">
        <p:scale>
          <a:sx n="75" d="100"/>
          <a:sy n="75" d="100"/>
        </p:scale>
        <p:origin x="1354" y="43"/>
      </p:cViewPr>
      <p:guideLst>
        <p:guide orient="horz" pos="2160"/>
        <p:guide pos="2880"/>
      </p:guideLst>
    </p:cSldViewPr>
  </p:slideViewPr>
  <p:outlineViewPr>
    <p:cViewPr>
      <p:scale>
        <a:sx n="33" d="100"/>
        <a:sy n="33" d="100"/>
      </p:scale>
      <p:origin x="0" y="2184"/>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850444" y="0"/>
            <a:ext cx="2945659" cy="496332"/>
          </a:xfrm>
          <a:prstGeom prst="rect">
            <a:avLst/>
          </a:prstGeom>
        </p:spPr>
        <p:txBody>
          <a:bodyPr vert="horz" lIns="91440" tIns="45720" rIns="91440" bIns="45720" rtlCol="0"/>
          <a:lstStyle>
            <a:lvl1pPr algn="r">
              <a:defRPr sz="1200"/>
            </a:lvl1pPr>
          </a:lstStyle>
          <a:p>
            <a:r>
              <a:rPr lang="cs-CZ"/>
              <a:t>03.11.2022</a:t>
            </a:r>
          </a:p>
        </p:txBody>
      </p:sp>
      <p:sp>
        <p:nvSpPr>
          <p:cNvPr id="4" name="Zástupný symbol pro zápatí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50444" y="9428583"/>
            <a:ext cx="2945659" cy="496332"/>
          </a:xfrm>
          <a:prstGeom prst="rect">
            <a:avLst/>
          </a:prstGeom>
        </p:spPr>
        <p:txBody>
          <a:bodyPr vert="horz" lIns="91440" tIns="45720" rIns="91440" bIns="45720" rtlCol="0" anchor="b"/>
          <a:lstStyle>
            <a:lvl1pPr algn="r">
              <a:defRPr sz="1200"/>
            </a:lvl1pPr>
          </a:lstStyle>
          <a:p>
            <a:fld id="{4F3E693A-749A-4DB3-9A8D-5C933111F258}" type="slidenum">
              <a:rPr lang="cs-CZ" smtClean="0"/>
              <a:t>‹#›</a:t>
            </a:fld>
            <a:endParaRPr lang="cs-CZ"/>
          </a:p>
        </p:txBody>
      </p:sp>
    </p:spTree>
    <p:extLst>
      <p:ext uri="{BB962C8B-B14F-4D97-AF65-F5344CB8AC3E}">
        <p14:creationId xmlns:p14="http://schemas.microsoft.com/office/powerpoint/2010/main" val="1164874344"/>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50444" y="0"/>
            <a:ext cx="2945659" cy="496332"/>
          </a:xfrm>
          <a:prstGeom prst="rect">
            <a:avLst/>
          </a:prstGeom>
        </p:spPr>
        <p:txBody>
          <a:bodyPr vert="horz" lIns="91440" tIns="45720" rIns="91440" bIns="45720" rtlCol="0"/>
          <a:lstStyle>
            <a:lvl1pPr algn="r">
              <a:defRPr sz="1200"/>
            </a:lvl1pPr>
          </a:lstStyle>
          <a:p>
            <a:r>
              <a:rPr lang="cs-CZ"/>
              <a:t>03.11.2022</a:t>
            </a:r>
          </a:p>
        </p:txBody>
      </p:sp>
      <p:sp>
        <p:nvSpPr>
          <p:cNvPr id="4" name="Zástupný symbol pro obrázek snímk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50444" y="9428583"/>
            <a:ext cx="2945659" cy="496332"/>
          </a:xfrm>
          <a:prstGeom prst="rect">
            <a:avLst/>
          </a:prstGeom>
        </p:spPr>
        <p:txBody>
          <a:bodyPr vert="horz" lIns="91440" tIns="45720" rIns="91440" bIns="45720" rtlCol="0" anchor="b"/>
          <a:lstStyle>
            <a:lvl1pPr algn="r">
              <a:defRPr sz="1200"/>
            </a:lvl1pPr>
          </a:lstStyle>
          <a:p>
            <a:fld id="{AA59904D-1FE9-4E9F-901B-CA86258E1F56}" type="slidenum">
              <a:rPr lang="cs-CZ" smtClean="0"/>
              <a:t>‹#›</a:t>
            </a:fld>
            <a:endParaRPr lang="cs-CZ"/>
          </a:p>
        </p:txBody>
      </p:sp>
    </p:spTree>
    <p:extLst>
      <p:ext uri="{BB962C8B-B14F-4D97-AF65-F5344CB8AC3E}">
        <p14:creationId xmlns:p14="http://schemas.microsoft.com/office/powerpoint/2010/main" val="1400520190"/>
      </p:ext>
    </p:extLst>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5" name="Zástupný symbol pro zápatí 4"/>
          <p:cNvSpPr>
            <a:spLocks noGrp="1"/>
          </p:cNvSpPr>
          <p:nvPr>
            <p:ph type="ftr" sz="quarter" idx="10"/>
          </p:nvPr>
        </p:nvSpPr>
        <p:spPr/>
        <p:txBody>
          <a:bodyPr/>
          <a:lstStyle/>
          <a:p>
            <a:endParaRPr lang="cs-CZ"/>
          </a:p>
        </p:txBody>
      </p:sp>
    </p:spTree>
    <p:extLst>
      <p:ext uri="{BB962C8B-B14F-4D97-AF65-F5344CB8AC3E}">
        <p14:creationId xmlns:p14="http://schemas.microsoft.com/office/powerpoint/2010/main" val="27608726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D84D77-222C-4870-4613-939E7FDD5246}"/>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4314A2F1-0DCA-1D4F-314F-A54BF949061C}"/>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D2017FED-548D-601E-E5AE-C9A262216D84}"/>
              </a:ext>
            </a:extLst>
          </p:cNvPr>
          <p:cNvSpPr>
            <a:spLocks noGrp="1"/>
          </p:cNvSpPr>
          <p:nvPr>
            <p:ph type="body" idx="1"/>
          </p:nvPr>
        </p:nvSpPr>
        <p:spPr/>
        <p:txBody>
          <a:bodyPr/>
          <a:lstStyle/>
          <a:p>
            <a:endParaRPr lang="cs-CZ" dirty="0"/>
          </a:p>
        </p:txBody>
      </p:sp>
      <p:sp>
        <p:nvSpPr>
          <p:cNvPr id="4" name="Zástupný symbol pro zápatí 3">
            <a:extLst>
              <a:ext uri="{FF2B5EF4-FFF2-40B4-BE49-F238E27FC236}">
                <a16:creationId xmlns:a16="http://schemas.microsoft.com/office/drawing/2014/main" id="{D46D1F01-CDDD-6C70-DDC9-74239AA859C5}"/>
              </a:ext>
            </a:extLst>
          </p:cNvPr>
          <p:cNvSpPr>
            <a:spLocks noGrp="1"/>
          </p:cNvSpPr>
          <p:nvPr>
            <p:ph type="ftr" sz="quarter" idx="4"/>
          </p:nvPr>
        </p:nvSpPr>
        <p:spPr/>
        <p:txBody>
          <a:bodyPr/>
          <a:lstStyle/>
          <a:p>
            <a:r>
              <a:rPr lang="cs-CZ" dirty="0"/>
              <a:t>Zpracovala: Mgr. Lucie Buřičová, oddělení dozoru nad normotvorbou obcí</a:t>
            </a:r>
          </a:p>
        </p:txBody>
      </p:sp>
    </p:spTree>
    <p:extLst>
      <p:ext uri="{BB962C8B-B14F-4D97-AF65-F5344CB8AC3E}">
        <p14:creationId xmlns:p14="http://schemas.microsoft.com/office/powerpoint/2010/main" val="3763675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12E8EA-E4C8-00B5-08FD-0CC57F44CD55}"/>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12CE95CD-6E58-6588-7108-AC9C2FD48B15}"/>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6AA3D3D9-AB7E-F1AB-7DC4-B3C813303950}"/>
              </a:ext>
            </a:extLst>
          </p:cNvPr>
          <p:cNvSpPr>
            <a:spLocks noGrp="1"/>
          </p:cNvSpPr>
          <p:nvPr>
            <p:ph type="body" idx="1"/>
          </p:nvPr>
        </p:nvSpPr>
        <p:spPr/>
        <p:txBody>
          <a:bodyPr/>
          <a:lstStyle/>
          <a:p>
            <a:endParaRPr lang="cs-CZ" dirty="0"/>
          </a:p>
        </p:txBody>
      </p:sp>
      <p:sp>
        <p:nvSpPr>
          <p:cNvPr id="4" name="Zástupný symbol pro zápatí 3">
            <a:extLst>
              <a:ext uri="{FF2B5EF4-FFF2-40B4-BE49-F238E27FC236}">
                <a16:creationId xmlns:a16="http://schemas.microsoft.com/office/drawing/2014/main" id="{BFB0594C-52B5-73B9-850E-96F138097A7E}"/>
              </a:ext>
            </a:extLst>
          </p:cNvPr>
          <p:cNvSpPr>
            <a:spLocks noGrp="1"/>
          </p:cNvSpPr>
          <p:nvPr>
            <p:ph type="ftr" sz="quarter" idx="4"/>
          </p:nvPr>
        </p:nvSpPr>
        <p:spPr/>
        <p:txBody>
          <a:bodyPr/>
          <a:lstStyle/>
          <a:p>
            <a:r>
              <a:rPr lang="cs-CZ" dirty="0"/>
              <a:t>Zpracovala: Mgr. Lucie Buřičová, oddělení dozoru nad normotvorbou obcí</a:t>
            </a:r>
          </a:p>
        </p:txBody>
      </p:sp>
    </p:spTree>
    <p:extLst>
      <p:ext uri="{BB962C8B-B14F-4D97-AF65-F5344CB8AC3E}">
        <p14:creationId xmlns:p14="http://schemas.microsoft.com/office/powerpoint/2010/main" val="2388932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ED38F2-0115-2C32-F34B-1807ADA908FB}"/>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0717AD23-08E4-4DC6-4013-5FB40EE6BCEE}"/>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8376EB53-B6F4-4AEB-74CE-6F2C6AF92077}"/>
              </a:ext>
            </a:extLst>
          </p:cNvPr>
          <p:cNvSpPr>
            <a:spLocks noGrp="1"/>
          </p:cNvSpPr>
          <p:nvPr>
            <p:ph type="body" idx="1"/>
          </p:nvPr>
        </p:nvSpPr>
        <p:spPr/>
        <p:txBody>
          <a:bodyPr/>
          <a:lstStyle/>
          <a:p>
            <a:endParaRPr lang="cs-CZ" dirty="0"/>
          </a:p>
        </p:txBody>
      </p:sp>
      <p:sp>
        <p:nvSpPr>
          <p:cNvPr id="4" name="Zástupný symbol pro zápatí 3">
            <a:extLst>
              <a:ext uri="{FF2B5EF4-FFF2-40B4-BE49-F238E27FC236}">
                <a16:creationId xmlns:a16="http://schemas.microsoft.com/office/drawing/2014/main" id="{D1B00E10-934C-178A-4432-4820FDBB5C39}"/>
              </a:ext>
            </a:extLst>
          </p:cNvPr>
          <p:cNvSpPr>
            <a:spLocks noGrp="1"/>
          </p:cNvSpPr>
          <p:nvPr>
            <p:ph type="ftr" sz="quarter" idx="4"/>
          </p:nvPr>
        </p:nvSpPr>
        <p:spPr/>
        <p:txBody>
          <a:bodyPr/>
          <a:lstStyle/>
          <a:p>
            <a:r>
              <a:rPr lang="cs-CZ" dirty="0"/>
              <a:t>Zpracovala: Mgr. Lucie Buřičová, oddělení dozoru nad normotvorbou obcí</a:t>
            </a:r>
          </a:p>
        </p:txBody>
      </p:sp>
    </p:spTree>
    <p:extLst>
      <p:ext uri="{BB962C8B-B14F-4D97-AF65-F5344CB8AC3E}">
        <p14:creationId xmlns:p14="http://schemas.microsoft.com/office/powerpoint/2010/main" val="22927944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543263-FEF0-2F2E-F0C2-78D87BCAB013}"/>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CC22AE66-ED4B-F17F-404A-A1DB4A6817B3}"/>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1C1DA59E-B446-B99A-4ABB-0A7AAB8E393A}"/>
              </a:ext>
            </a:extLst>
          </p:cNvPr>
          <p:cNvSpPr>
            <a:spLocks noGrp="1"/>
          </p:cNvSpPr>
          <p:nvPr>
            <p:ph type="body" idx="1"/>
          </p:nvPr>
        </p:nvSpPr>
        <p:spPr/>
        <p:txBody>
          <a:bodyPr/>
          <a:lstStyle/>
          <a:p>
            <a:endParaRPr lang="cs-CZ" dirty="0"/>
          </a:p>
        </p:txBody>
      </p:sp>
      <p:sp>
        <p:nvSpPr>
          <p:cNvPr id="4" name="Zástupný symbol pro zápatí 3">
            <a:extLst>
              <a:ext uri="{FF2B5EF4-FFF2-40B4-BE49-F238E27FC236}">
                <a16:creationId xmlns:a16="http://schemas.microsoft.com/office/drawing/2014/main" id="{33572225-2C1B-5750-C633-2E641F25CAA3}"/>
              </a:ext>
            </a:extLst>
          </p:cNvPr>
          <p:cNvSpPr>
            <a:spLocks noGrp="1"/>
          </p:cNvSpPr>
          <p:nvPr>
            <p:ph type="ftr" sz="quarter" idx="4"/>
          </p:nvPr>
        </p:nvSpPr>
        <p:spPr/>
        <p:txBody>
          <a:bodyPr/>
          <a:lstStyle/>
          <a:p>
            <a:r>
              <a:rPr lang="cs-CZ" dirty="0"/>
              <a:t>Zpracovala: Mgr. Lucie Buřičová, oddělení dozoru nad normotvorbou obcí</a:t>
            </a:r>
          </a:p>
        </p:txBody>
      </p:sp>
    </p:spTree>
    <p:extLst>
      <p:ext uri="{BB962C8B-B14F-4D97-AF65-F5344CB8AC3E}">
        <p14:creationId xmlns:p14="http://schemas.microsoft.com/office/powerpoint/2010/main" val="377151766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5" name="Zástupný symbol pro zápatí 4"/>
          <p:cNvSpPr>
            <a:spLocks noGrp="1"/>
          </p:cNvSpPr>
          <p:nvPr>
            <p:ph type="ftr" sz="quarter" idx="10"/>
          </p:nvPr>
        </p:nvSpPr>
        <p:spPr/>
        <p:txBody>
          <a:bodyPr/>
          <a:lstStyle/>
          <a:p>
            <a:endParaRPr lang="cs-CZ"/>
          </a:p>
        </p:txBody>
      </p:sp>
    </p:spTree>
    <p:extLst>
      <p:ext uri="{BB962C8B-B14F-4D97-AF65-F5344CB8AC3E}">
        <p14:creationId xmlns:p14="http://schemas.microsoft.com/office/powerpoint/2010/main" val="38040589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A5E640-ADBB-8A76-F8D3-8FC9D44F96C4}"/>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1C16343C-DE26-9D52-423E-FBC4591276A9}"/>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2EC70CD9-30E1-486A-EEBB-0A38F358081B}"/>
              </a:ext>
            </a:extLst>
          </p:cNvPr>
          <p:cNvSpPr>
            <a:spLocks noGrp="1"/>
          </p:cNvSpPr>
          <p:nvPr>
            <p:ph type="body" idx="1"/>
          </p:nvPr>
        </p:nvSpPr>
        <p:spPr/>
        <p:txBody>
          <a:bodyPr/>
          <a:lstStyle/>
          <a:p>
            <a:endParaRPr lang="cs-CZ"/>
          </a:p>
        </p:txBody>
      </p:sp>
      <p:sp>
        <p:nvSpPr>
          <p:cNvPr id="5" name="Zástupný symbol pro zápatí 4">
            <a:extLst>
              <a:ext uri="{FF2B5EF4-FFF2-40B4-BE49-F238E27FC236}">
                <a16:creationId xmlns:a16="http://schemas.microsoft.com/office/drawing/2014/main" id="{2387EAEA-E21C-A27E-6408-862E601F1FB8}"/>
              </a:ext>
            </a:extLst>
          </p:cNvPr>
          <p:cNvSpPr>
            <a:spLocks noGrp="1"/>
          </p:cNvSpPr>
          <p:nvPr>
            <p:ph type="ftr" sz="quarter" idx="10"/>
          </p:nvPr>
        </p:nvSpPr>
        <p:spPr/>
        <p:txBody>
          <a:bodyPr/>
          <a:lstStyle/>
          <a:p>
            <a:endParaRPr lang="cs-CZ"/>
          </a:p>
        </p:txBody>
      </p:sp>
    </p:spTree>
    <p:extLst>
      <p:ext uri="{BB962C8B-B14F-4D97-AF65-F5344CB8AC3E}">
        <p14:creationId xmlns:p14="http://schemas.microsoft.com/office/powerpoint/2010/main" val="18786054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049D2B-46F3-7FF2-AF1F-93A5154F7EE0}"/>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90DDAADF-D34C-734C-3691-11C73A5E0D07}"/>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CEDCF34B-D645-5E33-2E85-CEEDAE3FF846}"/>
              </a:ext>
            </a:extLst>
          </p:cNvPr>
          <p:cNvSpPr>
            <a:spLocks noGrp="1"/>
          </p:cNvSpPr>
          <p:nvPr>
            <p:ph type="body" idx="1"/>
          </p:nvPr>
        </p:nvSpPr>
        <p:spPr/>
        <p:txBody>
          <a:bodyPr/>
          <a:lstStyle/>
          <a:p>
            <a:endParaRPr lang="cs-CZ" dirty="0"/>
          </a:p>
        </p:txBody>
      </p:sp>
      <p:sp>
        <p:nvSpPr>
          <p:cNvPr id="5" name="Zástupný symbol pro zápatí 4">
            <a:extLst>
              <a:ext uri="{FF2B5EF4-FFF2-40B4-BE49-F238E27FC236}">
                <a16:creationId xmlns:a16="http://schemas.microsoft.com/office/drawing/2014/main" id="{561F87BF-FDA9-5124-FADC-D66A2F8A131B}"/>
              </a:ext>
            </a:extLst>
          </p:cNvPr>
          <p:cNvSpPr>
            <a:spLocks noGrp="1"/>
          </p:cNvSpPr>
          <p:nvPr>
            <p:ph type="ftr" sz="quarter" idx="10"/>
          </p:nvPr>
        </p:nvSpPr>
        <p:spPr/>
        <p:txBody>
          <a:bodyPr/>
          <a:lstStyle/>
          <a:p>
            <a:endParaRPr lang="cs-CZ"/>
          </a:p>
        </p:txBody>
      </p:sp>
    </p:spTree>
    <p:extLst>
      <p:ext uri="{BB962C8B-B14F-4D97-AF65-F5344CB8AC3E}">
        <p14:creationId xmlns:p14="http://schemas.microsoft.com/office/powerpoint/2010/main" val="38656450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3288C7-5F4C-CE5E-3E32-E8067A762C24}"/>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81E79D5C-B089-34D1-E9E7-032BA4AE0806}"/>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BAADD70A-DE04-D4F2-72AA-55595B150101}"/>
              </a:ext>
            </a:extLst>
          </p:cNvPr>
          <p:cNvSpPr>
            <a:spLocks noGrp="1"/>
          </p:cNvSpPr>
          <p:nvPr>
            <p:ph type="body" idx="1"/>
          </p:nvPr>
        </p:nvSpPr>
        <p:spPr/>
        <p:txBody>
          <a:bodyPr/>
          <a:lstStyle/>
          <a:p>
            <a:endParaRPr lang="cs-CZ" dirty="0"/>
          </a:p>
        </p:txBody>
      </p:sp>
      <p:sp>
        <p:nvSpPr>
          <p:cNvPr id="5" name="Zástupný symbol pro zápatí 4">
            <a:extLst>
              <a:ext uri="{FF2B5EF4-FFF2-40B4-BE49-F238E27FC236}">
                <a16:creationId xmlns:a16="http://schemas.microsoft.com/office/drawing/2014/main" id="{E9FF7B32-D8DD-EEED-33C0-AA4037D37E8C}"/>
              </a:ext>
            </a:extLst>
          </p:cNvPr>
          <p:cNvSpPr>
            <a:spLocks noGrp="1"/>
          </p:cNvSpPr>
          <p:nvPr>
            <p:ph type="ftr" sz="quarter" idx="10"/>
          </p:nvPr>
        </p:nvSpPr>
        <p:spPr/>
        <p:txBody>
          <a:bodyPr/>
          <a:lstStyle/>
          <a:p>
            <a:endParaRPr lang="cs-CZ"/>
          </a:p>
        </p:txBody>
      </p:sp>
    </p:spTree>
    <p:extLst>
      <p:ext uri="{BB962C8B-B14F-4D97-AF65-F5344CB8AC3E}">
        <p14:creationId xmlns:p14="http://schemas.microsoft.com/office/powerpoint/2010/main" val="38516621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0712CC-97E0-F24F-1515-64ACC4D23DDE}"/>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6077A0D3-3BF8-FFB1-A209-C58221F078AA}"/>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7F1A86E7-F8B5-8CE6-E6B9-16CC2E797CE1}"/>
              </a:ext>
            </a:extLst>
          </p:cNvPr>
          <p:cNvSpPr>
            <a:spLocks noGrp="1"/>
          </p:cNvSpPr>
          <p:nvPr>
            <p:ph type="body" idx="1"/>
          </p:nvPr>
        </p:nvSpPr>
        <p:spPr/>
        <p:txBody>
          <a:bodyPr/>
          <a:lstStyle/>
          <a:p>
            <a:endParaRPr lang="cs-CZ" dirty="0"/>
          </a:p>
        </p:txBody>
      </p:sp>
      <p:sp>
        <p:nvSpPr>
          <p:cNvPr id="5" name="Zástupný symbol pro zápatí 4">
            <a:extLst>
              <a:ext uri="{FF2B5EF4-FFF2-40B4-BE49-F238E27FC236}">
                <a16:creationId xmlns:a16="http://schemas.microsoft.com/office/drawing/2014/main" id="{BAF66C4E-F626-1C13-6383-7DDCDAB16D80}"/>
              </a:ext>
            </a:extLst>
          </p:cNvPr>
          <p:cNvSpPr>
            <a:spLocks noGrp="1"/>
          </p:cNvSpPr>
          <p:nvPr>
            <p:ph type="ftr" sz="quarter" idx="10"/>
          </p:nvPr>
        </p:nvSpPr>
        <p:spPr/>
        <p:txBody>
          <a:bodyPr/>
          <a:lstStyle/>
          <a:p>
            <a:endParaRPr lang="cs-CZ"/>
          </a:p>
        </p:txBody>
      </p:sp>
    </p:spTree>
    <p:extLst>
      <p:ext uri="{BB962C8B-B14F-4D97-AF65-F5344CB8AC3E}">
        <p14:creationId xmlns:p14="http://schemas.microsoft.com/office/powerpoint/2010/main" val="31765458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FC0BE4-0FDD-C6D9-368D-D6B7BAF1CBF1}"/>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A6AE389E-3A3D-4F63-E29E-EA7F7383630E}"/>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9239B028-E7C9-7EAA-87B5-500E4A632A67}"/>
              </a:ext>
            </a:extLst>
          </p:cNvPr>
          <p:cNvSpPr>
            <a:spLocks noGrp="1"/>
          </p:cNvSpPr>
          <p:nvPr>
            <p:ph type="body" idx="1"/>
          </p:nvPr>
        </p:nvSpPr>
        <p:spPr/>
        <p:txBody>
          <a:bodyPr/>
          <a:lstStyle/>
          <a:p>
            <a:endParaRPr lang="cs-CZ" dirty="0"/>
          </a:p>
        </p:txBody>
      </p:sp>
      <p:sp>
        <p:nvSpPr>
          <p:cNvPr id="5" name="Zástupný symbol pro zápatí 4">
            <a:extLst>
              <a:ext uri="{FF2B5EF4-FFF2-40B4-BE49-F238E27FC236}">
                <a16:creationId xmlns:a16="http://schemas.microsoft.com/office/drawing/2014/main" id="{2FC2B2D0-F96A-A22E-49D6-B334EFF707D2}"/>
              </a:ext>
            </a:extLst>
          </p:cNvPr>
          <p:cNvSpPr>
            <a:spLocks noGrp="1"/>
          </p:cNvSpPr>
          <p:nvPr>
            <p:ph type="ftr" sz="quarter" idx="10"/>
          </p:nvPr>
        </p:nvSpPr>
        <p:spPr/>
        <p:txBody>
          <a:bodyPr/>
          <a:lstStyle/>
          <a:p>
            <a:endParaRPr lang="cs-CZ"/>
          </a:p>
        </p:txBody>
      </p:sp>
    </p:spTree>
    <p:extLst>
      <p:ext uri="{BB962C8B-B14F-4D97-AF65-F5344CB8AC3E}">
        <p14:creationId xmlns:p14="http://schemas.microsoft.com/office/powerpoint/2010/main" val="39017082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418A47-0A23-9A39-951B-32BA804A385D}"/>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2D92066F-D78E-C065-A9AD-7D4222EF456D}"/>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2DAA0931-1FDA-3E22-3C84-73B0CE62E730}"/>
              </a:ext>
            </a:extLst>
          </p:cNvPr>
          <p:cNvSpPr>
            <a:spLocks noGrp="1"/>
          </p:cNvSpPr>
          <p:nvPr>
            <p:ph type="body" idx="1"/>
          </p:nvPr>
        </p:nvSpPr>
        <p:spPr/>
        <p:txBody>
          <a:bodyPr/>
          <a:lstStyle/>
          <a:p>
            <a:endParaRPr lang="cs-CZ"/>
          </a:p>
        </p:txBody>
      </p:sp>
      <p:sp>
        <p:nvSpPr>
          <p:cNvPr id="5" name="Zástupný symbol pro zápatí 4">
            <a:extLst>
              <a:ext uri="{FF2B5EF4-FFF2-40B4-BE49-F238E27FC236}">
                <a16:creationId xmlns:a16="http://schemas.microsoft.com/office/drawing/2014/main" id="{17B1C81D-0BC8-6C42-04D6-3E3B11207F6F}"/>
              </a:ext>
            </a:extLst>
          </p:cNvPr>
          <p:cNvSpPr>
            <a:spLocks noGrp="1"/>
          </p:cNvSpPr>
          <p:nvPr>
            <p:ph type="ftr" sz="quarter" idx="10"/>
          </p:nvPr>
        </p:nvSpPr>
        <p:spPr/>
        <p:txBody>
          <a:bodyPr/>
          <a:lstStyle/>
          <a:p>
            <a:endParaRPr lang="cs-CZ"/>
          </a:p>
        </p:txBody>
      </p:sp>
    </p:spTree>
    <p:extLst>
      <p:ext uri="{BB962C8B-B14F-4D97-AF65-F5344CB8AC3E}">
        <p14:creationId xmlns:p14="http://schemas.microsoft.com/office/powerpoint/2010/main" val="25396531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2323EC-B132-32AF-5BCC-9286B781DFCD}"/>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EBCC51BA-5A20-50DD-85CA-FC07E78ED522}"/>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A1BDBA74-02D6-9F94-D720-0A5B302B6257}"/>
              </a:ext>
            </a:extLst>
          </p:cNvPr>
          <p:cNvSpPr>
            <a:spLocks noGrp="1"/>
          </p:cNvSpPr>
          <p:nvPr>
            <p:ph type="body" idx="1"/>
          </p:nvPr>
        </p:nvSpPr>
        <p:spPr/>
        <p:txBody>
          <a:bodyPr/>
          <a:lstStyle/>
          <a:p>
            <a:endParaRPr lang="cs-CZ" dirty="0"/>
          </a:p>
        </p:txBody>
      </p:sp>
      <p:sp>
        <p:nvSpPr>
          <p:cNvPr id="5" name="Zástupný symbol pro zápatí 4">
            <a:extLst>
              <a:ext uri="{FF2B5EF4-FFF2-40B4-BE49-F238E27FC236}">
                <a16:creationId xmlns:a16="http://schemas.microsoft.com/office/drawing/2014/main" id="{DC9ED902-2DE5-FE78-0607-F1B617127E19}"/>
              </a:ext>
            </a:extLst>
          </p:cNvPr>
          <p:cNvSpPr>
            <a:spLocks noGrp="1"/>
          </p:cNvSpPr>
          <p:nvPr>
            <p:ph type="ftr" sz="quarter" idx="10"/>
          </p:nvPr>
        </p:nvSpPr>
        <p:spPr/>
        <p:txBody>
          <a:bodyPr/>
          <a:lstStyle/>
          <a:p>
            <a:endParaRPr lang="cs-CZ"/>
          </a:p>
        </p:txBody>
      </p:sp>
    </p:spTree>
    <p:extLst>
      <p:ext uri="{BB962C8B-B14F-4D97-AF65-F5344CB8AC3E}">
        <p14:creationId xmlns:p14="http://schemas.microsoft.com/office/powerpoint/2010/main" val="3101204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549F76-085A-E9E0-5008-8A9AC146D60B}"/>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C221FEE1-65A1-9BA5-BE5B-1257C8E53CB2}"/>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2E759C49-D445-ED38-A4C5-94C67CAAE00C}"/>
              </a:ext>
            </a:extLst>
          </p:cNvPr>
          <p:cNvSpPr>
            <a:spLocks noGrp="1"/>
          </p:cNvSpPr>
          <p:nvPr>
            <p:ph type="body" idx="1"/>
          </p:nvPr>
        </p:nvSpPr>
        <p:spPr/>
        <p:txBody>
          <a:bodyPr/>
          <a:lstStyle/>
          <a:p>
            <a:endParaRPr lang="cs-CZ" dirty="0"/>
          </a:p>
        </p:txBody>
      </p:sp>
      <p:sp>
        <p:nvSpPr>
          <p:cNvPr id="5" name="Zástupný symbol pro zápatí 4">
            <a:extLst>
              <a:ext uri="{FF2B5EF4-FFF2-40B4-BE49-F238E27FC236}">
                <a16:creationId xmlns:a16="http://schemas.microsoft.com/office/drawing/2014/main" id="{0FE050F2-20CF-3284-C593-0C87F0397E18}"/>
              </a:ext>
            </a:extLst>
          </p:cNvPr>
          <p:cNvSpPr>
            <a:spLocks noGrp="1"/>
          </p:cNvSpPr>
          <p:nvPr>
            <p:ph type="ftr" sz="quarter" idx="10"/>
          </p:nvPr>
        </p:nvSpPr>
        <p:spPr/>
        <p:txBody>
          <a:bodyPr/>
          <a:lstStyle/>
          <a:p>
            <a:endParaRPr lang="cs-CZ"/>
          </a:p>
        </p:txBody>
      </p:sp>
    </p:spTree>
    <p:extLst>
      <p:ext uri="{BB962C8B-B14F-4D97-AF65-F5344CB8AC3E}">
        <p14:creationId xmlns:p14="http://schemas.microsoft.com/office/powerpoint/2010/main" val="31852463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42844" y="1428736"/>
            <a:ext cx="7772400" cy="1470025"/>
          </a:xfrm>
        </p:spPr>
        <p:txBody>
          <a:bodyPr/>
          <a:lstStyle>
            <a:lvl1pPr algn="l">
              <a:defRPr>
                <a:solidFill>
                  <a:srgbClr val="00A9E2"/>
                </a:solidFill>
              </a:defRPr>
            </a:lvl1pPr>
          </a:lstStyle>
          <a:p>
            <a:r>
              <a:rPr lang="cs-CZ"/>
              <a:t>Kliknutím lze upravit styl.</a:t>
            </a:r>
            <a:endParaRPr lang="cs-CZ" dirty="0"/>
          </a:p>
        </p:txBody>
      </p:sp>
      <p:sp>
        <p:nvSpPr>
          <p:cNvPr id="3" name="Podnadpis 2"/>
          <p:cNvSpPr>
            <a:spLocks noGrp="1"/>
          </p:cNvSpPr>
          <p:nvPr>
            <p:ph type="subTitle" idx="1"/>
          </p:nvPr>
        </p:nvSpPr>
        <p:spPr>
          <a:xfrm>
            <a:off x="142844" y="3857628"/>
            <a:ext cx="6400800" cy="1752600"/>
          </a:xfrm>
        </p:spPr>
        <p:txBody>
          <a:bodyPr>
            <a:normAutofit/>
          </a:bodyPr>
          <a:lstStyle>
            <a:lvl1pPr marL="0" indent="0" algn="l">
              <a:buNone/>
              <a:defRPr lang="cs-CZ" sz="3200" kern="1200" dirty="0" smtClean="0">
                <a:solidFill>
                  <a:srgbClr val="00A9E2"/>
                </a:solidFill>
                <a:latin typeface="Arial" pitchFamily="34" charset="0"/>
                <a:ea typeface="+mj-ea"/>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lze upravit styl předlohy.</a:t>
            </a:r>
            <a:endParaRPr lang="cs-CZ" dirty="0"/>
          </a:p>
        </p:txBody>
      </p:sp>
      <p:sp>
        <p:nvSpPr>
          <p:cNvPr id="4" name="Zástupný symbol pro datum 3"/>
          <p:cNvSpPr>
            <a:spLocks noGrp="1"/>
          </p:cNvSpPr>
          <p:nvPr>
            <p:ph type="dt" sz="half" idx="10"/>
          </p:nvPr>
        </p:nvSpPr>
        <p:spPr>
          <a:xfrm>
            <a:off x="142844" y="6357958"/>
            <a:ext cx="2133600" cy="365125"/>
          </a:xfrm>
        </p:spPr>
        <p:txBody>
          <a:bodyPr/>
          <a:lstStyle/>
          <a:p>
            <a:fld id="{5FBF375F-55C4-4FE2-B2B6-98193434E037}" type="datetime1">
              <a:rPr lang="cs-CZ" smtClean="0"/>
              <a:t>22.09.2025</a:t>
            </a:fld>
            <a:endParaRPr lang="cs-CZ" dirty="0"/>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9F03F0DB-9040-4F31-8D2D-42639AAB2BE5}" type="slidenum">
              <a:rPr lang="cs-CZ" smtClean="0"/>
              <a:pPr/>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2500">
        <p14:revea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a:xfrm>
            <a:off x="2857488" y="274638"/>
            <a:ext cx="5829312" cy="1143000"/>
          </a:xfrm>
        </p:spPr>
        <p:txBody>
          <a:bodyPr>
            <a:normAutofit/>
          </a:bodyPr>
          <a:lstStyle>
            <a:lvl1pPr algn="l" defTabSz="914400" rtl="0" eaLnBrk="1" latinLnBrk="0" hangingPunct="1">
              <a:spcBef>
                <a:spcPct val="0"/>
              </a:spcBef>
              <a:buNone/>
              <a:defRPr lang="cs-CZ" sz="3200" kern="1200" dirty="0" smtClean="0">
                <a:solidFill>
                  <a:srgbClr val="00A9E2"/>
                </a:solidFill>
                <a:latin typeface="Arial" pitchFamily="34" charset="0"/>
                <a:ea typeface="+mj-ea"/>
                <a:cs typeface="Arial" pitchFamily="34" charset="0"/>
              </a:defRPr>
            </a:lvl1pPr>
          </a:lstStyle>
          <a:p>
            <a:r>
              <a:rPr lang="cs-CZ"/>
              <a:t>Kliknutím lze upravit styl.</a:t>
            </a:r>
            <a:endParaRPr lang="cs-CZ" dirty="0"/>
          </a:p>
        </p:txBody>
      </p:sp>
      <p:sp>
        <p:nvSpPr>
          <p:cNvPr id="3" name="Zástupný symbol pro svislý text 2"/>
          <p:cNvSpPr>
            <a:spLocks noGrp="1"/>
          </p:cNvSpPr>
          <p:nvPr>
            <p:ph type="body" orient="vert" idx="1"/>
          </p:nvPr>
        </p:nvSpPr>
        <p:spPr>
          <a:xfrm>
            <a:off x="285720" y="1600200"/>
            <a:ext cx="8401080" cy="4525963"/>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a:xfrm>
            <a:off x="214282" y="6357958"/>
            <a:ext cx="2133600" cy="365125"/>
          </a:xfrm>
        </p:spPr>
        <p:txBody>
          <a:bodyPr/>
          <a:lstStyle/>
          <a:p>
            <a:fld id="{EB064F59-2485-41AF-9B5F-E759BCB14A23}" type="datetime1">
              <a:rPr lang="cs-CZ" smtClean="0"/>
              <a:t>22.09.2025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9F03F0DB-9040-4F31-8D2D-42639AAB2BE5}" type="slidenum">
              <a:rPr lang="cs-CZ" smtClean="0"/>
              <a:pPr/>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2500">
        <p14:revea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lvl1pPr algn="l">
              <a:defRPr lang="cs-CZ" sz="3200" kern="1200" dirty="0" smtClean="0">
                <a:solidFill>
                  <a:srgbClr val="00A9E2"/>
                </a:solidFill>
                <a:latin typeface="Arial" pitchFamily="34" charset="0"/>
                <a:ea typeface="+mj-ea"/>
                <a:cs typeface="Arial" pitchFamily="34" charset="0"/>
              </a:defRPr>
            </a:lvl1pPr>
          </a:lstStyle>
          <a:p>
            <a:r>
              <a:rPr lang="cs-CZ"/>
              <a:t>Kliknutím lze upravit styl.</a:t>
            </a:r>
            <a:endParaRPr lang="cs-CZ" dirty="0"/>
          </a:p>
        </p:txBody>
      </p:sp>
      <p:sp>
        <p:nvSpPr>
          <p:cNvPr id="3" name="Zástupný symbol pro svislý text 2"/>
          <p:cNvSpPr>
            <a:spLocks noGrp="1"/>
          </p:cNvSpPr>
          <p:nvPr>
            <p:ph type="body" orient="vert" idx="1"/>
          </p:nvPr>
        </p:nvSpPr>
        <p:spPr>
          <a:xfrm>
            <a:off x="285720" y="1285860"/>
            <a:ext cx="6191280" cy="4840303"/>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a:xfrm>
            <a:off x="214282" y="6357958"/>
            <a:ext cx="2133600" cy="365125"/>
          </a:xfrm>
        </p:spPr>
        <p:txBody>
          <a:bodyPr/>
          <a:lstStyle/>
          <a:p>
            <a:fld id="{D48584E9-A84F-4006-936A-710463F1B04C}" type="datetime1">
              <a:rPr lang="cs-CZ" smtClean="0"/>
              <a:t>22.09.2025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9F03F0DB-9040-4F31-8D2D-42639AAB2BE5}" type="slidenum">
              <a:rPr lang="cs-CZ" smtClean="0"/>
              <a:pPr/>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2500">
        <p14:revea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2857488" y="274638"/>
            <a:ext cx="5829312" cy="1143000"/>
          </a:xfrm>
        </p:spPr>
        <p:txBody>
          <a:bodyPr>
            <a:noAutofit/>
          </a:bodyPr>
          <a:lstStyle>
            <a:lvl1pPr algn="l" defTabSz="914400" rtl="0" eaLnBrk="1" latinLnBrk="0" hangingPunct="1">
              <a:spcBef>
                <a:spcPct val="0"/>
              </a:spcBef>
              <a:buNone/>
              <a:defRPr lang="cs-CZ" sz="3200" kern="1200" dirty="0" smtClean="0">
                <a:solidFill>
                  <a:srgbClr val="00A9E2"/>
                </a:solidFill>
                <a:latin typeface="Arial" pitchFamily="34" charset="0"/>
                <a:ea typeface="+mj-ea"/>
                <a:cs typeface="Arial" pitchFamily="34" charset="0"/>
              </a:defRPr>
            </a:lvl1pPr>
          </a:lstStyle>
          <a:p>
            <a:r>
              <a:rPr lang="cs-CZ"/>
              <a:t>Kliknutím lze upravit styl.</a:t>
            </a:r>
            <a:endParaRPr lang="cs-CZ" dirty="0"/>
          </a:p>
        </p:txBody>
      </p:sp>
      <p:sp>
        <p:nvSpPr>
          <p:cNvPr id="3" name="Zástupný symbol pro obsah 2"/>
          <p:cNvSpPr>
            <a:spLocks noGrp="1"/>
          </p:cNvSpPr>
          <p:nvPr>
            <p:ph idx="1"/>
          </p:nvPr>
        </p:nvSpPr>
        <p:spPr>
          <a:xfrm>
            <a:off x="214282" y="1600200"/>
            <a:ext cx="8472518" cy="4525963"/>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a:xfrm>
            <a:off x="214282" y="6357958"/>
            <a:ext cx="2133600" cy="365125"/>
          </a:xfrm>
        </p:spPr>
        <p:txBody>
          <a:bodyPr/>
          <a:lstStyle/>
          <a:p>
            <a:fld id="{D78D63FE-AF18-4E0E-A02E-D283FAB33077}" type="datetime1">
              <a:rPr lang="cs-CZ" smtClean="0"/>
              <a:t>22.09.2025</a:t>
            </a:fld>
            <a:endParaRPr lang="cs-CZ" dirty="0"/>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9F03F0DB-9040-4F31-8D2D-42639AAB2BE5}" type="slidenum">
              <a:rPr lang="cs-CZ" smtClean="0"/>
              <a:pPr/>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2500">
        <p14:revea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214282" y="4357694"/>
            <a:ext cx="7772400" cy="1362075"/>
          </a:xfrm>
        </p:spPr>
        <p:txBody>
          <a:bodyPr anchor="t">
            <a:normAutofit/>
          </a:bodyPr>
          <a:lstStyle>
            <a:lvl1pPr algn="l" defTabSz="914400" rtl="0" eaLnBrk="1" latinLnBrk="0" hangingPunct="1">
              <a:spcBef>
                <a:spcPct val="0"/>
              </a:spcBef>
              <a:buNone/>
              <a:defRPr lang="cs-CZ" sz="3200" kern="1200" dirty="0" smtClean="0">
                <a:solidFill>
                  <a:srgbClr val="00A9E2"/>
                </a:solidFill>
                <a:latin typeface="Arial" pitchFamily="34" charset="0"/>
                <a:ea typeface="+mj-ea"/>
                <a:cs typeface="Arial" pitchFamily="34" charset="0"/>
              </a:defRPr>
            </a:lvl1pPr>
          </a:lstStyle>
          <a:p>
            <a:r>
              <a:rPr lang="cs-CZ"/>
              <a:t>Kliknutím lze upravit styl.</a:t>
            </a:r>
            <a:endParaRPr lang="cs-CZ" dirty="0"/>
          </a:p>
        </p:txBody>
      </p:sp>
      <p:sp>
        <p:nvSpPr>
          <p:cNvPr id="3" name="Zástupný symbol pro text 2"/>
          <p:cNvSpPr>
            <a:spLocks noGrp="1"/>
          </p:cNvSpPr>
          <p:nvPr>
            <p:ph type="body" idx="1"/>
          </p:nvPr>
        </p:nvSpPr>
        <p:spPr>
          <a:xfrm>
            <a:off x="214282" y="2857496"/>
            <a:ext cx="7772400" cy="1500187"/>
          </a:xfrm>
        </p:spPr>
        <p:txBody>
          <a:bodyPr anchor="b"/>
          <a:lstStyle>
            <a:lvl1pPr marL="0" indent="0">
              <a:buNone/>
              <a:defRPr sz="2000">
                <a:solidFill>
                  <a:schemeClr val="tx1">
                    <a:tint val="75000"/>
                  </a:schemeClr>
                </a:solidFill>
                <a:latin typeface="Arial" pitchFamily="34" charset="0"/>
                <a:cs typeface="Arial"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Zástupný symbol pro datum 3"/>
          <p:cNvSpPr>
            <a:spLocks noGrp="1"/>
          </p:cNvSpPr>
          <p:nvPr>
            <p:ph type="dt" sz="half" idx="10"/>
          </p:nvPr>
        </p:nvSpPr>
        <p:spPr>
          <a:xfrm>
            <a:off x="214282" y="6357958"/>
            <a:ext cx="2133600" cy="365125"/>
          </a:xfrm>
        </p:spPr>
        <p:txBody>
          <a:bodyPr/>
          <a:lstStyle/>
          <a:p>
            <a:fld id="{25B6402E-3186-4AE6-8230-B790CD3F5860}" type="datetime1">
              <a:rPr lang="cs-CZ" smtClean="0"/>
              <a:t>22.09.2025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9F03F0DB-9040-4F31-8D2D-42639AAB2BE5}" type="slidenum">
              <a:rPr lang="cs-CZ" smtClean="0"/>
              <a:pPr/>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2500">
        <p14:revea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a:xfrm>
            <a:off x="2857488" y="274638"/>
            <a:ext cx="5829312" cy="1143000"/>
          </a:xfrm>
        </p:spPr>
        <p:txBody>
          <a:bodyPr>
            <a:normAutofit/>
          </a:bodyPr>
          <a:lstStyle>
            <a:lvl1pPr algn="l" defTabSz="914400" rtl="0" eaLnBrk="1" latinLnBrk="0" hangingPunct="1">
              <a:spcBef>
                <a:spcPct val="0"/>
              </a:spcBef>
              <a:buNone/>
              <a:defRPr lang="cs-CZ" sz="3200" kern="1200" dirty="0" smtClean="0">
                <a:solidFill>
                  <a:srgbClr val="00A9E2"/>
                </a:solidFill>
                <a:latin typeface="Arial" pitchFamily="34" charset="0"/>
                <a:ea typeface="+mj-ea"/>
                <a:cs typeface="Arial" pitchFamily="34" charset="0"/>
              </a:defRPr>
            </a:lvl1pPr>
          </a:lstStyle>
          <a:p>
            <a:r>
              <a:rPr lang="cs-CZ"/>
              <a:t>Kliknutím lze upravit styl.</a:t>
            </a:r>
            <a:endParaRPr lang="cs-CZ" dirty="0"/>
          </a:p>
        </p:txBody>
      </p:sp>
      <p:sp>
        <p:nvSpPr>
          <p:cNvPr id="3" name="Zástupný symbol pro obsah 2"/>
          <p:cNvSpPr>
            <a:spLocks noGrp="1"/>
          </p:cNvSpPr>
          <p:nvPr>
            <p:ph sz="half" idx="1"/>
          </p:nvPr>
        </p:nvSpPr>
        <p:spPr>
          <a:xfrm>
            <a:off x="214282" y="157161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a:xfrm>
            <a:off x="214282" y="6357958"/>
            <a:ext cx="2133600" cy="365125"/>
          </a:xfrm>
        </p:spPr>
        <p:txBody>
          <a:bodyPr/>
          <a:lstStyle/>
          <a:p>
            <a:fld id="{112D826C-AC2D-45D7-886A-0BD13E389AAA}" type="datetime1">
              <a:rPr lang="cs-CZ" smtClean="0"/>
              <a:t>22.09.2025</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9F03F0DB-9040-4F31-8D2D-42639AAB2BE5}" type="slidenum">
              <a:rPr lang="cs-CZ" smtClean="0"/>
              <a:pPr/>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2500">
        <p14:revea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2857488" y="274638"/>
            <a:ext cx="5829312" cy="1143000"/>
          </a:xfrm>
        </p:spPr>
        <p:txBody>
          <a:bodyPr>
            <a:normAutofit/>
          </a:bodyPr>
          <a:lstStyle>
            <a:lvl1pPr algn="l" defTabSz="914400" rtl="0" eaLnBrk="1" latinLnBrk="0" hangingPunct="1">
              <a:spcBef>
                <a:spcPct val="0"/>
              </a:spcBef>
              <a:buNone/>
              <a:defRPr lang="cs-CZ" sz="3200" kern="1200" dirty="0" smtClean="0">
                <a:solidFill>
                  <a:srgbClr val="00A9E2"/>
                </a:solidFill>
                <a:latin typeface="Arial" pitchFamily="34" charset="0"/>
                <a:ea typeface="+mj-ea"/>
                <a:cs typeface="Arial" pitchFamily="34" charset="0"/>
              </a:defRPr>
            </a:lvl1pPr>
          </a:lstStyle>
          <a:p>
            <a:r>
              <a:rPr lang="cs-CZ"/>
              <a:t>Kliknutím lze upravit styl.</a:t>
            </a:r>
            <a:endParaRPr lang="cs-CZ" dirty="0"/>
          </a:p>
        </p:txBody>
      </p:sp>
      <p:sp>
        <p:nvSpPr>
          <p:cNvPr id="3" name="Zástupný symbol pro text 2"/>
          <p:cNvSpPr>
            <a:spLocks noGrp="1"/>
          </p:cNvSpPr>
          <p:nvPr>
            <p:ph type="body" idx="1"/>
          </p:nvPr>
        </p:nvSpPr>
        <p:spPr>
          <a:xfrm>
            <a:off x="214282" y="15033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Zástupný symbol pro obsah 3"/>
          <p:cNvSpPr>
            <a:spLocks noGrp="1"/>
          </p:cNvSpPr>
          <p:nvPr>
            <p:ph sz="half" idx="2"/>
          </p:nvPr>
        </p:nvSpPr>
        <p:spPr>
          <a:xfrm>
            <a:off x="214282" y="2143116"/>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7" name="Zástupný symbol pro datum 6"/>
          <p:cNvSpPr>
            <a:spLocks noGrp="1"/>
          </p:cNvSpPr>
          <p:nvPr>
            <p:ph type="dt" sz="half" idx="10"/>
          </p:nvPr>
        </p:nvSpPr>
        <p:spPr>
          <a:xfrm>
            <a:off x="214282" y="6324591"/>
            <a:ext cx="2133600" cy="365125"/>
          </a:xfrm>
        </p:spPr>
        <p:txBody>
          <a:bodyPr/>
          <a:lstStyle/>
          <a:p>
            <a:fld id="{3FD3194F-94CA-4B31-9C65-EBBBBDA642BF}" type="datetime1">
              <a:rPr lang="cs-CZ" smtClean="0"/>
              <a:t>22.09.2025</a:t>
            </a:fld>
            <a:endParaRPr lang="cs-CZ" dirty="0"/>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9F03F0DB-9040-4F31-8D2D-42639AAB2BE5}" type="slidenum">
              <a:rPr lang="cs-CZ" smtClean="0"/>
              <a:pPr/>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2500">
        <p14:revea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a:xfrm>
            <a:off x="2857488" y="274638"/>
            <a:ext cx="5829312" cy="1143000"/>
          </a:xfrm>
        </p:spPr>
        <p:txBody>
          <a:bodyPr>
            <a:normAutofit/>
          </a:bodyPr>
          <a:lstStyle>
            <a:lvl1pPr algn="l" defTabSz="914400" rtl="0" eaLnBrk="1" latinLnBrk="0" hangingPunct="1">
              <a:spcBef>
                <a:spcPct val="0"/>
              </a:spcBef>
              <a:buNone/>
              <a:defRPr lang="cs-CZ" sz="3200" kern="1200" dirty="0" smtClean="0">
                <a:solidFill>
                  <a:srgbClr val="00A9E2"/>
                </a:solidFill>
                <a:latin typeface="Arial" pitchFamily="34" charset="0"/>
                <a:ea typeface="+mj-ea"/>
                <a:cs typeface="Arial" pitchFamily="34" charset="0"/>
              </a:defRPr>
            </a:lvl1pPr>
          </a:lstStyle>
          <a:p>
            <a:r>
              <a:rPr lang="cs-CZ"/>
              <a:t>Kliknutím lze upravit styl.</a:t>
            </a:r>
            <a:endParaRPr lang="cs-CZ" dirty="0"/>
          </a:p>
        </p:txBody>
      </p:sp>
      <p:sp>
        <p:nvSpPr>
          <p:cNvPr id="3" name="Zástupný symbol pro datum 2"/>
          <p:cNvSpPr>
            <a:spLocks noGrp="1"/>
          </p:cNvSpPr>
          <p:nvPr>
            <p:ph type="dt" sz="half" idx="10"/>
          </p:nvPr>
        </p:nvSpPr>
        <p:spPr>
          <a:xfrm>
            <a:off x="214282" y="6357958"/>
            <a:ext cx="2133600" cy="365125"/>
          </a:xfrm>
        </p:spPr>
        <p:txBody>
          <a:bodyPr/>
          <a:lstStyle/>
          <a:p>
            <a:fld id="{68C12898-DA11-48EE-BCD3-3FEE91D690BA}" type="datetime1">
              <a:rPr lang="cs-CZ" smtClean="0"/>
              <a:t>22.09.2025</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9F03F0DB-9040-4F31-8D2D-42639AAB2BE5}" type="slidenum">
              <a:rPr lang="cs-CZ" smtClean="0"/>
              <a:pPr/>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2500">
        <p14:revea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a:xfrm>
            <a:off x="214282" y="6357958"/>
            <a:ext cx="2133600" cy="365125"/>
          </a:xfrm>
        </p:spPr>
        <p:txBody>
          <a:bodyPr/>
          <a:lstStyle>
            <a:lvl1pPr>
              <a:defRPr>
                <a:latin typeface="Arial" pitchFamily="34" charset="0"/>
                <a:cs typeface="Arial" pitchFamily="34" charset="0"/>
              </a:defRPr>
            </a:lvl1pPr>
          </a:lstStyle>
          <a:p>
            <a:fld id="{8F4E5142-0D4A-423E-8E6B-FAEC21698CF9}" type="datetime1">
              <a:rPr lang="cs-CZ" smtClean="0"/>
              <a:t>22.09.2025</a:t>
            </a:fld>
            <a:endParaRPr lang="cs-CZ" dirty="0"/>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9F03F0DB-9040-4F31-8D2D-42639AAB2BE5}" type="slidenum">
              <a:rPr lang="cs-CZ" smtClean="0"/>
              <a:pPr/>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2500">
        <p14:revea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214282" y="1142984"/>
            <a:ext cx="3294065" cy="1285884"/>
          </a:xfrm>
        </p:spPr>
        <p:txBody>
          <a:bodyPr anchor="b">
            <a:noAutofit/>
          </a:bodyPr>
          <a:lstStyle>
            <a:lvl1pPr algn="l" defTabSz="914400" rtl="0" eaLnBrk="1" latinLnBrk="0" hangingPunct="1">
              <a:spcBef>
                <a:spcPct val="0"/>
              </a:spcBef>
              <a:buNone/>
              <a:defRPr lang="cs-CZ" sz="2800" kern="1200" dirty="0" smtClean="0">
                <a:solidFill>
                  <a:srgbClr val="00A9E2"/>
                </a:solidFill>
                <a:latin typeface="Arial" pitchFamily="34" charset="0"/>
                <a:ea typeface="+mj-ea"/>
                <a:cs typeface="Arial" pitchFamily="34" charset="0"/>
              </a:defRPr>
            </a:lvl1pPr>
          </a:lstStyle>
          <a:p>
            <a:r>
              <a:rPr lang="cs-CZ"/>
              <a:t>Kliknutím lze upravit styl.</a:t>
            </a:r>
            <a:endParaRPr lang="cs-CZ" dirty="0"/>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214282" y="2500306"/>
            <a:ext cx="3251231" cy="362585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4"/>
          <p:cNvSpPr>
            <a:spLocks noGrp="1"/>
          </p:cNvSpPr>
          <p:nvPr>
            <p:ph type="dt" sz="half" idx="10"/>
          </p:nvPr>
        </p:nvSpPr>
        <p:spPr>
          <a:xfrm>
            <a:off x="214282" y="6357958"/>
            <a:ext cx="2133600" cy="365125"/>
          </a:xfrm>
        </p:spPr>
        <p:txBody>
          <a:bodyPr/>
          <a:lstStyle/>
          <a:p>
            <a:fld id="{BB77CFF4-3E4B-4385-A302-D66E357CC05E}" type="datetime1">
              <a:rPr lang="cs-CZ" smtClean="0"/>
              <a:t>22.09.2025</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9F03F0DB-9040-4F31-8D2D-42639AAB2BE5}" type="slidenum">
              <a:rPr lang="cs-CZ" smtClean="0"/>
              <a:pPr/>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2500">
        <p14:revea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a:t>Kliknutím lze upravit styl.</a:t>
            </a:r>
            <a:endParaRPr lang="cs-CZ" dirty="0"/>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a:t>Kliknutím na ikonu přidáte obrázek.</a:t>
            </a:r>
            <a:endParaRPr lang="cs-CZ" dirty="0"/>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4"/>
          <p:cNvSpPr>
            <a:spLocks noGrp="1"/>
          </p:cNvSpPr>
          <p:nvPr>
            <p:ph type="dt" sz="half" idx="10"/>
          </p:nvPr>
        </p:nvSpPr>
        <p:spPr>
          <a:xfrm>
            <a:off x="214282" y="6357958"/>
            <a:ext cx="2133600" cy="365125"/>
          </a:xfrm>
        </p:spPr>
        <p:txBody>
          <a:bodyPr/>
          <a:lstStyle/>
          <a:p>
            <a:fld id="{7040BC18-D4C3-4538-AEAB-318DD86C66FD}" type="datetime1">
              <a:rPr lang="cs-CZ" smtClean="0"/>
              <a:t>22.09.2025</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9F03F0DB-9040-4F31-8D2D-42639AAB2BE5}" type="slidenum">
              <a:rPr lang="cs-CZ" smtClean="0"/>
              <a:pPr/>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2500">
        <p14:revea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9" name="Obrázek 8" descr="velkybubli_CJ_1502_1.jpg"/>
          <p:cNvPicPr>
            <a:picLocks noChangeAspect="1"/>
          </p:cNvPicPr>
          <p:nvPr/>
        </p:nvPicPr>
        <p:blipFill>
          <a:blip r:embed="rId13" cstate="print"/>
          <a:stretch>
            <a:fillRect/>
          </a:stretch>
        </p:blipFill>
        <p:spPr>
          <a:xfrm>
            <a:off x="0" y="1522"/>
            <a:ext cx="9144000" cy="6854956"/>
          </a:xfrm>
          <a:prstGeom prst="rect">
            <a:avLst/>
          </a:prstGeom>
        </p:spPr>
      </p:pic>
      <p:sp>
        <p:nvSpPr>
          <p:cNvPr id="2" name="Zástupný symbol pro nadpis 1"/>
          <p:cNvSpPr>
            <a:spLocks noGrp="1"/>
          </p:cNvSpPr>
          <p:nvPr>
            <p:ph type="title"/>
          </p:nvPr>
        </p:nvSpPr>
        <p:spPr>
          <a:xfrm>
            <a:off x="2857488" y="274638"/>
            <a:ext cx="5829312" cy="1143000"/>
          </a:xfrm>
          <a:prstGeom prst="rect">
            <a:avLst/>
          </a:prstGeom>
        </p:spPr>
        <p:txBody>
          <a:bodyPr vert="horz" lIns="91440" tIns="45720" rIns="91440" bIns="45720" rtlCol="0" anchor="ctr">
            <a:noAutofit/>
          </a:bodyPr>
          <a:lstStyle/>
          <a:p>
            <a:r>
              <a:rPr lang="cs-CZ" dirty="0"/>
              <a:t>Klepnutím lze upravit styl předlohy nadpisů.</a:t>
            </a:r>
          </a:p>
        </p:txBody>
      </p:sp>
      <p:sp>
        <p:nvSpPr>
          <p:cNvPr id="3" name="Zástupný symbol pro text 2"/>
          <p:cNvSpPr>
            <a:spLocks noGrp="1"/>
          </p:cNvSpPr>
          <p:nvPr>
            <p:ph type="body" idx="1"/>
          </p:nvPr>
        </p:nvSpPr>
        <p:spPr>
          <a:xfrm>
            <a:off x="214282" y="1571612"/>
            <a:ext cx="8229600" cy="4525963"/>
          </a:xfrm>
          <a:prstGeom prst="rect">
            <a:avLst/>
          </a:prstGeom>
        </p:spPr>
        <p:txBody>
          <a:bodyPr vert="horz" lIns="91440" tIns="45720" rIns="91440" bIns="45720" rtlCol="0">
            <a:normAutofit/>
          </a:bodyPr>
          <a:lstStyle/>
          <a:p>
            <a:pPr lvl="0"/>
            <a:r>
              <a:rPr lang="cs-CZ" dirty="0"/>
              <a:t>Klepnutím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4" name="Zástupný symbol pro datum 3"/>
          <p:cNvSpPr>
            <a:spLocks noGrp="1"/>
          </p:cNvSpPr>
          <p:nvPr>
            <p:ph type="dt" sz="half" idx="2"/>
          </p:nvPr>
        </p:nvSpPr>
        <p:spPr>
          <a:xfrm>
            <a:off x="214282" y="6357958"/>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pitchFamily="34" charset="0"/>
                <a:cs typeface="Arial" pitchFamily="34" charset="0"/>
              </a:defRPr>
            </a:lvl1pPr>
          </a:lstStyle>
          <a:p>
            <a:fld id="{E2BCCFD0-E1C1-4C12-868A-C809BFA9B44C}" type="datetime1">
              <a:rPr lang="cs-CZ" smtClean="0"/>
              <a:t>22.09.2025</a:t>
            </a:fld>
            <a:endParaRPr lang="cs-CZ" dirty="0"/>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03F0DB-9040-4F31-8D2D-42639AAB2BE5}" type="slidenum">
              <a:rPr lang="cs-CZ" smtClean="0"/>
              <a:pPr/>
              <a:t>‹#›</a:t>
            </a:fld>
            <a:endParaRPr 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500">
        <p14:reveal/>
      </p:transition>
    </mc:Choice>
    <mc:Fallback xmlns="">
      <p:transition spd="slow">
        <p:fade/>
      </p:transition>
    </mc:Fallback>
  </mc:AlternateContent>
  <p:hf hdr="0" ftr="0" dt="0"/>
  <p:txStyles>
    <p:titleStyle>
      <a:lvl1pPr algn="l" defTabSz="914400" rtl="0" eaLnBrk="1" latinLnBrk="0" hangingPunct="1">
        <a:spcBef>
          <a:spcPct val="0"/>
        </a:spcBef>
        <a:buNone/>
        <a:defRPr lang="cs-CZ" sz="3600" kern="1200" dirty="0">
          <a:solidFill>
            <a:srgbClr val="00A9E2"/>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hyperlink" Target="https://mv.gov.cz/odk2/clanek/metodicke-materialy-metodicky-material-c-15-16.aspx" TargetMode="Externa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mv.gov.cz/odk"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hyperlink" Target="https://portal.gov.cz/kam-dal/pro-urady-ovm/interaktivni-vzory-pro-tvorbu-obecne-zavaznych-vyhlasek-obci"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mailto:sbirkausc@mvcr.cz" TargetMode="External"/><Relationship Id="rId2" Type="http://schemas.openxmlformats.org/officeDocument/2006/relationships/hyperlink" Target="mailto:odbordk@mv.gov.cz" TargetMode="External"/><Relationship Id="rId1" Type="http://schemas.openxmlformats.org/officeDocument/2006/relationships/slideLayout" Target="../slideLayouts/slideLayout2.xml"/><Relationship Id="rId5" Type="http://schemas.openxmlformats.org/officeDocument/2006/relationships/hyperlink" Target="https://sbirkapp.gov.cz/" TargetMode="External"/><Relationship Id="rId4" Type="http://schemas.openxmlformats.org/officeDocument/2006/relationships/hyperlink" Target="https://mv.gov.cz/odk"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179512" y="1196752"/>
            <a:ext cx="8784976" cy="3888432"/>
          </a:xfrm>
        </p:spPr>
        <p:txBody>
          <a:bodyPr/>
          <a:lstStyle/>
          <a:p>
            <a:pPr algn="ctr">
              <a:lnSpc>
                <a:spcPct val="150000"/>
              </a:lnSpc>
              <a:spcAft>
                <a:spcPts val="600"/>
              </a:spcAft>
            </a:pPr>
            <a:r>
              <a:rPr lang="cs-CZ" b="1" noProof="0" dirty="0"/>
              <a:t>AKTUÁLNÍ OBLASTI REGULACE VEŘEJNÉHO POŘÁDKU VČETNĚ NOVÝCH ZMOCNĚNÍ</a:t>
            </a:r>
            <a:endParaRPr lang="cs-CZ" b="1" spc="300" noProof="0" dirty="0">
              <a:latin typeface="Arial CE" panose="020B0604020202020204" pitchFamily="34" charset="0"/>
              <a:cs typeface="Arial CE" panose="020B0604020202020204" pitchFamily="34" charset="0"/>
            </a:endParaRPr>
          </a:p>
        </p:txBody>
      </p:sp>
      <p:sp>
        <p:nvSpPr>
          <p:cNvPr id="3" name="Podnadpis 2"/>
          <p:cNvSpPr>
            <a:spLocks noGrp="1"/>
          </p:cNvSpPr>
          <p:nvPr>
            <p:ph type="subTitle" idx="1"/>
          </p:nvPr>
        </p:nvSpPr>
        <p:spPr>
          <a:xfrm>
            <a:off x="683568" y="5445224"/>
            <a:ext cx="6048672" cy="1008112"/>
          </a:xfrm>
        </p:spPr>
        <p:txBody>
          <a:bodyPr>
            <a:noAutofit/>
          </a:bodyPr>
          <a:lstStyle/>
          <a:p>
            <a:r>
              <a:rPr lang="cs-CZ" sz="1400" b="1" noProof="0" dirty="0">
                <a:solidFill>
                  <a:schemeClr val="tx1"/>
                </a:solidFill>
              </a:rPr>
              <a:t>Mgr. </a:t>
            </a:r>
            <a:r>
              <a:rPr lang="cs-CZ" sz="1400" b="1" dirty="0">
                <a:solidFill>
                  <a:schemeClr val="tx1"/>
                </a:solidFill>
              </a:rPr>
              <a:t>Jakub Joklík</a:t>
            </a:r>
          </a:p>
          <a:p>
            <a:r>
              <a:rPr lang="cs-CZ" sz="1400" b="1" noProof="0" dirty="0">
                <a:solidFill>
                  <a:schemeClr val="tx1"/>
                </a:solidFill>
              </a:rPr>
              <a:t>vedoucí oddělení dozoru nad normotvorbou obcí</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FA39B7-5436-D469-3C85-D707AA537890}"/>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7B2719D2-5D00-19E8-2CBB-08074F0BD5FD}"/>
              </a:ext>
            </a:extLst>
          </p:cNvPr>
          <p:cNvSpPr>
            <a:spLocks noGrp="1"/>
          </p:cNvSpPr>
          <p:nvPr>
            <p:ph type="title"/>
          </p:nvPr>
        </p:nvSpPr>
        <p:spPr>
          <a:xfrm>
            <a:off x="274460" y="1110730"/>
            <a:ext cx="8546012" cy="930338"/>
          </a:xfrm>
        </p:spPr>
        <p:txBody>
          <a:bodyPr anchor="t"/>
          <a:lstStyle/>
          <a:p>
            <a:r>
              <a:rPr lang="cs-CZ" sz="2800" noProof="0" dirty="0">
                <a:solidFill>
                  <a:srgbClr val="00B0F0"/>
                </a:solidFill>
                <a:latin typeface="Arial CE" panose="020B0604020202020204" pitchFamily="34" charset="0"/>
                <a:cs typeface="Arial CE" panose="020B0604020202020204" pitchFamily="34" charset="0"/>
              </a:rPr>
              <a:t>REGULACE UŽÍVÁNÍ PSYCHOMODULAČNÍCH </a:t>
            </a:r>
            <a:br>
              <a:rPr lang="cs-CZ" sz="2800" noProof="0" dirty="0">
                <a:solidFill>
                  <a:srgbClr val="00B0F0"/>
                </a:solidFill>
                <a:latin typeface="Arial CE" panose="020B0604020202020204" pitchFamily="34" charset="0"/>
                <a:cs typeface="Arial CE" panose="020B0604020202020204" pitchFamily="34" charset="0"/>
              </a:rPr>
            </a:br>
            <a:r>
              <a:rPr lang="cs-CZ" sz="2800" noProof="0" dirty="0">
                <a:solidFill>
                  <a:srgbClr val="00B0F0"/>
                </a:solidFill>
                <a:latin typeface="Arial CE" panose="020B0604020202020204" pitchFamily="34" charset="0"/>
                <a:cs typeface="Arial CE" panose="020B0604020202020204" pitchFamily="34" charset="0"/>
              </a:rPr>
              <a:t>A ZAŘAZENÝCH PSYCHOAKTIVNÍCH LÁTEK</a:t>
            </a:r>
            <a:br>
              <a:rPr lang="cs-CZ" sz="2800" noProof="0" dirty="0">
                <a:solidFill>
                  <a:srgbClr val="00B0F0"/>
                </a:solidFill>
                <a:latin typeface="Arial CE" panose="020B0604020202020204" pitchFamily="34" charset="0"/>
                <a:cs typeface="Arial CE" panose="020B0604020202020204" pitchFamily="34" charset="0"/>
              </a:rPr>
            </a:br>
            <a:endParaRPr lang="cs-CZ" sz="2800" noProof="0" dirty="0">
              <a:solidFill>
                <a:srgbClr val="00B0F0"/>
              </a:solidFill>
            </a:endParaRPr>
          </a:p>
        </p:txBody>
      </p:sp>
      <p:sp>
        <p:nvSpPr>
          <p:cNvPr id="3" name="Zástupný symbol pro obsah 2">
            <a:extLst>
              <a:ext uri="{FF2B5EF4-FFF2-40B4-BE49-F238E27FC236}">
                <a16:creationId xmlns:a16="http://schemas.microsoft.com/office/drawing/2014/main" id="{C7786385-EC51-238B-8038-29BF8124E44B}"/>
              </a:ext>
            </a:extLst>
          </p:cNvPr>
          <p:cNvSpPr>
            <a:spLocks noGrp="1"/>
          </p:cNvSpPr>
          <p:nvPr>
            <p:ph idx="1"/>
          </p:nvPr>
        </p:nvSpPr>
        <p:spPr>
          <a:xfrm>
            <a:off x="412692" y="2066627"/>
            <a:ext cx="8064896" cy="3856865"/>
          </a:xfrm>
        </p:spPr>
        <p:txBody>
          <a:bodyPr>
            <a:normAutofit/>
          </a:bodyPr>
          <a:lstStyle/>
          <a:p>
            <a:pPr marL="0" indent="0" algn="just">
              <a:buNone/>
            </a:pPr>
            <a:endParaRPr lang="cs-CZ" sz="2800" noProof="0" dirty="0"/>
          </a:p>
          <a:p>
            <a:pPr marL="0" indent="0">
              <a:buNone/>
            </a:pPr>
            <a:r>
              <a:rPr lang="cs-CZ" sz="2800" noProof="0" dirty="0"/>
              <a:t> </a:t>
            </a:r>
          </a:p>
        </p:txBody>
      </p:sp>
      <p:sp>
        <p:nvSpPr>
          <p:cNvPr id="4" name="Zástupný symbol pro číslo snímku 3">
            <a:extLst>
              <a:ext uri="{FF2B5EF4-FFF2-40B4-BE49-F238E27FC236}">
                <a16:creationId xmlns:a16="http://schemas.microsoft.com/office/drawing/2014/main" id="{53F5DE26-BCE2-CA91-FE2B-D49D036E717B}"/>
              </a:ext>
            </a:extLst>
          </p:cNvPr>
          <p:cNvSpPr>
            <a:spLocks noGrp="1"/>
          </p:cNvSpPr>
          <p:nvPr>
            <p:ph type="sldNum" sz="quarter" idx="12"/>
          </p:nvPr>
        </p:nvSpPr>
        <p:spPr/>
        <p:txBody>
          <a:bodyPr/>
          <a:lstStyle/>
          <a:p>
            <a:fld id="{9F03F0DB-9040-4F31-8D2D-42639AAB2BE5}" type="slidenum">
              <a:rPr lang="cs-CZ" b="1" noProof="0" smtClean="0">
                <a:solidFill>
                  <a:schemeClr val="tx1"/>
                </a:solidFill>
                <a:latin typeface="Arial CE" panose="020B0604020202020204" pitchFamily="34" charset="0"/>
                <a:cs typeface="Arial CE" panose="020B0604020202020204" pitchFamily="34" charset="0"/>
              </a:rPr>
              <a:pPr/>
              <a:t>10</a:t>
            </a:fld>
            <a:endParaRPr lang="cs-CZ" b="1" noProof="0" dirty="0">
              <a:solidFill>
                <a:schemeClr val="tx1"/>
              </a:solidFill>
              <a:latin typeface="Arial CE" panose="020B0604020202020204" pitchFamily="34" charset="0"/>
              <a:cs typeface="Arial CE" panose="020B0604020202020204" pitchFamily="34" charset="0"/>
            </a:endParaRPr>
          </a:p>
        </p:txBody>
      </p:sp>
      <p:sp>
        <p:nvSpPr>
          <p:cNvPr id="5" name="TextovéPole 4">
            <a:extLst>
              <a:ext uri="{FF2B5EF4-FFF2-40B4-BE49-F238E27FC236}">
                <a16:creationId xmlns:a16="http://schemas.microsoft.com/office/drawing/2014/main" id="{22FF2831-519D-6B4C-09CC-0761429E2941}"/>
              </a:ext>
            </a:extLst>
          </p:cNvPr>
          <p:cNvSpPr txBox="1"/>
          <p:nvPr/>
        </p:nvSpPr>
        <p:spPr>
          <a:xfrm>
            <a:off x="323528" y="1931098"/>
            <a:ext cx="8640960" cy="4493538"/>
          </a:xfrm>
          <a:prstGeom prst="rect">
            <a:avLst/>
          </a:prstGeom>
          <a:noFill/>
        </p:spPr>
        <p:txBody>
          <a:bodyPr wrap="square" rtlCol="0">
            <a:spAutoFit/>
          </a:bodyPr>
          <a:lstStyle/>
          <a:p>
            <a:pPr marL="285750" indent="-285750">
              <a:buFont typeface="Arial" panose="020B0604020202020204" pitchFamily="34" charset="0"/>
              <a:buChar char="•"/>
            </a:pPr>
            <a:endParaRPr lang="cs-CZ" sz="1600" noProof="0"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
              <a:defRPr/>
            </a:pPr>
            <a:r>
              <a:rPr kumimoji="0" lang="cs-CZ" sz="1600"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Arial" panose="020B0604020202020204" pitchFamily="34" charset="0"/>
              </a:rPr>
              <a:t>V souvislosti s novelou zákona o návykových látkách </a:t>
            </a:r>
            <a:r>
              <a:rPr lang="cs-CZ" sz="1600" noProof="0" dirty="0">
                <a:latin typeface="Arial" panose="020B0604020202020204" pitchFamily="34" charset="0"/>
                <a:ea typeface="Times New Roman" panose="02020603050405020304" pitchFamily="18" charset="0"/>
                <a:cs typeface="Arial" panose="020B0604020202020204" pitchFamily="34" charset="0"/>
              </a:rPr>
              <a:t>se k 1. </a:t>
            </a:r>
            <a:r>
              <a:rPr lang="cs-CZ" sz="1600" dirty="0">
                <a:latin typeface="Arial" panose="020B0604020202020204" pitchFamily="34" charset="0"/>
                <a:ea typeface="Times New Roman" panose="02020603050405020304" pitchFamily="18" charset="0"/>
                <a:cs typeface="Arial" panose="020B0604020202020204" pitchFamily="34" charset="0"/>
              </a:rPr>
              <a:t>1.</a:t>
            </a:r>
            <a:r>
              <a:rPr lang="cs-CZ" sz="1600" noProof="0" dirty="0">
                <a:latin typeface="Arial" panose="020B0604020202020204" pitchFamily="34" charset="0"/>
                <a:ea typeface="Times New Roman" panose="02020603050405020304" pitchFamily="18" charset="0"/>
                <a:cs typeface="Arial" panose="020B0604020202020204" pitchFamily="34" charset="0"/>
              </a:rPr>
              <a:t> 2025 </a:t>
            </a:r>
            <a:r>
              <a:rPr kumimoji="0" lang="cs-CZ" sz="1600"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Arial" panose="020B0604020202020204" pitchFamily="34" charset="0"/>
              </a:rPr>
              <a:t>zavádějí kategorii tzv. </a:t>
            </a:r>
            <a:r>
              <a:rPr kumimoji="0" lang="cs-CZ" sz="1600" b="1" strike="noStrike" kern="1200" cap="none" spc="0" normalizeH="0" baseline="0" noProof="0" dirty="0" err="1">
                <a:ln>
                  <a:noFill/>
                </a:ln>
                <a:effectLst/>
                <a:uLnTx/>
                <a:uFillTx/>
                <a:latin typeface="Arial" panose="020B0604020202020204" pitchFamily="34" charset="0"/>
                <a:ea typeface="Times New Roman" panose="02020603050405020304" pitchFamily="18" charset="0"/>
                <a:cs typeface="Arial" panose="020B0604020202020204" pitchFamily="34" charset="0"/>
              </a:rPr>
              <a:t>psychomodulačních</a:t>
            </a:r>
            <a:r>
              <a:rPr kumimoji="0" lang="cs-CZ" sz="1600" b="1"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Arial" panose="020B0604020202020204" pitchFamily="34" charset="0"/>
              </a:rPr>
              <a:t> látek a zařazených psychoaktivních látek</a:t>
            </a:r>
            <a:r>
              <a:rPr lang="cs-CZ" sz="1600" b="1" dirty="0">
                <a:latin typeface="Arial" panose="020B0604020202020204" pitchFamily="34" charset="0"/>
                <a:ea typeface="Times New Roman" panose="02020603050405020304" pitchFamily="18" charset="0"/>
                <a:cs typeface="Arial" panose="020B0604020202020204" pitchFamily="34" charset="0"/>
              </a:rPr>
              <a:t>.</a:t>
            </a:r>
          </a:p>
          <a:p>
            <a:pPr marL="285750" indent="-285750" algn="just">
              <a:buFont typeface="Wingdings" panose="05000000000000000000" pitchFamily="2" charset="2"/>
              <a:buChar char="§"/>
              <a:defRPr/>
            </a:pPr>
            <a:endParaRPr lang="cs-CZ" sz="1600" b="1" dirty="0">
              <a:latin typeface="Arial" panose="020B0604020202020204" pitchFamily="34" charset="0"/>
              <a:ea typeface="Times New Roman" panose="02020603050405020304" pitchFamily="18" charset="0"/>
              <a:cs typeface="Arial" panose="020B0604020202020204" pitchFamily="34" charset="0"/>
            </a:endParaRPr>
          </a:p>
          <a:p>
            <a:pPr marL="285750" indent="-285750" algn="just">
              <a:buFont typeface="Wingdings" panose="05000000000000000000" pitchFamily="2" charset="2"/>
              <a:buChar char="§"/>
              <a:defRPr/>
            </a:pPr>
            <a:r>
              <a:rPr kumimoji="0" lang="cs-CZ" sz="1600" b="1"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Arial" panose="020B0604020202020204" pitchFamily="34" charset="0"/>
              </a:rPr>
              <a:t>Předmětné látky definuje zákon o návykových látkách </a:t>
            </a:r>
            <a:r>
              <a:rPr lang="cs-CZ" sz="1600" b="1" dirty="0">
                <a:latin typeface="Arial" panose="020B0604020202020204" pitchFamily="34" charset="0"/>
                <a:ea typeface="Times New Roman" panose="02020603050405020304" pitchFamily="18" charset="0"/>
                <a:cs typeface="Arial" panose="020B0604020202020204" pitchFamily="34" charset="0"/>
              </a:rPr>
              <a:t>a navazující</a:t>
            </a:r>
            <a:r>
              <a:rPr kumimoji="0" lang="cs-CZ" sz="1600" b="1"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Arial" panose="020B0604020202020204" pitchFamily="34" charset="0"/>
              </a:rPr>
              <a:t> prováděcí právní předpisy </a:t>
            </a:r>
            <a:r>
              <a:rPr kumimoji="0" lang="cs-CZ" sz="1600"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Arial" panose="020B0604020202020204" pitchFamily="34" charset="0"/>
              </a:rPr>
              <a:t>(nařízení vlády a prováděcí vyhlášky Ministerstva zdravotnictví).</a:t>
            </a:r>
          </a:p>
          <a:p>
            <a:pPr marL="285750" indent="-285750" algn="just">
              <a:buFont typeface="Wingdings" panose="05000000000000000000" pitchFamily="2" charset="2"/>
              <a:buChar char="§"/>
              <a:defRPr/>
            </a:pPr>
            <a:endParaRPr kumimoji="0" lang="cs-CZ" sz="1600"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Arial" panose="020B0604020202020204" pitchFamily="34" charset="0"/>
            </a:endParaRPr>
          </a:p>
          <a:p>
            <a:pPr marL="285750" indent="-285750" algn="just">
              <a:spcAft>
                <a:spcPts val="600"/>
              </a:spcAft>
              <a:buFont typeface="Wingdings" panose="05000000000000000000" pitchFamily="2" charset="2"/>
              <a:buChar char="§"/>
              <a:defRPr/>
            </a:pPr>
            <a:r>
              <a:rPr lang="cs-CZ" sz="1600" b="1" noProof="0" dirty="0" err="1">
                <a:latin typeface="Arial" panose="020B0604020202020204" pitchFamily="34" charset="0"/>
                <a:ea typeface="Times New Roman" panose="02020603050405020304" pitchFamily="18" charset="0"/>
                <a:cs typeface="Arial" panose="020B0604020202020204" pitchFamily="34" charset="0"/>
              </a:rPr>
              <a:t>Psychomodulační</a:t>
            </a:r>
            <a:r>
              <a:rPr lang="cs-CZ" sz="1600" b="1" noProof="0" dirty="0">
                <a:latin typeface="Arial" panose="020B0604020202020204" pitchFamily="34" charset="0"/>
                <a:ea typeface="Times New Roman" panose="02020603050405020304" pitchFamily="18" charset="0"/>
                <a:cs typeface="Arial" panose="020B0604020202020204" pitchFamily="34" charset="0"/>
              </a:rPr>
              <a:t> látky</a:t>
            </a:r>
          </a:p>
          <a:p>
            <a:pPr marL="742950" lvl="1" indent="-285750" algn="just">
              <a:spcAft>
                <a:spcPts val="600"/>
              </a:spcAft>
              <a:buFont typeface="Wingdings" panose="05000000000000000000" pitchFamily="2" charset="2"/>
              <a:buChar char="Ø"/>
              <a:defRPr/>
            </a:pPr>
            <a:r>
              <a:rPr lang="cs-CZ" sz="1600" dirty="0">
                <a:latin typeface="Arial" panose="020B0604020202020204" pitchFamily="34" charset="0"/>
                <a:ea typeface="Calibri" panose="020F0502020204030204" pitchFamily="34" charset="0"/>
                <a:cs typeface="Arial" panose="020B0604020202020204" pitchFamily="34" charset="0"/>
              </a:rPr>
              <a:t>možnost legálního pořizování a užívání těchto látek,</a:t>
            </a:r>
            <a:endParaRPr lang="cs-CZ" sz="1600" noProof="0" dirty="0">
              <a:latin typeface="Arial" panose="020B0604020202020204" pitchFamily="34" charset="0"/>
              <a:ea typeface="Calibri" panose="020F0502020204030204" pitchFamily="34" charset="0"/>
              <a:cs typeface="Arial" panose="020B0604020202020204" pitchFamily="34" charset="0"/>
            </a:endParaRPr>
          </a:p>
          <a:p>
            <a:pPr marL="742950" lvl="1" indent="-285750" algn="just">
              <a:spcAft>
                <a:spcPts val="600"/>
              </a:spcAft>
              <a:buFont typeface="Wingdings" panose="05000000000000000000" pitchFamily="2" charset="2"/>
              <a:buChar char="Ø"/>
              <a:defRPr/>
            </a:pPr>
            <a:r>
              <a:rPr lang="cs-CZ" sz="1600" dirty="0">
                <a:effectLst/>
                <a:latin typeface="Arial" panose="020B0604020202020204" pitchFamily="34" charset="0"/>
                <a:ea typeface="Calibri" panose="020F0502020204030204" pitchFamily="34" charset="0"/>
                <a:cs typeface="Arial" panose="020B0604020202020204" pitchFamily="34" charset="0"/>
              </a:rPr>
              <a:t>prodej látek ve specializovaných prodejnách,</a:t>
            </a:r>
            <a:endParaRPr lang="cs-CZ" sz="1600" dirty="0">
              <a:latin typeface="Arial" panose="020B0604020202020204" pitchFamily="34" charset="0"/>
              <a:ea typeface="Calibri" panose="020F0502020204030204" pitchFamily="34" charset="0"/>
              <a:cs typeface="Arial" panose="020B0604020202020204" pitchFamily="34" charset="0"/>
            </a:endParaRPr>
          </a:p>
          <a:p>
            <a:pPr marL="742950" lvl="1" indent="-285750" algn="just">
              <a:spcAft>
                <a:spcPts val="600"/>
              </a:spcAft>
              <a:buFont typeface="Wingdings" panose="05000000000000000000" pitchFamily="2" charset="2"/>
              <a:buChar char="Ø"/>
              <a:defRPr/>
            </a:pPr>
            <a:r>
              <a:rPr lang="cs-CZ" sz="1600" dirty="0">
                <a:latin typeface="Arial" panose="020B0604020202020204" pitchFamily="34" charset="0"/>
                <a:ea typeface="Calibri" panose="020F0502020204030204" pitchFamily="34" charset="0"/>
                <a:cs typeface="Arial" panose="020B0604020202020204" pitchFamily="34" charset="0"/>
              </a:rPr>
              <a:t>z</a:t>
            </a:r>
            <a:r>
              <a:rPr lang="cs-CZ" sz="1600" dirty="0">
                <a:effectLst/>
                <a:latin typeface="Arial" panose="020B0604020202020204" pitchFamily="34" charset="0"/>
                <a:ea typeface="Calibri" panose="020F0502020204030204" pitchFamily="34" charset="0"/>
                <a:cs typeface="Arial" panose="020B0604020202020204" pitchFamily="34" charset="0"/>
              </a:rPr>
              <a:t>ákaz prodeje ve školách, v automatech a na dalších místech stanovených zákonem.</a:t>
            </a:r>
          </a:p>
          <a:p>
            <a:pPr lvl="1" algn="just">
              <a:defRPr/>
            </a:pPr>
            <a:endParaRPr lang="cs-CZ" sz="1600" dirty="0">
              <a:effectLst/>
              <a:latin typeface="Arial" panose="020B0604020202020204" pitchFamily="34" charset="0"/>
              <a:ea typeface="Calibri" panose="020F0502020204030204" pitchFamily="34" charset="0"/>
              <a:cs typeface="Arial" panose="020B0604020202020204" pitchFamily="34" charset="0"/>
            </a:endParaRPr>
          </a:p>
          <a:p>
            <a:pPr marL="285750" indent="-285750" algn="just">
              <a:spcAft>
                <a:spcPts val="600"/>
              </a:spcAft>
              <a:buFont typeface="Wingdings" panose="05000000000000000000" pitchFamily="2" charset="2"/>
              <a:buChar char="§"/>
              <a:defRPr/>
            </a:pPr>
            <a:r>
              <a:rPr lang="cs-CZ" sz="1600" b="1" dirty="0">
                <a:latin typeface="Arial" panose="020B0604020202020204" pitchFamily="34" charset="0"/>
                <a:ea typeface="Times New Roman" panose="02020603050405020304" pitchFamily="18" charset="0"/>
                <a:cs typeface="Arial" panose="020B0604020202020204" pitchFamily="34" charset="0"/>
              </a:rPr>
              <a:t>Zařazené psychoaktivní látky </a:t>
            </a:r>
          </a:p>
          <a:p>
            <a:pPr marL="742950" lvl="1" indent="-285750" algn="just">
              <a:spcAft>
                <a:spcPts val="600"/>
              </a:spcAft>
              <a:buFont typeface="Wingdings" panose="05000000000000000000" pitchFamily="2" charset="2"/>
              <a:buChar char="Ø"/>
              <a:defRPr/>
            </a:pPr>
            <a:r>
              <a:rPr lang="cs-CZ" sz="1600" dirty="0">
                <a:latin typeface="Arial" panose="020B0604020202020204" pitchFamily="34" charset="0"/>
                <a:ea typeface="Calibri" panose="020F0502020204030204" pitchFamily="34" charset="0"/>
                <a:cs typeface="Arial" panose="020B0604020202020204" pitchFamily="34" charset="0"/>
              </a:rPr>
              <a:t>možnost legálního užívání těchto látek, zákon však neumožňuje jejich prodej (tyto látky tak lze toliko legálně držet či užívat).</a:t>
            </a:r>
          </a:p>
          <a:p>
            <a:pPr marL="742950" lvl="1" indent="-285750" algn="just">
              <a:spcAft>
                <a:spcPts val="600"/>
              </a:spcAft>
              <a:buFont typeface="Wingdings" panose="05000000000000000000" pitchFamily="2" charset="2"/>
              <a:buChar char="Ø"/>
              <a:defRPr/>
            </a:pPr>
            <a:endParaRPr lang="cs-CZ" sz="16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35295135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25C20D-EEFD-E6E1-B658-0B9A747CC724}"/>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E27D866A-38D3-EF2A-7270-AFDF9A206AC2}"/>
              </a:ext>
            </a:extLst>
          </p:cNvPr>
          <p:cNvSpPr>
            <a:spLocks noGrp="1"/>
          </p:cNvSpPr>
          <p:nvPr>
            <p:ph type="title"/>
          </p:nvPr>
        </p:nvSpPr>
        <p:spPr>
          <a:xfrm>
            <a:off x="274460" y="1110730"/>
            <a:ext cx="8546012" cy="930338"/>
          </a:xfrm>
        </p:spPr>
        <p:txBody>
          <a:bodyPr anchor="t"/>
          <a:lstStyle/>
          <a:p>
            <a:r>
              <a:rPr lang="cs-CZ" sz="2800" noProof="0" dirty="0">
                <a:solidFill>
                  <a:srgbClr val="00B0F0"/>
                </a:solidFill>
                <a:latin typeface="Arial CE" panose="020B0604020202020204" pitchFamily="34" charset="0"/>
                <a:cs typeface="Arial CE" panose="020B0604020202020204" pitchFamily="34" charset="0"/>
              </a:rPr>
              <a:t>REGULACE UŽÍVÁNÍ PSYCHOMODULAČNÍCH </a:t>
            </a:r>
            <a:br>
              <a:rPr lang="cs-CZ" sz="2800" noProof="0" dirty="0">
                <a:solidFill>
                  <a:srgbClr val="00B0F0"/>
                </a:solidFill>
                <a:latin typeface="Arial CE" panose="020B0604020202020204" pitchFamily="34" charset="0"/>
                <a:cs typeface="Arial CE" panose="020B0604020202020204" pitchFamily="34" charset="0"/>
              </a:rPr>
            </a:br>
            <a:r>
              <a:rPr lang="cs-CZ" sz="2800" noProof="0" dirty="0">
                <a:solidFill>
                  <a:srgbClr val="00B0F0"/>
                </a:solidFill>
                <a:latin typeface="Arial CE" panose="020B0604020202020204" pitchFamily="34" charset="0"/>
                <a:cs typeface="Arial CE" panose="020B0604020202020204" pitchFamily="34" charset="0"/>
              </a:rPr>
              <a:t>A ZAŘAZENÝCH PSYCHOAKTIVNÍCH LÁTEK</a:t>
            </a:r>
            <a:br>
              <a:rPr lang="cs-CZ" sz="2800" noProof="0" dirty="0">
                <a:solidFill>
                  <a:srgbClr val="00B0F0"/>
                </a:solidFill>
                <a:latin typeface="Arial CE" panose="020B0604020202020204" pitchFamily="34" charset="0"/>
                <a:cs typeface="Arial CE" panose="020B0604020202020204" pitchFamily="34" charset="0"/>
              </a:rPr>
            </a:br>
            <a:endParaRPr lang="cs-CZ" sz="2800" noProof="0" dirty="0">
              <a:solidFill>
                <a:srgbClr val="00B0F0"/>
              </a:solidFill>
            </a:endParaRPr>
          </a:p>
        </p:txBody>
      </p:sp>
      <p:sp>
        <p:nvSpPr>
          <p:cNvPr id="3" name="Zástupný symbol pro obsah 2">
            <a:extLst>
              <a:ext uri="{FF2B5EF4-FFF2-40B4-BE49-F238E27FC236}">
                <a16:creationId xmlns:a16="http://schemas.microsoft.com/office/drawing/2014/main" id="{2D56A00C-815B-5FDB-35C4-3454A6FEF910}"/>
              </a:ext>
            </a:extLst>
          </p:cNvPr>
          <p:cNvSpPr>
            <a:spLocks noGrp="1"/>
          </p:cNvSpPr>
          <p:nvPr>
            <p:ph idx="1"/>
          </p:nvPr>
        </p:nvSpPr>
        <p:spPr>
          <a:xfrm>
            <a:off x="412692" y="2066627"/>
            <a:ext cx="8064896" cy="3856865"/>
          </a:xfrm>
        </p:spPr>
        <p:txBody>
          <a:bodyPr>
            <a:normAutofit/>
          </a:bodyPr>
          <a:lstStyle/>
          <a:p>
            <a:pPr marL="0" indent="0" algn="just">
              <a:buNone/>
            </a:pPr>
            <a:endParaRPr lang="cs-CZ" sz="2800" noProof="0" dirty="0"/>
          </a:p>
          <a:p>
            <a:pPr marL="0" indent="0">
              <a:buNone/>
            </a:pPr>
            <a:r>
              <a:rPr lang="cs-CZ" sz="2800" noProof="0" dirty="0"/>
              <a:t> </a:t>
            </a:r>
          </a:p>
        </p:txBody>
      </p:sp>
      <p:sp>
        <p:nvSpPr>
          <p:cNvPr id="4" name="Zástupný symbol pro číslo snímku 3">
            <a:extLst>
              <a:ext uri="{FF2B5EF4-FFF2-40B4-BE49-F238E27FC236}">
                <a16:creationId xmlns:a16="http://schemas.microsoft.com/office/drawing/2014/main" id="{9B680AE5-A80F-F5B7-DB21-CFBC6BFDA621}"/>
              </a:ext>
            </a:extLst>
          </p:cNvPr>
          <p:cNvSpPr>
            <a:spLocks noGrp="1"/>
          </p:cNvSpPr>
          <p:nvPr>
            <p:ph type="sldNum" sz="quarter" idx="12"/>
          </p:nvPr>
        </p:nvSpPr>
        <p:spPr/>
        <p:txBody>
          <a:bodyPr/>
          <a:lstStyle/>
          <a:p>
            <a:fld id="{9F03F0DB-9040-4F31-8D2D-42639AAB2BE5}" type="slidenum">
              <a:rPr lang="cs-CZ" b="1" noProof="0" smtClean="0">
                <a:solidFill>
                  <a:schemeClr val="tx1"/>
                </a:solidFill>
                <a:latin typeface="Arial CE" panose="020B0604020202020204" pitchFamily="34" charset="0"/>
                <a:cs typeface="Arial CE" panose="020B0604020202020204" pitchFamily="34" charset="0"/>
              </a:rPr>
              <a:pPr/>
              <a:t>11</a:t>
            </a:fld>
            <a:endParaRPr lang="cs-CZ" b="1" noProof="0" dirty="0">
              <a:solidFill>
                <a:schemeClr val="tx1"/>
              </a:solidFill>
              <a:latin typeface="Arial CE" panose="020B0604020202020204" pitchFamily="34" charset="0"/>
              <a:cs typeface="Arial CE" panose="020B0604020202020204" pitchFamily="34" charset="0"/>
            </a:endParaRPr>
          </a:p>
        </p:txBody>
      </p:sp>
      <p:sp>
        <p:nvSpPr>
          <p:cNvPr id="5" name="TextovéPole 4">
            <a:extLst>
              <a:ext uri="{FF2B5EF4-FFF2-40B4-BE49-F238E27FC236}">
                <a16:creationId xmlns:a16="http://schemas.microsoft.com/office/drawing/2014/main" id="{EF7D3F9C-AE26-24E9-D656-B1B95F34BB1C}"/>
              </a:ext>
            </a:extLst>
          </p:cNvPr>
          <p:cNvSpPr txBox="1"/>
          <p:nvPr/>
        </p:nvSpPr>
        <p:spPr>
          <a:xfrm>
            <a:off x="323528" y="1931098"/>
            <a:ext cx="8546012" cy="4502771"/>
          </a:xfrm>
          <a:prstGeom prst="rect">
            <a:avLst/>
          </a:prstGeom>
          <a:noFill/>
        </p:spPr>
        <p:txBody>
          <a:bodyPr wrap="square" rtlCol="0">
            <a:spAutoFit/>
          </a:bodyPr>
          <a:lstStyle/>
          <a:p>
            <a:pPr marL="285750" indent="-285750">
              <a:buFont typeface="Arial" panose="020B0604020202020204" pitchFamily="34" charset="0"/>
              <a:buChar char="•"/>
            </a:pPr>
            <a:endParaRPr lang="cs-CZ" sz="1600" noProof="0" dirty="0">
              <a:latin typeface="Arial" panose="020B0604020202020204" pitchFamily="34" charset="0"/>
              <a:cs typeface="Arial" panose="020B0604020202020204" pitchFamily="34" charset="0"/>
            </a:endParaRPr>
          </a:p>
          <a:p>
            <a:pPr marL="285750" indent="-285750" algn="just">
              <a:spcAft>
                <a:spcPts val="600"/>
              </a:spcAft>
              <a:buFont typeface="Wingdings" panose="05000000000000000000" pitchFamily="2" charset="2"/>
              <a:buChar char="§"/>
              <a:defRPr/>
            </a:pPr>
            <a:r>
              <a:rPr lang="cs-CZ" sz="1600" b="1" noProof="0" dirty="0">
                <a:latin typeface="Arial" panose="020B0604020202020204" pitchFamily="34" charset="0"/>
                <a:ea typeface="Times New Roman" panose="02020603050405020304" pitchFamily="18" charset="0"/>
                <a:cs typeface="Arial" panose="020B0604020202020204" pitchFamily="34" charset="0"/>
              </a:rPr>
              <a:t>S účinností od 1. 1. 2025 tak došlo k úpravě </a:t>
            </a:r>
            <a:r>
              <a:rPr lang="cs-CZ" sz="1600" b="1" noProof="0" dirty="0">
                <a:latin typeface="Arial" panose="020B0604020202020204" pitchFamily="34" charset="0"/>
                <a:cs typeface="Arial" panose="020B0604020202020204" pitchFamily="34" charset="0"/>
              </a:rPr>
              <a:t>zákonného zmocnění v § 17 </a:t>
            </a:r>
            <a:r>
              <a:rPr kumimoji="0" lang="cs-CZ" sz="1600" b="1"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Arial" panose="020B0604020202020204" pitchFamily="34" charset="0"/>
              </a:rPr>
              <a:t>zákona </a:t>
            </a:r>
            <a:br>
              <a:rPr kumimoji="0" lang="cs-CZ" sz="1600" b="1"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Arial" panose="020B0604020202020204" pitchFamily="34" charset="0"/>
              </a:rPr>
            </a:br>
            <a:r>
              <a:rPr kumimoji="0" lang="cs-CZ" sz="1600" b="1"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Arial" panose="020B0604020202020204" pitchFamily="34" charset="0"/>
              </a:rPr>
              <a:t>o ochraně zdraví před škodlivými účinky návykových látek</a:t>
            </a:r>
            <a:r>
              <a:rPr lang="cs-CZ" sz="1600" b="1" dirty="0">
                <a:latin typeface="Arial" panose="020B0604020202020204" pitchFamily="34" charset="0"/>
                <a:ea typeface="Times New Roman" panose="02020603050405020304" pitchFamily="18" charset="0"/>
                <a:cs typeface="Arial" panose="020B0604020202020204" pitchFamily="34" charset="0"/>
              </a:rPr>
              <a:t>;</a:t>
            </a:r>
            <a:r>
              <a:rPr kumimoji="0" lang="cs-CZ" sz="1600" b="1"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Arial" panose="020B0604020202020204" pitchFamily="34" charset="0"/>
              </a:rPr>
              <a:t> obec bude moci </a:t>
            </a:r>
            <a:r>
              <a:rPr kumimoji="0" lang="cs-CZ" sz="1600" b="1" u="sng" strike="noStrike" kern="1200" cap="none" spc="0" normalizeH="0" baseline="0" noProof="0" dirty="0">
                <a:ln>
                  <a:noFill/>
                </a:ln>
                <a:solidFill>
                  <a:srgbClr val="FF0000"/>
                </a:solidFill>
                <a:effectLst/>
                <a:uLnTx/>
                <a:uFillTx/>
                <a:latin typeface="Arial" panose="020B0604020202020204" pitchFamily="34" charset="0"/>
                <a:ea typeface="Times New Roman" panose="02020603050405020304" pitchFamily="18" charset="0"/>
                <a:cs typeface="Arial" panose="020B0604020202020204" pitchFamily="34" charset="0"/>
              </a:rPr>
              <a:t>užívání</a:t>
            </a:r>
            <a:r>
              <a:rPr kumimoji="0" lang="cs-CZ" sz="1600" b="1" strike="noStrike" kern="1200" cap="none" spc="0" normalizeH="0" baseline="0" noProof="0" dirty="0">
                <a:ln>
                  <a:noFill/>
                </a:ln>
                <a:solidFill>
                  <a:srgbClr val="FF0000"/>
                </a:solidFill>
                <a:effectLst/>
                <a:uLnTx/>
                <a:uFillTx/>
                <a:latin typeface="Arial" panose="020B0604020202020204" pitchFamily="34" charset="0"/>
                <a:ea typeface="Times New Roman" panose="02020603050405020304" pitchFamily="18" charset="0"/>
                <a:cs typeface="Arial" panose="020B0604020202020204" pitchFamily="34" charset="0"/>
              </a:rPr>
              <a:t> </a:t>
            </a:r>
            <a:r>
              <a:rPr lang="cs-CZ" sz="1600" b="1" dirty="0" err="1">
                <a:latin typeface="Arial" panose="020B0604020202020204" pitchFamily="34" charset="0"/>
                <a:cs typeface="Arial" panose="020B0604020202020204" pitchFamily="34" charset="0"/>
              </a:rPr>
              <a:t>psychomodulačních</a:t>
            </a:r>
            <a:r>
              <a:rPr lang="cs-CZ" sz="1600" b="1" dirty="0">
                <a:latin typeface="Arial" panose="020B0604020202020204" pitchFamily="34" charset="0"/>
                <a:cs typeface="Arial" panose="020B0604020202020204" pitchFamily="34" charset="0"/>
              </a:rPr>
              <a:t> látek nebo zařazených psychoaktivních látek</a:t>
            </a:r>
            <a:r>
              <a:rPr kumimoji="0" lang="cs-CZ" sz="1600" b="1"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Arial" panose="020B0604020202020204" pitchFamily="34" charset="0"/>
              </a:rPr>
              <a:t>:</a:t>
            </a:r>
          </a:p>
          <a:p>
            <a:pPr marL="447675" indent="-184150" algn="just">
              <a:spcAft>
                <a:spcPts val="600"/>
              </a:spcAft>
              <a:buFont typeface="Wingdings" panose="05000000000000000000" pitchFamily="2" charset="2"/>
              <a:buChar char="Ø"/>
              <a:defRPr/>
            </a:pPr>
            <a:r>
              <a:rPr lang="cs-CZ" sz="1400" noProof="0" dirty="0">
                <a:latin typeface="Arial" panose="020B0604020202020204" pitchFamily="34" charset="0"/>
                <a:cs typeface="Arial" panose="020B0604020202020204" pitchFamily="34" charset="0"/>
              </a:rPr>
              <a:t>zakázat na veřejném prostranství, které se nachází v blízkosti školy, školského zařízení nebo jiného prostoru vyhrazeného pro aktivity osob mladších 18 let,</a:t>
            </a:r>
          </a:p>
          <a:p>
            <a:pPr marL="447675" indent="-184150" algn="just">
              <a:spcAft>
                <a:spcPts val="600"/>
              </a:spcAft>
              <a:buFont typeface="Wingdings" panose="05000000000000000000" pitchFamily="2" charset="2"/>
              <a:buChar char="Ø"/>
              <a:defRPr/>
            </a:pPr>
            <a:r>
              <a:rPr lang="cs-CZ" sz="1400" noProof="0" dirty="0">
                <a:effectLst/>
                <a:latin typeface="Arial" panose="020B0604020202020204" pitchFamily="34" charset="0"/>
                <a:ea typeface="Calibri" panose="020F0502020204030204" pitchFamily="34" charset="0"/>
                <a:cs typeface="Arial" panose="020B0604020202020204" pitchFamily="34" charset="0"/>
              </a:rPr>
              <a:t>zakázat na veřejně přístupném místě nebo veřejnosti přístupné akci, pokud je toto místo nebo akce přístupná osobám mladším 18 let,</a:t>
            </a:r>
            <a:endParaRPr lang="cs-CZ" sz="1400" noProof="0" dirty="0">
              <a:latin typeface="Arial" panose="020B0604020202020204" pitchFamily="34" charset="0"/>
              <a:ea typeface="Calibri" panose="020F0502020204030204" pitchFamily="34" charset="0"/>
              <a:cs typeface="Arial" panose="020B0604020202020204" pitchFamily="34" charset="0"/>
            </a:endParaRPr>
          </a:p>
          <a:p>
            <a:pPr marL="447675" indent="-184150" algn="just">
              <a:spcAft>
                <a:spcPts val="600"/>
              </a:spcAft>
              <a:buFont typeface="Wingdings" panose="05000000000000000000" pitchFamily="2" charset="2"/>
              <a:buChar char="Ø"/>
              <a:defRPr/>
            </a:pPr>
            <a:r>
              <a:rPr lang="cs-CZ" sz="1400" noProof="0" dirty="0">
                <a:effectLst/>
                <a:latin typeface="Arial" panose="020B0604020202020204" pitchFamily="34" charset="0"/>
                <a:ea typeface="Calibri" panose="020F0502020204030204" pitchFamily="34" charset="0"/>
                <a:cs typeface="Arial" panose="020B0604020202020204" pitchFamily="34" charset="0"/>
              </a:rPr>
              <a:t>omezit nebo zakázat v určitých dnech nebo hodinách nebo na určitém místě v případě konání kulturní, sportovní nebo jiné společenské akce přístupné veřejnosti.</a:t>
            </a:r>
            <a:endParaRPr lang="cs-CZ" sz="1400" dirty="0">
              <a:latin typeface="Arial" panose="020B0604020202020204" pitchFamily="34" charset="0"/>
              <a:ea typeface="Calibri" panose="020F0502020204030204" pitchFamily="34" charset="0"/>
              <a:cs typeface="Arial" panose="020B0604020202020204" pitchFamily="34" charset="0"/>
            </a:endParaRPr>
          </a:p>
          <a:p>
            <a:pPr marL="285750" lvl="0" indent="-285750" algn="just">
              <a:lnSpc>
                <a:spcPct val="107000"/>
              </a:lnSpc>
              <a:buFont typeface="Wingdings" panose="05000000000000000000" pitchFamily="2" charset="2"/>
              <a:buChar char="Ø"/>
            </a:pPr>
            <a:r>
              <a:rPr lang="cs-CZ" sz="1600" b="1" noProof="0" dirty="0">
                <a:solidFill>
                  <a:srgbClr val="FF0000"/>
                </a:solidFill>
                <a:effectLst/>
                <a:latin typeface="Arial" panose="020B0604020202020204" pitchFamily="34" charset="0"/>
                <a:ea typeface="Calibri" panose="020F0502020204030204" pitchFamily="34" charset="0"/>
                <a:cs typeface="Arial" panose="020B0604020202020204" pitchFamily="34" charset="0"/>
              </a:rPr>
              <a:t>Obec není oprávněna regulovat prodej či jiné nakládání s těmito </a:t>
            </a:r>
            <a:r>
              <a:rPr lang="cs-CZ" sz="1600" b="1" dirty="0">
                <a:solidFill>
                  <a:srgbClr val="FF0000"/>
                </a:solidFill>
                <a:latin typeface="Arial" panose="020B0604020202020204" pitchFamily="34" charset="0"/>
                <a:ea typeface="Calibri" panose="020F0502020204030204" pitchFamily="34" charset="0"/>
                <a:cs typeface="Arial" panose="020B0604020202020204" pitchFamily="34" charset="0"/>
              </a:rPr>
              <a:t>látkami. </a:t>
            </a:r>
          </a:p>
          <a:p>
            <a:pPr marL="342900" lvl="0" indent="-342900" algn="just">
              <a:lnSpc>
                <a:spcPct val="107000"/>
              </a:lnSpc>
              <a:buFont typeface="Wingdings" panose="05000000000000000000" pitchFamily="2" charset="2"/>
              <a:buChar char="§"/>
            </a:pPr>
            <a:endParaRPr lang="cs-CZ" sz="1600" b="1" noProof="0" dirty="0">
              <a:solidFill>
                <a:srgbClr val="FF0000"/>
              </a:solidFill>
              <a:effectLst/>
              <a:latin typeface="Arial" panose="020B0604020202020204" pitchFamily="34" charset="0"/>
              <a:ea typeface="Calibri" panose="020F0502020204030204" pitchFamily="34" charset="0"/>
              <a:cs typeface="Arial" panose="020B0604020202020204" pitchFamily="34" charset="0"/>
            </a:endParaRPr>
          </a:p>
          <a:p>
            <a:pPr marL="342900" lvl="0" indent="-342900" algn="just">
              <a:lnSpc>
                <a:spcPct val="107000"/>
              </a:lnSpc>
              <a:buFont typeface="Wingdings" panose="05000000000000000000" pitchFamily="2" charset="2"/>
              <a:buChar char="§"/>
            </a:pPr>
            <a:r>
              <a:rPr lang="cs-CZ" sz="1600" b="1" noProof="0" dirty="0">
                <a:solidFill>
                  <a:srgbClr val="FF0000"/>
                </a:solidFill>
                <a:effectLst/>
                <a:latin typeface="Arial" panose="020B0604020202020204" pitchFamily="34" charset="0"/>
                <a:ea typeface="Calibri" panose="020F0502020204030204" pitchFamily="34" charset="0"/>
                <a:cs typeface="Arial" panose="020B0604020202020204" pitchFamily="34" charset="0"/>
              </a:rPr>
              <a:t>Aktuálně je zákonné zmocnění neaplikovatelné</a:t>
            </a:r>
            <a:r>
              <a:rPr lang="cs-CZ" sz="1600" b="1" noProof="0" dirty="0">
                <a:effectLst/>
                <a:latin typeface="Arial" panose="020B0604020202020204" pitchFamily="34" charset="0"/>
                <a:ea typeface="Calibri" panose="020F0502020204030204" pitchFamily="34" charset="0"/>
                <a:cs typeface="Arial" panose="020B0604020202020204" pitchFamily="34" charset="0"/>
              </a:rPr>
              <a:t>, nebo</a:t>
            </a:r>
            <a:r>
              <a:rPr lang="cs-CZ" sz="1600" b="1" noProof="0" dirty="0">
                <a:latin typeface="Arial" panose="020B0604020202020204" pitchFamily="34" charset="0"/>
                <a:ea typeface="Calibri" panose="020F0502020204030204" pitchFamily="34" charset="0"/>
                <a:cs typeface="Arial" panose="020B0604020202020204" pitchFamily="34" charset="0"/>
              </a:rPr>
              <a:t>ť se čeká na notifikaci prováděcích předpisů u Evropské komise (předpoklad notifikace je v říjnu 2025).</a:t>
            </a:r>
          </a:p>
          <a:p>
            <a:pPr marL="342900" lvl="0" indent="-342900" algn="just">
              <a:lnSpc>
                <a:spcPct val="107000"/>
              </a:lnSpc>
              <a:buFont typeface="Wingdings" panose="05000000000000000000" pitchFamily="2" charset="2"/>
              <a:buChar char="§"/>
            </a:pPr>
            <a:endParaRPr lang="cs-CZ" sz="1600" b="1"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gn="just">
              <a:lnSpc>
                <a:spcPct val="107000"/>
              </a:lnSpc>
              <a:buFont typeface="Wingdings" panose="05000000000000000000" pitchFamily="2" charset="2"/>
              <a:buChar char="§"/>
            </a:pPr>
            <a:r>
              <a:rPr lang="cs-CZ" sz="1600" b="1" noProof="0" dirty="0">
                <a:latin typeface="Arial" panose="020B0604020202020204" pitchFamily="34" charset="0"/>
                <a:ea typeface="Calibri" panose="020F0502020204030204" pitchFamily="34" charset="0"/>
                <a:cs typeface="Arial" panose="020B0604020202020204" pitchFamily="34" charset="0"/>
              </a:rPr>
              <a:t>Již podle dosavadní právní úpravy bylo možné </a:t>
            </a:r>
            <a:r>
              <a:rPr lang="cs-CZ" sz="1600" b="1" u="sng" noProof="0" dirty="0">
                <a:latin typeface="Arial" panose="020B0604020202020204" pitchFamily="34" charset="0"/>
                <a:ea typeface="Calibri" panose="020F0502020204030204" pitchFamily="34" charset="0"/>
                <a:cs typeface="Arial" panose="020B0604020202020204" pitchFamily="34" charset="0"/>
              </a:rPr>
              <a:t>užívání</a:t>
            </a:r>
            <a:r>
              <a:rPr lang="cs-CZ" sz="1600" b="1" noProof="0" dirty="0">
                <a:latin typeface="Arial" panose="020B0604020202020204" pitchFamily="34" charset="0"/>
                <a:ea typeface="Calibri" panose="020F0502020204030204" pitchFamily="34" charset="0"/>
                <a:cs typeface="Arial" panose="020B0604020202020204" pitchFamily="34" charset="0"/>
              </a:rPr>
              <a:t> návykových látek regulovat v rámci místních záležitostí veřejného pořádku.</a:t>
            </a:r>
            <a:endParaRPr lang="cs-CZ" sz="1600" b="1" noProof="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51336333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7F9F4A-2DE4-38A5-6BBB-3DAC02DFC30C}"/>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8DB2D28B-88B1-96FF-56DD-8E55B8E5D0F3}"/>
              </a:ext>
            </a:extLst>
          </p:cNvPr>
          <p:cNvSpPr>
            <a:spLocks noGrp="1"/>
          </p:cNvSpPr>
          <p:nvPr>
            <p:ph type="title"/>
          </p:nvPr>
        </p:nvSpPr>
        <p:spPr>
          <a:xfrm>
            <a:off x="274460" y="1110730"/>
            <a:ext cx="8546012" cy="930338"/>
          </a:xfrm>
        </p:spPr>
        <p:txBody>
          <a:bodyPr anchor="t"/>
          <a:lstStyle/>
          <a:p>
            <a:r>
              <a:rPr lang="cs-CZ" sz="2800" noProof="0" dirty="0">
                <a:solidFill>
                  <a:srgbClr val="00B0F0"/>
                </a:solidFill>
                <a:latin typeface="Arial CE" panose="020B0604020202020204" pitchFamily="34" charset="0"/>
                <a:cs typeface="Arial CE" panose="020B0604020202020204" pitchFamily="34" charset="0"/>
              </a:rPr>
              <a:t>ZÁKONNÉ ZMOCNĚNÍ V OBLASTI VEŘEJNÝCH SBÍREK</a:t>
            </a:r>
            <a:br>
              <a:rPr lang="cs-CZ" sz="2800" noProof="0" dirty="0">
                <a:solidFill>
                  <a:srgbClr val="00B0F0"/>
                </a:solidFill>
                <a:latin typeface="Arial CE" panose="020B0604020202020204" pitchFamily="34" charset="0"/>
                <a:cs typeface="Arial CE" panose="020B0604020202020204" pitchFamily="34" charset="0"/>
              </a:rPr>
            </a:br>
            <a:endParaRPr lang="cs-CZ" sz="2800" noProof="0" dirty="0">
              <a:solidFill>
                <a:srgbClr val="00B0F0"/>
              </a:solidFill>
            </a:endParaRPr>
          </a:p>
        </p:txBody>
      </p:sp>
      <p:sp>
        <p:nvSpPr>
          <p:cNvPr id="3" name="Zástupný symbol pro obsah 2">
            <a:extLst>
              <a:ext uri="{FF2B5EF4-FFF2-40B4-BE49-F238E27FC236}">
                <a16:creationId xmlns:a16="http://schemas.microsoft.com/office/drawing/2014/main" id="{D56D7D14-467A-4EAB-ED21-13264FC9E11F}"/>
              </a:ext>
            </a:extLst>
          </p:cNvPr>
          <p:cNvSpPr>
            <a:spLocks noGrp="1"/>
          </p:cNvSpPr>
          <p:nvPr>
            <p:ph idx="1"/>
          </p:nvPr>
        </p:nvSpPr>
        <p:spPr>
          <a:xfrm>
            <a:off x="467544" y="1575900"/>
            <a:ext cx="8064896" cy="4791373"/>
          </a:xfrm>
        </p:spPr>
        <p:txBody>
          <a:bodyPr>
            <a:normAutofit/>
          </a:bodyPr>
          <a:lstStyle/>
          <a:p>
            <a:pPr marL="0" indent="0" algn="just">
              <a:buNone/>
            </a:pPr>
            <a:endParaRPr lang="cs-CZ" sz="2800" noProof="0" dirty="0"/>
          </a:p>
          <a:p>
            <a:pPr marL="0" indent="0">
              <a:buNone/>
            </a:pPr>
            <a:r>
              <a:rPr lang="cs-CZ" sz="2800" noProof="0" dirty="0"/>
              <a:t> </a:t>
            </a:r>
          </a:p>
        </p:txBody>
      </p:sp>
      <p:sp>
        <p:nvSpPr>
          <p:cNvPr id="6" name="TextovéPole 5">
            <a:extLst>
              <a:ext uri="{FF2B5EF4-FFF2-40B4-BE49-F238E27FC236}">
                <a16:creationId xmlns:a16="http://schemas.microsoft.com/office/drawing/2014/main" id="{D0F7D03E-0956-C4D1-6DDC-B4A87F154307}"/>
              </a:ext>
            </a:extLst>
          </p:cNvPr>
          <p:cNvSpPr txBox="1"/>
          <p:nvPr/>
        </p:nvSpPr>
        <p:spPr>
          <a:xfrm>
            <a:off x="357840" y="1955145"/>
            <a:ext cx="8462632" cy="2308324"/>
          </a:xfrm>
          <a:prstGeom prst="rect">
            <a:avLst/>
          </a:prstGeom>
          <a:noFill/>
        </p:spPr>
        <p:txBody>
          <a:bodyPr wrap="square" rtlCol="0">
            <a:spAutoFit/>
          </a:bodyPr>
          <a:lstStyle/>
          <a:p>
            <a:pPr marL="285750" indent="-285750">
              <a:buFont typeface="Arial" panose="020B0604020202020204" pitchFamily="34" charset="0"/>
              <a:buChar char="•"/>
            </a:pPr>
            <a:endParaRPr lang="cs-CZ" sz="1600" noProof="0"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
              <a:defRPr/>
            </a:pPr>
            <a:r>
              <a:rPr kumimoji="0" lang="cs-CZ" sz="1600" b="1"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Arial" panose="020B0604020202020204" pitchFamily="34" charset="0"/>
              </a:rPr>
              <a:t>Novelou zákona o veřejných sbírkách (zákon </a:t>
            </a:r>
            <a:r>
              <a:rPr lang="cs-CZ" sz="1600" b="1" noProof="0" dirty="0">
                <a:latin typeface="Arial" panose="020B0604020202020204" pitchFamily="34" charset="0"/>
                <a:ea typeface="Times New Roman" panose="02020603050405020304" pitchFamily="18" charset="0"/>
                <a:cs typeface="Arial" panose="020B0604020202020204" pitchFamily="34" charset="0"/>
              </a:rPr>
              <a:t>č. 239/2024 Sb.) se </a:t>
            </a:r>
            <a:r>
              <a:rPr lang="cs-CZ" sz="1600" b="1" noProof="0" dirty="0">
                <a:latin typeface="Arial" panose="020B0604020202020204" pitchFamily="34" charset="0"/>
                <a:cs typeface="Arial" panose="020B0604020202020204" pitchFamily="34" charset="0"/>
              </a:rPr>
              <a:t>od 1. 1. 2025 </a:t>
            </a:r>
            <a:br>
              <a:rPr lang="cs-CZ" sz="1600" b="1" noProof="0" dirty="0">
                <a:latin typeface="Arial" panose="020B0604020202020204" pitchFamily="34" charset="0"/>
                <a:cs typeface="Arial" panose="020B0604020202020204" pitchFamily="34" charset="0"/>
              </a:rPr>
            </a:br>
            <a:r>
              <a:rPr lang="cs-CZ" sz="1600" b="1" noProof="0" dirty="0">
                <a:latin typeface="Arial" panose="020B0604020202020204" pitchFamily="34" charset="0"/>
                <a:cs typeface="Arial" panose="020B0604020202020204" pitchFamily="34" charset="0"/>
              </a:rPr>
              <a:t>v § 15 odst. 2 zavedlo nové zákonné zmocnění:</a:t>
            </a:r>
          </a:p>
          <a:p>
            <a:pPr marL="263525" algn="just">
              <a:defRPr/>
            </a:pPr>
            <a:r>
              <a:rPr lang="cs-CZ" sz="1600" i="1" noProof="0" dirty="0">
                <a:latin typeface="Arial" panose="020B0604020202020204" pitchFamily="34" charset="0"/>
                <a:cs typeface="Arial" panose="020B0604020202020204" pitchFamily="34" charset="0"/>
              </a:rPr>
              <a:t>Obec může stanovit obecně závaznou vyhláškou místa, na kterých nelze konat nebo propagovat sbírku prováděnou prodejem předmětů, prodejem vstupenek na veřejná kulturní nebo sportovní vystoupení anebo jiné všeobecně přístupné akce nebo jiným způsobem podle § 9 odst. 2, pokud se jedná o prodej předmětů nebo služeb v oblasti cestovního ruchu podle zákona o některých podmínkách podnikání a o výkonu některých činností v oblasti cestovního ruchu.</a:t>
            </a:r>
          </a:p>
        </p:txBody>
      </p:sp>
      <p:sp>
        <p:nvSpPr>
          <p:cNvPr id="4" name="Zástupný symbol pro číslo snímku 3">
            <a:extLst>
              <a:ext uri="{FF2B5EF4-FFF2-40B4-BE49-F238E27FC236}">
                <a16:creationId xmlns:a16="http://schemas.microsoft.com/office/drawing/2014/main" id="{825CD6DF-3BCE-CB45-FAAF-7E6C2D97B3F3}"/>
              </a:ext>
            </a:extLst>
          </p:cNvPr>
          <p:cNvSpPr>
            <a:spLocks noGrp="1"/>
          </p:cNvSpPr>
          <p:nvPr>
            <p:ph type="sldNum" sz="quarter" idx="12"/>
          </p:nvPr>
        </p:nvSpPr>
        <p:spPr/>
        <p:txBody>
          <a:bodyPr/>
          <a:lstStyle/>
          <a:p>
            <a:fld id="{9F03F0DB-9040-4F31-8D2D-42639AAB2BE5}" type="slidenum">
              <a:rPr lang="cs-CZ" b="1" noProof="0" smtClean="0">
                <a:solidFill>
                  <a:schemeClr val="tx1"/>
                </a:solidFill>
                <a:latin typeface="Arial CE" panose="020B0604020202020204" pitchFamily="34" charset="0"/>
                <a:cs typeface="Arial CE" panose="020B0604020202020204" pitchFamily="34" charset="0"/>
              </a:rPr>
              <a:pPr/>
              <a:t>12</a:t>
            </a:fld>
            <a:endParaRPr lang="cs-CZ" b="1" noProof="0" dirty="0">
              <a:solidFill>
                <a:schemeClr val="tx1"/>
              </a:solidFill>
              <a:latin typeface="Arial CE" panose="020B0604020202020204" pitchFamily="34" charset="0"/>
              <a:cs typeface="Arial CE" panose="020B0604020202020204" pitchFamily="34" charset="0"/>
            </a:endParaRPr>
          </a:p>
        </p:txBody>
      </p:sp>
      <p:pic>
        <p:nvPicPr>
          <p:cNvPr id="7" name="Obrázek 6" descr="Obsah obrázku vzor, nachový, snímek obrazovky, Šeřík&#10;&#10;Obsah vygenerovaný umělou inteligencí může být nesprávný.">
            <a:extLst>
              <a:ext uri="{FF2B5EF4-FFF2-40B4-BE49-F238E27FC236}">
                <a16:creationId xmlns:a16="http://schemas.microsoft.com/office/drawing/2014/main" id="{1A3E285B-01B4-E7A4-65AE-7EB93B355E7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82755" y="4379118"/>
            <a:ext cx="1368152" cy="1368152"/>
          </a:xfrm>
          <a:prstGeom prst="rect">
            <a:avLst/>
          </a:prstGeom>
        </p:spPr>
      </p:pic>
      <p:sp>
        <p:nvSpPr>
          <p:cNvPr id="9" name="TextovéPole 8">
            <a:extLst>
              <a:ext uri="{FF2B5EF4-FFF2-40B4-BE49-F238E27FC236}">
                <a16:creationId xmlns:a16="http://schemas.microsoft.com/office/drawing/2014/main" id="{B6AF78CA-17FE-220B-8CE1-77D17718D57E}"/>
              </a:ext>
            </a:extLst>
          </p:cNvPr>
          <p:cNvSpPr txBox="1"/>
          <p:nvPr/>
        </p:nvSpPr>
        <p:spPr>
          <a:xfrm>
            <a:off x="357840" y="4692385"/>
            <a:ext cx="6950464" cy="584775"/>
          </a:xfrm>
          <a:prstGeom prst="rect">
            <a:avLst/>
          </a:prstGeom>
          <a:noFill/>
        </p:spPr>
        <p:txBody>
          <a:bodyPr wrap="square">
            <a:spAutoFit/>
          </a:bodyPr>
          <a:lstStyle/>
          <a:p>
            <a:pPr marL="285750" lvl="1" indent="-285750" algn="just">
              <a:spcAft>
                <a:spcPts val="300"/>
              </a:spcAft>
              <a:buFont typeface="Wingdings" panose="05000000000000000000" pitchFamily="2" charset="2"/>
              <a:buChar char="Ø"/>
              <a:tabLst>
                <a:tab pos="274638" algn="l"/>
              </a:tabLst>
              <a:defRPr/>
            </a:pPr>
            <a:r>
              <a:rPr lang="cs-CZ" sz="1600" b="1" noProof="0" dirty="0">
                <a:latin typeface="Arial" panose="020B0604020202020204" pitchFamily="34" charset="0"/>
                <a:cs typeface="Arial" panose="020B0604020202020204" pitchFamily="34" charset="0"/>
              </a:rPr>
              <a:t>Nový metodický materiál k zákonnému zmocnění včetně vzoru obecně závazné vyhlášky je zveřejněn na </a:t>
            </a:r>
            <a:r>
              <a:rPr lang="cs-CZ" sz="1600" b="1" noProof="0" dirty="0">
                <a:latin typeface="Arial" panose="020B0604020202020204" pitchFamily="34" charset="0"/>
                <a:cs typeface="Arial" panose="020B0604020202020204" pitchFamily="34" charset="0"/>
                <a:hlinkClick r:id="rId4"/>
              </a:rPr>
              <a:t>webu</a:t>
            </a:r>
            <a:r>
              <a:rPr lang="cs-CZ" sz="1600" b="1" noProof="0" dirty="0">
                <a:latin typeface="Arial" panose="020B0604020202020204" pitchFamily="34" charset="0"/>
                <a:cs typeface="Arial" panose="020B0604020202020204" pitchFamily="34" charset="0"/>
              </a:rPr>
              <a:t> Ministerstva vnitra.</a:t>
            </a:r>
          </a:p>
        </p:txBody>
      </p:sp>
    </p:spTree>
    <p:extLst>
      <p:ext uri="{BB962C8B-B14F-4D97-AF65-F5344CB8AC3E}">
        <p14:creationId xmlns:p14="http://schemas.microsoft.com/office/powerpoint/2010/main" val="344426306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C02FBB-255C-FF44-2EF3-C9B5A9C1A187}"/>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13FDA24A-B687-EC5B-FBB3-6D20717F41F8}"/>
              </a:ext>
            </a:extLst>
          </p:cNvPr>
          <p:cNvSpPr>
            <a:spLocks noGrp="1"/>
          </p:cNvSpPr>
          <p:nvPr>
            <p:ph type="title"/>
          </p:nvPr>
        </p:nvSpPr>
        <p:spPr>
          <a:xfrm>
            <a:off x="274460" y="1110730"/>
            <a:ext cx="8546012" cy="930338"/>
          </a:xfrm>
        </p:spPr>
        <p:txBody>
          <a:bodyPr anchor="t"/>
          <a:lstStyle/>
          <a:p>
            <a:r>
              <a:rPr lang="cs-CZ" sz="2800" noProof="0" dirty="0">
                <a:solidFill>
                  <a:srgbClr val="00B0F0"/>
                </a:solidFill>
                <a:latin typeface="Arial CE" panose="020B0604020202020204" pitchFamily="34" charset="0"/>
                <a:cs typeface="Arial CE" panose="020B0604020202020204" pitchFamily="34" charset="0"/>
              </a:rPr>
              <a:t>NAVRHOVANÁ ÚPRAVA ZÁKONNÉHO </a:t>
            </a:r>
            <a:br>
              <a:rPr lang="cs-CZ" sz="2800" noProof="0" dirty="0">
                <a:solidFill>
                  <a:srgbClr val="00B0F0"/>
                </a:solidFill>
                <a:latin typeface="Arial CE" panose="020B0604020202020204" pitchFamily="34" charset="0"/>
                <a:cs typeface="Arial CE" panose="020B0604020202020204" pitchFamily="34" charset="0"/>
              </a:rPr>
            </a:br>
            <a:r>
              <a:rPr lang="cs-CZ" sz="2800" noProof="0" dirty="0">
                <a:solidFill>
                  <a:srgbClr val="00B0F0"/>
                </a:solidFill>
                <a:latin typeface="Arial CE" panose="020B0604020202020204" pitchFamily="34" charset="0"/>
                <a:cs typeface="Arial CE" panose="020B0604020202020204" pitchFamily="34" charset="0"/>
              </a:rPr>
              <a:t>ZMOCNĚNÍ V OBLASTI NOČNÍHO KLIDU</a:t>
            </a:r>
            <a:br>
              <a:rPr lang="cs-CZ" sz="2800" noProof="0" dirty="0">
                <a:solidFill>
                  <a:srgbClr val="00B0F0"/>
                </a:solidFill>
                <a:latin typeface="Arial CE" panose="020B0604020202020204" pitchFamily="34" charset="0"/>
                <a:cs typeface="Arial CE" panose="020B0604020202020204" pitchFamily="34" charset="0"/>
              </a:rPr>
            </a:br>
            <a:endParaRPr lang="cs-CZ" sz="2800" noProof="0" dirty="0">
              <a:solidFill>
                <a:srgbClr val="00B0F0"/>
              </a:solidFill>
            </a:endParaRPr>
          </a:p>
        </p:txBody>
      </p:sp>
      <p:sp>
        <p:nvSpPr>
          <p:cNvPr id="3" name="Zástupný symbol pro obsah 2">
            <a:extLst>
              <a:ext uri="{FF2B5EF4-FFF2-40B4-BE49-F238E27FC236}">
                <a16:creationId xmlns:a16="http://schemas.microsoft.com/office/drawing/2014/main" id="{A9E5608E-7001-79C4-3F78-16FFA5E2C911}"/>
              </a:ext>
            </a:extLst>
          </p:cNvPr>
          <p:cNvSpPr>
            <a:spLocks noGrp="1"/>
          </p:cNvSpPr>
          <p:nvPr>
            <p:ph idx="1"/>
          </p:nvPr>
        </p:nvSpPr>
        <p:spPr>
          <a:xfrm>
            <a:off x="467544" y="1575900"/>
            <a:ext cx="8064896" cy="4791373"/>
          </a:xfrm>
        </p:spPr>
        <p:txBody>
          <a:bodyPr>
            <a:normAutofit/>
          </a:bodyPr>
          <a:lstStyle/>
          <a:p>
            <a:pPr marL="0" indent="0" algn="just">
              <a:buNone/>
            </a:pPr>
            <a:endParaRPr lang="cs-CZ" sz="2800" noProof="0" dirty="0"/>
          </a:p>
          <a:p>
            <a:pPr marL="0" indent="0">
              <a:buNone/>
            </a:pPr>
            <a:r>
              <a:rPr lang="cs-CZ" sz="2800" noProof="0" dirty="0"/>
              <a:t> </a:t>
            </a:r>
          </a:p>
        </p:txBody>
      </p:sp>
      <p:sp>
        <p:nvSpPr>
          <p:cNvPr id="6" name="TextovéPole 5">
            <a:extLst>
              <a:ext uri="{FF2B5EF4-FFF2-40B4-BE49-F238E27FC236}">
                <a16:creationId xmlns:a16="http://schemas.microsoft.com/office/drawing/2014/main" id="{D9DA431F-5C1D-728B-A06C-9D7F8EF5CCB8}"/>
              </a:ext>
            </a:extLst>
          </p:cNvPr>
          <p:cNvSpPr txBox="1"/>
          <p:nvPr/>
        </p:nvSpPr>
        <p:spPr>
          <a:xfrm>
            <a:off x="357840" y="1955145"/>
            <a:ext cx="8462632" cy="4493538"/>
          </a:xfrm>
          <a:prstGeom prst="rect">
            <a:avLst/>
          </a:prstGeom>
          <a:noFill/>
        </p:spPr>
        <p:txBody>
          <a:bodyPr wrap="square" rtlCol="0">
            <a:spAutoFit/>
          </a:bodyPr>
          <a:lstStyle/>
          <a:p>
            <a:pPr marL="285750" indent="-285750">
              <a:buFont typeface="Arial" panose="020B0604020202020204" pitchFamily="34" charset="0"/>
              <a:buChar char="•"/>
            </a:pPr>
            <a:endParaRPr lang="cs-CZ" sz="1600" noProof="0" dirty="0">
              <a:latin typeface="Arial" panose="020B0604020202020204" pitchFamily="34" charset="0"/>
              <a:cs typeface="Arial" panose="020B0604020202020204" pitchFamily="34" charset="0"/>
            </a:endParaRPr>
          </a:p>
          <a:p>
            <a:pPr marL="285750" indent="-285750" algn="just">
              <a:spcAft>
                <a:spcPts val="600"/>
              </a:spcAft>
              <a:buFont typeface="Wingdings" panose="05000000000000000000" pitchFamily="2" charset="2"/>
              <a:buChar char="§"/>
              <a:defRPr/>
            </a:pPr>
            <a:r>
              <a:rPr kumimoji="0" lang="cs-CZ" sz="1600" b="1"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Arial" panose="020B0604020202020204" pitchFamily="34" charset="0"/>
              </a:rPr>
              <a:t>Byla připravena úprava zákonného zmocnění v oblasti nočního klidu, která byla součástí poslanecké novely zákona o obcích a souvisejících předpisů </a:t>
            </a:r>
            <a:r>
              <a:rPr kumimoji="0" lang="cs-CZ" sz="1600"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Arial" panose="020B0604020202020204" pitchFamily="34" charset="0"/>
              </a:rPr>
              <a:t>(sněmovní tisk 845)</a:t>
            </a:r>
            <a:r>
              <a:rPr lang="cs-CZ" sz="1600" noProof="0" dirty="0">
                <a:latin typeface="Arial" panose="020B0604020202020204" pitchFamily="34" charset="0"/>
                <a:ea typeface="Times New Roman" panose="02020603050405020304" pitchFamily="18" charset="0"/>
                <a:cs typeface="Arial" panose="020B0604020202020204" pitchFamily="34" charset="0"/>
              </a:rPr>
              <a:t>. </a:t>
            </a:r>
            <a:r>
              <a:rPr lang="cs-CZ" sz="1600" b="1" noProof="0" dirty="0">
                <a:solidFill>
                  <a:srgbClr val="FF0000"/>
                </a:solidFill>
                <a:latin typeface="Arial" panose="020B0604020202020204" pitchFamily="34" charset="0"/>
                <a:ea typeface="Times New Roman" panose="02020603050405020304" pitchFamily="18" charset="0"/>
                <a:cs typeface="Arial" panose="020B0604020202020204" pitchFamily="34" charset="0"/>
              </a:rPr>
              <a:t>S ohledem na konec volebního období a nesouhlasu části Poslanecké sněmovny s danou novelou zákona </a:t>
            </a:r>
            <a:r>
              <a:rPr lang="cs-CZ" sz="1600" b="1" u="sng" noProof="0" dirty="0">
                <a:solidFill>
                  <a:srgbClr val="FF0000"/>
                </a:solidFill>
                <a:latin typeface="Arial" panose="020B0604020202020204" pitchFamily="34" charset="0"/>
                <a:ea typeface="Times New Roman" panose="02020603050405020304" pitchFamily="18" charset="0"/>
                <a:cs typeface="Arial" panose="020B0604020202020204" pitchFamily="34" charset="0"/>
              </a:rPr>
              <a:t>nebude úprava přijata</a:t>
            </a:r>
            <a:r>
              <a:rPr lang="cs-CZ" sz="1600" b="1" noProof="0" dirty="0">
                <a:solidFill>
                  <a:srgbClr val="FF0000"/>
                </a:solidFill>
                <a:latin typeface="Arial" panose="020B0604020202020204" pitchFamily="34" charset="0"/>
                <a:ea typeface="Times New Roman" panose="02020603050405020304" pitchFamily="18" charset="0"/>
                <a:cs typeface="Arial" panose="020B0604020202020204" pitchFamily="34" charset="0"/>
              </a:rPr>
              <a:t>.</a:t>
            </a:r>
            <a:endParaRPr lang="cs-CZ" sz="1600" noProof="0" dirty="0">
              <a:latin typeface="Arial" panose="020B0604020202020204" pitchFamily="34" charset="0"/>
              <a:ea typeface="Times New Roman" panose="02020603050405020304" pitchFamily="18" charset="0"/>
              <a:cs typeface="Arial" panose="020B0604020202020204" pitchFamily="34" charset="0"/>
            </a:endParaRPr>
          </a:p>
          <a:p>
            <a:pPr marL="285750" indent="-285750" algn="just">
              <a:buFont typeface="Wingdings" panose="05000000000000000000" pitchFamily="2" charset="2"/>
              <a:buChar char="Ø"/>
              <a:defRPr/>
            </a:pPr>
            <a:r>
              <a:rPr lang="cs-CZ" sz="1600" noProof="0" dirty="0">
                <a:latin typeface="Arial" panose="020B0604020202020204" pitchFamily="34" charset="0"/>
                <a:ea typeface="Times New Roman" panose="02020603050405020304" pitchFamily="18" charset="0"/>
                <a:cs typeface="Arial" panose="020B0604020202020204" pitchFamily="34" charset="0"/>
              </a:rPr>
              <a:t>Bylo navrhováno </a:t>
            </a:r>
            <a:r>
              <a:rPr kumimoji="0" lang="cs-CZ" sz="1600"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Arial" panose="020B0604020202020204" pitchFamily="34" charset="0"/>
              </a:rPr>
              <a:t>„zpřísnění“ podmínek pro individuální výjimky z doby nočního klidu;</a:t>
            </a:r>
            <a:r>
              <a:rPr lang="cs-CZ" sz="1600" b="1" noProof="0" dirty="0">
                <a:latin typeface="Arial" panose="020B0604020202020204" pitchFamily="34" charset="0"/>
                <a:ea typeface="Times New Roman" panose="02020603050405020304" pitchFamily="18" charset="0"/>
                <a:cs typeface="Arial" panose="020B0604020202020204" pitchFamily="34" charset="0"/>
              </a:rPr>
              <a:t> </a:t>
            </a:r>
            <a:r>
              <a:rPr lang="cs-CZ" sz="1600" noProof="0" dirty="0">
                <a:latin typeface="Arial" panose="020B0604020202020204" pitchFamily="34" charset="0"/>
                <a:ea typeface="Times New Roman" panose="02020603050405020304" pitchFamily="18" charset="0"/>
                <a:cs typeface="Arial" panose="020B0604020202020204" pitchFamily="34" charset="0"/>
              </a:rPr>
              <a:t>zkrácení či nevymezení doby nočního klidu v důsledku výjimečné události </a:t>
            </a:r>
            <a:r>
              <a:rPr lang="cs-CZ" sz="1600" b="1" noProof="0" dirty="0">
                <a:latin typeface="Arial" panose="020B0604020202020204" pitchFamily="34" charset="0"/>
                <a:ea typeface="Times New Roman" panose="02020603050405020304" pitchFamily="18" charset="0"/>
                <a:cs typeface="Arial" panose="020B0604020202020204" pitchFamily="34" charset="0"/>
              </a:rPr>
              <a:t>by bylo nutné v OZV vymezit názvem výjimečné události a datem či datovatelným obdobím jejího konání.</a:t>
            </a:r>
            <a:endParaRPr kumimoji="0" lang="cs-CZ" sz="1600"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Arial" panose="020B0604020202020204" pitchFamily="34" charset="0"/>
            </a:endParaRPr>
          </a:p>
          <a:p>
            <a:pPr marL="285750" indent="-285750" algn="just">
              <a:spcBef>
                <a:spcPts val="600"/>
              </a:spcBef>
              <a:buFont typeface="Wingdings" panose="05000000000000000000" pitchFamily="2" charset="2"/>
              <a:buChar char="Ø"/>
              <a:defRPr/>
            </a:pPr>
            <a:r>
              <a:rPr kumimoji="0" lang="cs-CZ" sz="1600"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Arial" panose="020B0604020202020204" pitchFamily="34" charset="0"/>
              </a:rPr>
              <a:t>Navrhovaná byla </a:t>
            </a:r>
            <a:r>
              <a:rPr kumimoji="0" lang="cs-CZ" sz="1600" b="1"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Arial" panose="020B0604020202020204" pitchFamily="34" charset="0"/>
              </a:rPr>
              <a:t>možnost „paušálního“ posunutí doby nočního klidu na celém území obce </a:t>
            </a:r>
            <a:r>
              <a:rPr kumimoji="0" lang="cs-CZ" sz="1600"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Arial" panose="020B0604020202020204" pitchFamily="34" charset="0"/>
              </a:rPr>
              <a:t>pro „letní měsíce“, tj. v období </a:t>
            </a:r>
            <a:r>
              <a:rPr kumimoji="0" lang="cs-CZ" sz="1600" b="1"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Arial" panose="020B0604020202020204" pitchFamily="34" charset="0"/>
              </a:rPr>
              <a:t>od 1. 6. do 30. 9.</a:t>
            </a:r>
            <a:r>
              <a:rPr kumimoji="0" lang="cs-CZ" sz="1600"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cs-CZ" sz="1600" b="1"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Arial" panose="020B0604020202020204" pitchFamily="34" charset="0"/>
            </a:endParaRPr>
          </a:p>
          <a:p>
            <a:pPr marL="984250" lvl="2" indent="-196850" algn="just">
              <a:spcBef>
                <a:spcPts val="600"/>
              </a:spcBef>
              <a:buFont typeface="Arial" panose="020B0604020202020204" pitchFamily="34" charset="0"/>
              <a:buChar char="•"/>
              <a:defRPr/>
            </a:pPr>
            <a:r>
              <a:rPr kumimoji="0" lang="cs-CZ" sz="1600"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Arial" panose="020B0604020202020204" pitchFamily="34" charset="0"/>
              </a:rPr>
              <a:t>dobu nočního klidu </a:t>
            </a:r>
            <a:r>
              <a:rPr lang="cs-CZ" sz="1600" noProof="0" dirty="0">
                <a:latin typeface="Arial" panose="020B0604020202020204" pitchFamily="34" charset="0"/>
                <a:ea typeface="Times New Roman" panose="02020603050405020304" pitchFamily="18" charset="0"/>
                <a:cs typeface="Arial" panose="020B0604020202020204" pitchFamily="34" charset="0"/>
              </a:rPr>
              <a:t>by bylo</a:t>
            </a:r>
            <a:r>
              <a:rPr kumimoji="0" lang="cs-CZ" sz="1600"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Arial" panose="020B0604020202020204" pitchFamily="34" charset="0"/>
              </a:rPr>
              <a:t> možné posunout až o 2 hodiny (např. 23:00–07:00),</a:t>
            </a:r>
          </a:p>
          <a:p>
            <a:pPr marL="984250" lvl="2" indent="-196850" algn="just">
              <a:spcBef>
                <a:spcPts val="600"/>
              </a:spcBef>
              <a:buFont typeface="Arial" panose="020B0604020202020204" pitchFamily="34" charset="0"/>
              <a:buChar char="•"/>
              <a:defRPr/>
            </a:pPr>
            <a:r>
              <a:rPr lang="cs-CZ" sz="1600" noProof="0" dirty="0">
                <a:latin typeface="Arial" panose="020B0604020202020204" pitchFamily="34" charset="0"/>
                <a:ea typeface="Times New Roman" panose="02020603050405020304" pitchFamily="18" charset="0"/>
                <a:cs typeface="Arial" panose="020B0604020202020204" pitchFamily="34" charset="0"/>
              </a:rPr>
              <a:t>posunutí doby noční klidu by bylo možné pro „víkendové“ noci, </a:t>
            </a:r>
            <a:endParaRPr kumimoji="0" lang="cs-CZ" sz="1600"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Arial" panose="020B0604020202020204" pitchFamily="34" charset="0"/>
            </a:endParaRPr>
          </a:p>
          <a:p>
            <a:pPr marL="984250" lvl="2" indent="-196850" algn="just">
              <a:spcBef>
                <a:spcPts val="600"/>
              </a:spcBef>
              <a:buFont typeface="Arial" panose="020B0604020202020204" pitchFamily="34" charset="0"/>
              <a:buChar char="•"/>
              <a:defRPr/>
            </a:pPr>
            <a:r>
              <a:rPr kumimoji="0" lang="cs-CZ" sz="1600"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Arial" panose="020B0604020202020204" pitchFamily="34" charset="0"/>
              </a:rPr>
              <a:t>posunutí doby nočního klidu by nebylo nutné vázat na konkrétní události.</a:t>
            </a:r>
          </a:p>
          <a:p>
            <a:pPr marL="263525" indent="-273050" algn="just">
              <a:spcBef>
                <a:spcPts val="600"/>
              </a:spcBef>
              <a:buFont typeface="Wingdings" panose="05000000000000000000" pitchFamily="2" charset="2"/>
              <a:buChar char="Ø"/>
              <a:defRPr/>
            </a:pPr>
            <a:r>
              <a:rPr kumimoji="0" lang="cs-CZ" sz="1600"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Arial" panose="020B0604020202020204" pitchFamily="34" charset="0"/>
              </a:rPr>
              <a:t>„Standardní“ doba nočního klidu od 22:00 do 06:00 by se neměnila; </a:t>
            </a:r>
            <a:r>
              <a:rPr kumimoji="0" lang="cs-CZ" sz="1600" b="1"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Arial" panose="020B0604020202020204" pitchFamily="34" charset="0"/>
              </a:rPr>
              <a:t>vždy by záleželo na dané obci, zda a v jakém rozsahu zákonné zmocnění využije.</a:t>
            </a:r>
          </a:p>
        </p:txBody>
      </p:sp>
      <p:sp>
        <p:nvSpPr>
          <p:cNvPr id="4" name="Zástupný symbol pro číslo snímku 3">
            <a:extLst>
              <a:ext uri="{FF2B5EF4-FFF2-40B4-BE49-F238E27FC236}">
                <a16:creationId xmlns:a16="http://schemas.microsoft.com/office/drawing/2014/main" id="{68371A53-9FF2-2698-0748-2DC8C3F4971F}"/>
              </a:ext>
            </a:extLst>
          </p:cNvPr>
          <p:cNvSpPr>
            <a:spLocks noGrp="1"/>
          </p:cNvSpPr>
          <p:nvPr>
            <p:ph type="sldNum" sz="quarter" idx="12"/>
          </p:nvPr>
        </p:nvSpPr>
        <p:spPr/>
        <p:txBody>
          <a:bodyPr/>
          <a:lstStyle/>
          <a:p>
            <a:fld id="{9F03F0DB-9040-4F31-8D2D-42639AAB2BE5}" type="slidenum">
              <a:rPr lang="cs-CZ" b="1" noProof="0" smtClean="0">
                <a:solidFill>
                  <a:schemeClr val="tx1"/>
                </a:solidFill>
                <a:latin typeface="Arial CE" panose="020B0604020202020204" pitchFamily="34" charset="0"/>
                <a:cs typeface="Arial CE" panose="020B0604020202020204" pitchFamily="34" charset="0"/>
              </a:rPr>
              <a:pPr/>
              <a:t>13</a:t>
            </a:fld>
            <a:endParaRPr lang="cs-CZ" b="1" noProof="0" dirty="0">
              <a:solidFill>
                <a:schemeClr val="tx1"/>
              </a:solidFill>
              <a:latin typeface="Arial CE" panose="020B0604020202020204" pitchFamily="34" charset="0"/>
              <a:cs typeface="Arial CE" panose="020B0604020202020204" pitchFamily="34" charset="0"/>
            </a:endParaRPr>
          </a:p>
        </p:txBody>
      </p:sp>
    </p:spTree>
    <p:extLst>
      <p:ext uri="{BB962C8B-B14F-4D97-AF65-F5344CB8AC3E}">
        <p14:creationId xmlns:p14="http://schemas.microsoft.com/office/powerpoint/2010/main" val="161728691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15907" y="1052736"/>
            <a:ext cx="8652900" cy="939143"/>
          </a:xfrm>
        </p:spPr>
        <p:txBody>
          <a:bodyPr anchor="t"/>
          <a:lstStyle/>
          <a:p>
            <a:r>
              <a:rPr lang="cs-CZ" sz="2800" noProof="0" dirty="0"/>
              <a:t>METODICKÁ ČINNOST MINISTERSTVA VNITRA</a:t>
            </a:r>
            <a:br>
              <a:rPr lang="cs-CZ" sz="2800" noProof="0" dirty="0"/>
            </a:br>
            <a:r>
              <a:rPr lang="cs-CZ" sz="2800" noProof="0" dirty="0"/>
              <a:t>V OBLASTI OBECNÍ NORMOTVORBY</a:t>
            </a:r>
            <a:endParaRPr lang="cs-CZ" sz="2400" noProof="0" dirty="0"/>
          </a:p>
        </p:txBody>
      </p:sp>
      <p:sp>
        <p:nvSpPr>
          <p:cNvPr id="3" name="Zástupný symbol pro obsah 2"/>
          <p:cNvSpPr>
            <a:spLocks noGrp="1"/>
          </p:cNvSpPr>
          <p:nvPr>
            <p:ph idx="1"/>
          </p:nvPr>
        </p:nvSpPr>
        <p:spPr>
          <a:xfrm>
            <a:off x="315907" y="4687078"/>
            <a:ext cx="6735485" cy="1815882"/>
          </a:xfrm>
        </p:spPr>
        <p:txBody>
          <a:bodyPr>
            <a:noAutofit/>
          </a:bodyPr>
          <a:lstStyle/>
          <a:p>
            <a:pPr algn="just">
              <a:spcBef>
                <a:spcPts val="0"/>
              </a:spcBef>
              <a:spcAft>
                <a:spcPts val="600"/>
              </a:spcAft>
              <a:buFont typeface="Wingdings" panose="05000000000000000000" pitchFamily="2" charset="2"/>
              <a:buChar char="§"/>
            </a:pPr>
            <a:r>
              <a:rPr lang="cs-CZ" sz="1600" b="1" noProof="0" dirty="0"/>
              <a:t>Pro tvorbu obecně závazných vyhlášek lze využít i „obyčejné” neinteraktivní vzory dostupné na webových stránkách Ministerstva vnitra </a:t>
            </a:r>
            <a:r>
              <a:rPr lang="cs-CZ" sz="1600" b="1" noProof="0" dirty="0">
                <a:hlinkClick r:id="rId3"/>
              </a:rPr>
              <a:t>http://www.mv.gov.cz/</a:t>
            </a:r>
            <a:r>
              <a:rPr lang="cs-CZ" sz="1600" b="1" noProof="0" dirty="0" err="1">
                <a:hlinkClick r:id="rId3"/>
              </a:rPr>
              <a:t>odk</a:t>
            </a:r>
            <a:r>
              <a:rPr lang="cs-CZ" sz="1600" b="1" noProof="0" dirty="0"/>
              <a:t>.</a:t>
            </a:r>
          </a:p>
          <a:p>
            <a:pPr marL="355600" indent="0" algn="just">
              <a:spcBef>
                <a:spcPts val="0"/>
              </a:spcBef>
              <a:spcAft>
                <a:spcPts val="600"/>
              </a:spcAft>
              <a:buNone/>
            </a:pPr>
            <a:r>
              <a:rPr lang="cs-CZ" sz="1600" b="1" noProof="0" dirty="0"/>
              <a:t>S případnou metodickou pomocí se lze obrátit na příslušné pracovníky Ministerstva vnitra </a:t>
            </a:r>
            <a:r>
              <a:rPr lang="cs-CZ" sz="1600" b="1" noProof="0" dirty="0">
                <a:hlinkClick r:id="rId3"/>
              </a:rPr>
              <a:t>http://www.mv.gov.cz/</a:t>
            </a:r>
            <a:r>
              <a:rPr lang="cs-CZ" sz="1600" b="1" noProof="0" dirty="0" err="1">
                <a:hlinkClick r:id="rId3"/>
              </a:rPr>
              <a:t>odk</a:t>
            </a:r>
            <a:r>
              <a:rPr lang="cs-CZ" sz="1600" b="1" noProof="0" dirty="0"/>
              <a:t>.</a:t>
            </a:r>
            <a:endParaRPr lang="cs-CZ" sz="1600" b="1" noProof="0" dirty="0">
              <a:solidFill>
                <a:srgbClr val="FF0000"/>
              </a:solidFill>
            </a:endParaRPr>
          </a:p>
          <a:p>
            <a:pPr algn="just">
              <a:spcBef>
                <a:spcPts val="0"/>
              </a:spcBef>
              <a:spcAft>
                <a:spcPts val="600"/>
              </a:spcAft>
              <a:buFont typeface="Wingdings" panose="05000000000000000000" pitchFamily="2" charset="2"/>
              <a:buChar char="§"/>
            </a:pPr>
            <a:endParaRPr lang="cs-CZ" sz="1600" b="1" noProof="0" dirty="0"/>
          </a:p>
        </p:txBody>
      </p:sp>
      <p:sp>
        <p:nvSpPr>
          <p:cNvPr id="5" name="Zástupný symbol pro číslo snímku 4"/>
          <p:cNvSpPr>
            <a:spLocks noGrp="1"/>
          </p:cNvSpPr>
          <p:nvPr>
            <p:ph type="sldNum" sz="quarter" idx="12"/>
          </p:nvPr>
        </p:nvSpPr>
        <p:spPr>
          <a:xfrm>
            <a:off x="7740352" y="6356350"/>
            <a:ext cx="946448" cy="365125"/>
          </a:xfrm>
        </p:spPr>
        <p:txBody>
          <a:bodyPr/>
          <a:lstStyle/>
          <a:p>
            <a:fld id="{9F03F0DB-9040-4F31-8D2D-42639AAB2BE5}" type="slidenum">
              <a:rPr lang="cs-CZ" b="1" noProof="0" smtClean="0">
                <a:solidFill>
                  <a:schemeClr val="tx1"/>
                </a:solidFill>
                <a:latin typeface="Arial CE" panose="020B0604020202020204" pitchFamily="34" charset="0"/>
                <a:cs typeface="Arial CE" panose="020B0604020202020204" pitchFamily="34" charset="0"/>
              </a:rPr>
              <a:pPr/>
              <a:t>14</a:t>
            </a:fld>
            <a:endParaRPr lang="cs-CZ" b="1" noProof="0" dirty="0">
              <a:solidFill>
                <a:schemeClr val="tx1"/>
              </a:solidFill>
              <a:latin typeface="Arial CE" panose="020B0604020202020204" pitchFamily="34" charset="0"/>
              <a:cs typeface="Arial CE" panose="020B0604020202020204" pitchFamily="34" charset="0"/>
            </a:endParaRPr>
          </a:p>
        </p:txBody>
      </p:sp>
      <p:sp>
        <p:nvSpPr>
          <p:cNvPr id="7" name="TextovéPole 6">
            <a:extLst>
              <a:ext uri="{FF2B5EF4-FFF2-40B4-BE49-F238E27FC236}">
                <a16:creationId xmlns:a16="http://schemas.microsoft.com/office/drawing/2014/main" id="{1DC3FD7C-B66D-4822-AC1F-86EA7F7B58E2}"/>
              </a:ext>
            </a:extLst>
          </p:cNvPr>
          <p:cNvSpPr txBox="1"/>
          <p:nvPr/>
        </p:nvSpPr>
        <p:spPr>
          <a:xfrm>
            <a:off x="315907" y="2295724"/>
            <a:ext cx="6128301" cy="1815882"/>
          </a:xfrm>
          <a:prstGeom prst="rect">
            <a:avLst/>
          </a:prstGeom>
          <a:noFill/>
        </p:spPr>
        <p:txBody>
          <a:bodyPr wrap="square" rtlCol="0">
            <a:spAutoFit/>
          </a:bodyPr>
          <a:lstStyle/>
          <a:p>
            <a:pPr marL="285750" indent="-285750" algn="just">
              <a:buFont typeface="Wingdings" panose="05000000000000000000" pitchFamily="2" charset="2"/>
              <a:buChar char="§"/>
            </a:pPr>
            <a:r>
              <a:rPr lang="cs-CZ" sz="1600" b="1" noProof="0" dirty="0">
                <a:latin typeface="Arial" panose="020B0604020202020204" pitchFamily="34" charset="0"/>
                <a:cs typeface="Arial" panose="020B0604020202020204" pitchFamily="34" charset="0"/>
              </a:rPr>
              <a:t>Pro tvorbu obecně závazných vyhlášek v oblasti</a:t>
            </a:r>
          </a:p>
          <a:p>
            <a:pPr marL="742950" lvl="1" indent="-285750" algn="just">
              <a:buFont typeface="Wingdings" panose="05000000000000000000" pitchFamily="2" charset="2"/>
              <a:buChar char="§"/>
            </a:pPr>
            <a:r>
              <a:rPr lang="cs-CZ" sz="1600" b="1" noProof="0" dirty="0">
                <a:latin typeface="Arial" panose="020B0604020202020204" pitchFamily="34" charset="0"/>
                <a:cs typeface="Arial" panose="020B0604020202020204" pitchFamily="34" charset="0"/>
              </a:rPr>
              <a:t>místních poplatků,</a:t>
            </a:r>
          </a:p>
          <a:p>
            <a:pPr marL="742950" lvl="1" indent="-285750" algn="just">
              <a:buFont typeface="Wingdings" panose="05000000000000000000" pitchFamily="2" charset="2"/>
              <a:buChar char="§"/>
            </a:pPr>
            <a:r>
              <a:rPr lang="cs-CZ" sz="1600" b="1" noProof="0" dirty="0">
                <a:latin typeface="Arial" panose="020B0604020202020204" pitchFamily="34" charset="0"/>
                <a:cs typeface="Arial" panose="020B0604020202020204" pitchFamily="34" charset="0"/>
              </a:rPr>
              <a:t>koeficientů daně z nemovitých věcí,</a:t>
            </a:r>
          </a:p>
          <a:p>
            <a:pPr marL="742950" lvl="1" indent="-285750" algn="just">
              <a:buFont typeface="Wingdings" panose="05000000000000000000" pitchFamily="2" charset="2"/>
              <a:buChar char="§"/>
            </a:pPr>
            <a:r>
              <a:rPr lang="cs-CZ" sz="1600" b="1" dirty="0">
                <a:latin typeface="Arial" panose="020B0604020202020204" pitchFamily="34" charset="0"/>
                <a:cs typeface="Arial" panose="020B0604020202020204" pitchFamily="34" charset="0"/>
              </a:rPr>
              <a:t>n</a:t>
            </a:r>
            <a:r>
              <a:rPr lang="cs-CZ" sz="1600" b="1" noProof="0" dirty="0" err="1">
                <a:latin typeface="Arial" panose="020B0604020202020204" pitchFamily="34" charset="0"/>
                <a:cs typeface="Arial" panose="020B0604020202020204" pitchFamily="34" charset="0"/>
              </a:rPr>
              <a:t>ěkterých</a:t>
            </a:r>
            <a:r>
              <a:rPr lang="cs-CZ" sz="1600" b="1" noProof="0" dirty="0">
                <a:latin typeface="Arial" panose="020B0604020202020204" pitchFamily="34" charset="0"/>
                <a:cs typeface="Arial" panose="020B0604020202020204" pitchFamily="34" charset="0"/>
              </a:rPr>
              <a:t> místních záležitostí veřejného pořádku,</a:t>
            </a:r>
          </a:p>
          <a:p>
            <a:pPr marL="742950" lvl="1" indent="-285750" algn="just">
              <a:buFont typeface="Wingdings" panose="05000000000000000000" pitchFamily="2" charset="2"/>
              <a:buChar char="§"/>
            </a:pPr>
            <a:r>
              <a:rPr lang="cs-CZ" sz="1600" b="1" noProof="0" dirty="0">
                <a:solidFill>
                  <a:srgbClr val="FF0000"/>
                </a:solidFill>
                <a:latin typeface="Arial" panose="020B0604020202020204" pitchFamily="34" charset="0"/>
                <a:cs typeface="Arial" panose="020B0604020202020204" pitchFamily="34" charset="0"/>
              </a:rPr>
              <a:t>užívání pyrotechnických výrobků</a:t>
            </a:r>
            <a:r>
              <a:rPr lang="cs-CZ" sz="1600" i="1" noProof="0" dirty="0">
                <a:latin typeface="Arial" panose="020B0604020202020204" pitchFamily="34" charset="0"/>
                <a:cs typeface="Arial" panose="020B0604020202020204" pitchFamily="34" charset="0"/>
              </a:rPr>
              <a:t>,</a:t>
            </a:r>
          </a:p>
          <a:p>
            <a:pPr marL="263525" lvl="1" algn="just"/>
            <a:r>
              <a:rPr lang="cs-CZ" sz="1600" b="1" noProof="0" dirty="0">
                <a:latin typeface="Arial" panose="020B0604020202020204" pitchFamily="34" charset="0"/>
                <a:cs typeface="Arial" panose="020B0604020202020204" pitchFamily="34" charset="0"/>
              </a:rPr>
              <a:t>doporučujeme využívat </a:t>
            </a:r>
            <a:r>
              <a:rPr lang="cs-CZ" sz="1600" b="1" noProof="0" dirty="0">
                <a:solidFill>
                  <a:srgbClr val="FF0000"/>
                </a:solidFill>
                <a:latin typeface="Arial" panose="020B0604020202020204" pitchFamily="34" charset="0"/>
                <a:cs typeface="Arial" panose="020B0604020202020204" pitchFamily="34" charset="0"/>
              </a:rPr>
              <a:t>nové interaktivní vzory </a:t>
            </a:r>
            <a:r>
              <a:rPr lang="cs-CZ" sz="1600" b="1" noProof="0" dirty="0">
                <a:latin typeface="Arial" panose="020B0604020202020204" pitchFamily="34" charset="0"/>
                <a:cs typeface="Arial" panose="020B0604020202020204" pitchFamily="34" charset="0"/>
              </a:rPr>
              <a:t>dostupné </a:t>
            </a:r>
            <a:br>
              <a:rPr lang="cs-CZ" sz="1600" b="1" noProof="0" dirty="0">
                <a:latin typeface="Arial" panose="020B0604020202020204" pitchFamily="34" charset="0"/>
                <a:cs typeface="Arial" panose="020B0604020202020204" pitchFamily="34" charset="0"/>
              </a:rPr>
            </a:br>
            <a:r>
              <a:rPr lang="cs-CZ" sz="1600" b="1" noProof="0" dirty="0">
                <a:latin typeface="Arial" panose="020B0604020202020204" pitchFamily="34" charset="0"/>
                <a:cs typeface="Arial" panose="020B0604020202020204" pitchFamily="34" charset="0"/>
              </a:rPr>
              <a:t>na </a:t>
            </a:r>
            <a:r>
              <a:rPr lang="cs-CZ" sz="1600" b="1" noProof="0" dirty="0">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Portálu veřejné správy</a:t>
            </a:r>
            <a:r>
              <a:rPr lang="cs-CZ" sz="1600" b="1" noProof="0" dirty="0">
                <a:latin typeface="Arial" panose="020B0604020202020204" pitchFamily="34" charset="0"/>
                <a:cs typeface="Arial" panose="020B0604020202020204" pitchFamily="34" charset="0"/>
              </a:rPr>
              <a:t>.</a:t>
            </a:r>
          </a:p>
        </p:txBody>
      </p:sp>
      <p:pic>
        <p:nvPicPr>
          <p:cNvPr id="4" name="Obrázek 3">
            <a:extLst>
              <a:ext uri="{FF2B5EF4-FFF2-40B4-BE49-F238E27FC236}">
                <a16:creationId xmlns:a16="http://schemas.microsoft.com/office/drawing/2014/main" id="{BD45BC47-1405-B13F-95D2-DF4EFECCDD8D}"/>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711652" y="2055751"/>
            <a:ext cx="2057400" cy="2055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Obrázek 14" descr="Obsah obrázku Grafika, grafický design, Písmo, design&#10;&#10;Obsah vygenerovaný umělou inteligencí může být nesprávný.">
            <a:extLst>
              <a:ext uri="{FF2B5EF4-FFF2-40B4-BE49-F238E27FC236}">
                <a16:creationId xmlns:a16="http://schemas.microsoft.com/office/drawing/2014/main" id="{A9EBB25D-EB89-7BA7-E590-3B1097C313DF}"/>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265099" y="4687078"/>
            <a:ext cx="1421701" cy="1421701"/>
          </a:xfrm>
          <a:prstGeom prst="rect">
            <a:avLst/>
          </a:prstGeom>
        </p:spPr>
      </p:pic>
    </p:spTree>
    <p:extLst>
      <p:ext uri="{BB962C8B-B14F-4D97-AF65-F5344CB8AC3E}">
        <p14:creationId xmlns:p14="http://schemas.microsoft.com/office/powerpoint/2010/main" val="3711827696"/>
      </p:ext>
    </p:extLst>
  </p:cSld>
  <p:clrMapOvr>
    <a:masterClrMapping/>
  </p:clrMapOvr>
  <mc:AlternateContent xmlns:mc="http://schemas.openxmlformats.org/markup-compatibility/2006" xmlns:p14="http://schemas.microsoft.com/office/powerpoint/2010/main">
    <mc:Choice Requires="p14">
      <p:transition spd="slow" p14:dur="25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withEffect">
                                  <p:stCondLst>
                                    <p:cond delay="75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Nadpis 1"/>
          <p:cNvSpPr>
            <a:spLocks noGrp="1"/>
          </p:cNvSpPr>
          <p:nvPr>
            <p:ph type="title"/>
          </p:nvPr>
        </p:nvSpPr>
        <p:spPr bwMode="auto">
          <a:xfrm>
            <a:off x="683568" y="980728"/>
            <a:ext cx="7786687"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algn="ctr"/>
            <a:r>
              <a:rPr lang="cs-CZ" noProof="0" dirty="0">
                <a:latin typeface="Arial" charset="0"/>
                <a:cs typeface="Arial" charset="0"/>
              </a:rPr>
              <a:t>Odbor veřejné správy, dozoru a kontroly Ministerstva vnitra</a:t>
            </a:r>
          </a:p>
        </p:txBody>
      </p:sp>
      <p:sp>
        <p:nvSpPr>
          <p:cNvPr id="11" name="Zástupný symbol pro obsah 2"/>
          <p:cNvSpPr>
            <a:spLocks noGrp="1"/>
          </p:cNvSpPr>
          <p:nvPr>
            <p:ph idx="1"/>
          </p:nvPr>
        </p:nvSpPr>
        <p:spPr>
          <a:xfrm>
            <a:off x="683568" y="2492896"/>
            <a:ext cx="7786687" cy="3844925"/>
          </a:xfrm>
        </p:spPr>
        <p:txBody>
          <a:bodyPr>
            <a:noAutofit/>
          </a:bodyPr>
          <a:lstStyle/>
          <a:p>
            <a:pPr marL="452438" indent="0" eaLnBrk="1" fontAlgn="auto" hangingPunct="1">
              <a:spcBef>
                <a:spcPts val="0"/>
              </a:spcBef>
              <a:spcAft>
                <a:spcPts val="0"/>
              </a:spcAft>
              <a:buFont typeface="Arial" pitchFamily="34" charset="0"/>
              <a:buNone/>
              <a:defRPr/>
            </a:pPr>
            <a:r>
              <a:rPr lang="cs-CZ" sz="2200" noProof="0" dirty="0"/>
              <a:t>Náměstí Hrdinů 3</a:t>
            </a:r>
          </a:p>
          <a:p>
            <a:pPr marL="452438" indent="0" eaLnBrk="1" fontAlgn="auto" hangingPunct="1">
              <a:spcBef>
                <a:spcPts val="0"/>
              </a:spcBef>
              <a:spcAft>
                <a:spcPts val="600"/>
              </a:spcAft>
              <a:buFont typeface="Arial" pitchFamily="34" charset="0"/>
              <a:buNone/>
              <a:tabLst>
                <a:tab pos="1344613" algn="l"/>
              </a:tabLst>
              <a:defRPr/>
            </a:pPr>
            <a:r>
              <a:rPr lang="cs-CZ" sz="2200" noProof="0" dirty="0"/>
              <a:t>140 21  Praha 4</a:t>
            </a:r>
          </a:p>
          <a:p>
            <a:pPr marL="452438" indent="0" eaLnBrk="1" fontAlgn="auto" hangingPunct="1">
              <a:spcBef>
                <a:spcPts val="0"/>
              </a:spcBef>
              <a:spcAft>
                <a:spcPts val="0"/>
              </a:spcAft>
              <a:buFont typeface="Arial" pitchFamily="34" charset="0"/>
              <a:buNone/>
              <a:tabLst>
                <a:tab pos="1344613" algn="l"/>
              </a:tabLst>
              <a:defRPr/>
            </a:pPr>
            <a:r>
              <a:rPr lang="cs-CZ" sz="2200" noProof="0" dirty="0"/>
              <a:t>Telefon: 	974 816 411</a:t>
            </a:r>
          </a:p>
          <a:p>
            <a:pPr marL="452438" indent="0" eaLnBrk="1" fontAlgn="auto" hangingPunct="1">
              <a:spcBef>
                <a:spcPts val="0"/>
              </a:spcBef>
              <a:buFont typeface="Arial" pitchFamily="34" charset="0"/>
              <a:buNone/>
              <a:tabLst>
                <a:tab pos="1344613" algn="l"/>
              </a:tabLst>
              <a:defRPr/>
            </a:pPr>
            <a:r>
              <a:rPr lang="cs-CZ" sz="2200" noProof="0" dirty="0"/>
              <a:t>		974 816 429</a:t>
            </a:r>
          </a:p>
          <a:p>
            <a:pPr marL="452438" indent="0" eaLnBrk="1" fontAlgn="auto" hangingPunct="1">
              <a:spcBef>
                <a:spcPts val="0"/>
              </a:spcBef>
              <a:buFont typeface="Arial" pitchFamily="34" charset="0"/>
              <a:buNone/>
              <a:tabLst>
                <a:tab pos="1344613" algn="l"/>
              </a:tabLst>
              <a:defRPr/>
            </a:pPr>
            <a:endParaRPr lang="cs-CZ" sz="2200" noProof="0" dirty="0"/>
          </a:p>
          <a:p>
            <a:pPr marL="452438" indent="0" eaLnBrk="1" fontAlgn="auto" hangingPunct="1">
              <a:spcBef>
                <a:spcPts val="0"/>
              </a:spcBef>
              <a:spcAft>
                <a:spcPts val="600"/>
              </a:spcAft>
              <a:buFont typeface="Arial" pitchFamily="34" charset="0"/>
              <a:buNone/>
              <a:tabLst>
                <a:tab pos="1344613" algn="l"/>
              </a:tabLst>
              <a:defRPr/>
            </a:pPr>
            <a:r>
              <a:rPr lang="cs-CZ" sz="2200" noProof="0" dirty="0"/>
              <a:t>E-mail: 	</a:t>
            </a:r>
            <a:r>
              <a:rPr lang="cs-CZ" sz="2200" noProof="0" dirty="0">
                <a:hlinkClick r:id="rId2"/>
              </a:rPr>
              <a:t>odbordk@mv.gov.cz</a:t>
            </a:r>
            <a:endParaRPr lang="cs-CZ" sz="2200" noProof="0" dirty="0"/>
          </a:p>
          <a:p>
            <a:pPr marL="452438" indent="0" eaLnBrk="1" fontAlgn="auto" hangingPunct="1">
              <a:spcBef>
                <a:spcPts val="0"/>
              </a:spcBef>
              <a:spcAft>
                <a:spcPts val="1800"/>
              </a:spcAft>
              <a:buFont typeface="Arial" pitchFamily="34" charset="0"/>
              <a:buNone/>
              <a:tabLst>
                <a:tab pos="1344613" algn="l"/>
              </a:tabLst>
              <a:defRPr/>
            </a:pPr>
            <a:r>
              <a:rPr lang="cs-CZ" sz="2200" noProof="0" dirty="0"/>
              <a:t>		</a:t>
            </a:r>
            <a:r>
              <a:rPr lang="cs-CZ" sz="2200" noProof="0" dirty="0">
                <a:hlinkClick r:id="rId3"/>
              </a:rPr>
              <a:t>sbirkausc@mv.gov.cz</a:t>
            </a:r>
            <a:endParaRPr lang="cs-CZ" sz="2200" noProof="0" dirty="0"/>
          </a:p>
          <a:p>
            <a:pPr marL="452438" indent="0" eaLnBrk="1" fontAlgn="auto" hangingPunct="1">
              <a:spcBef>
                <a:spcPts val="0"/>
              </a:spcBef>
              <a:spcAft>
                <a:spcPts val="600"/>
              </a:spcAft>
              <a:buFont typeface="Arial" pitchFamily="34" charset="0"/>
              <a:buNone/>
              <a:tabLst>
                <a:tab pos="1344613" algn="l"/>
              </a:tabLst>
              <a:defRPr/>
            </a:pPr>
            <a:r>
              <a:rPr lang="cs-CZ" sz="2200" noProof="0" dirty="0"/>
              <a:t>Web: 		</a:t>
            </a:r>
            <a:r>
              <a:rPr lang="cs-CZ" sz="2200" noProof="0" dirty="0">
                <a:hlinkClick r:id="rId4"/>
              </a:rPr>
              <a:t>https://mv.gov.cz/odk</a:t>
            </a:r>
            <a:endParaRPr lang="cs-CZ" sz="2200" noProof="0" dirty="0"/>
          </a:p>
          <a:p>
            <a:pPr marL="452438" indent="0" eaLnBrk="1" fontAlgn="auto" hangingPunct="1">
              <a:spcBef>
                <a:spcPts val="0"/>
              </a:spcBef>
              <a:spcAft>
                <a:spcPts val="600"/>
              </a:spcAft>
              <a:buFont typeface="Arial" pitchFamily="34" charset="0"/>
              <a:buNone/>
              <a:tabLst>
                <a:tab pos="1344613" algn="l"/>
              </a:tabLst>
              <a:defRPr/>
            </a:pPr>
            <a:r>
              <a:rPr lang="cs-CZ" sz="2200" noProof="0" dirty="0"/>
              <a:t>		</a:t>
            </a:r>
            <a:r>
              <a:rPr lang="cs-CZ" sz="2200" noProof="0" dirty="0">
                <a:hlinkClick r:id="rId5"/>
              </a:rPr>
              <a:t>https://sbirkapp.gov.cz</a:t>
            </a:r>
            <a:endParaRPr lang="cs-CZ" sz="2200" noProof="0" dirty="0"/>
          </a:p>
          <a:p>
            <a:pPr marL="452438" indent="0" eaLnBrk="1" fontAlgn="auto" hangingPunct="1">
              <a:spcBef>
                <a:spcPts val="0"/>
              </a:spcBef>
              <a:spcAft>
                <a:spcPts val="600"/>
              </a:spcAft>
              <a:buFont typeface="Arial" pitchFamily="34" charset="0"/>
              <a:buNone/>
              <a:tabLst>
                <a:tab pos="1344613" algn="l"/>
              </a:tabLst>
              <a:defRPr/>
            </a:pPr>
            <a:r>
              <a:rPr lang="cs-CZ" sz="2200" noProof="0" dirty="0"/>
              <a:t>		</a:t>
            </a:r>
          </a:p>
        </p:txBody>
      </p:sp>
    </p:spTree>
    <p:extLst>
      <p:ext uri="{BB962C8B-B14F-4D97-AF65-F5344CB8AC3E}">
        <p14:creationId xmlns:p14="http://schemas.microsoft.com/office/powerpoint/2010/main" val="367333224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B10F03-137A-EC72-04F8-D72524E3C476}"/>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12A7D95E-9336-DBE8-06FD-5D7CD347DE51}"/>
              </a:ext>
            </a:extLst>
          </p:cNvPr>
          <p:cNvSpPr>
            <a:spLocks noGrp="1"/>
          </p:cNvSpPr>
          <p:nvPr>
            <p:ph type="ctrTitle"/>
          </p:nvPr>
        </p:nvSpPr>
        <p:spPr>
          <a:xfrm>
            <a:off x="107504" y="1484784"/>
            <a:ext cx="8784976" cy="3888432"/>
          </a:xfrm>
        </p:spPr>
        <p:txBody>
          <a:bodyPr/>
          <a:lstStyle/>
          <a:p>
            <a:pPr algn="ctr">
              <a:lnSpc>
                <a:spcPct val="150000"/>
              </a:lnSpc>
              <a:spcAft>
                <a:spcPts val="600"/>
              </a:spcAft>
            </a:pPr>
            <a:r>
              <a:rPr lang="cs-CZ" sz="3600" noProof="0" dirty="0"/>
              <a:t>REGULACE MÍSTNÍCH ZÁLEŽITOSTÍ VEŘEJNÉHO POŘÁDKU</a:t>
            </a:r>
            <a:endParaRPr lang="cs-CZ" b="1" spc="300" noProof="0" dirty="0">
              <a:latin typeface="Arial CE" panose="020B0604020202020204" pitchFamily="34" charset="0"/>
              <a:cs typeface="Arial CE" panose="020B0604020202020204" pitchFamily="34" charset="0"/>
            </a:endParaRPr>
          </a:p>
        </p:txBody>
      </p:sp>
    </p:spTree>
    <p:extLst>
      <p:ext uri="{BB962C8B-B14F-4D97-AF65-F5344CB8AC3E}">
        <p14:creationId xmlns:p14="http://schemas.microsoft.com/office/powerpoint/2010/main" val="37230789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623C41-145E-979A-FE44-0872AE670673}"/>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B5409D58-D4D9-7E75-8219-5BD69C6762D6}"/>
              </a:ext>
            </a:extLst>
          </p:cNvPr>
          <p:cNvSpPr>
            <a:spLocks noGrp="1"/>
          </p:cNvSpPr>
          <p:nvPr>
            <p:ph type="title"/>
          </p:nvPr>
        </p:nvSpPr>
        <p:spPr>
          <a:xfrm>
            <a:off x="315907" y="1052736"/>
            <a:ext cx="8652900" cy="939143"/>
          </a:xfrm>
        </p:spPr>
        <p:txBody>
          <a:bodyPr anchor="t"/>
          <a:lstStyle/>
          <a:p>
            <a:r>
              <a:rPr lang="cs-CZ" sz="2800" noProof="0" dirty="0"/>
              <a:t>ZMOCNĚNÍ K REGULACI MÍSTNÍCH ZÁLEŽITOSTÍ VEŘEJNÉHO POŘÁDKU</a:t>
            </a:r>
          </a:p>
        </p:txBody>
      </p:sp>
      <p:sp>
        <p:nvSpPr>
          <p:cNvPr id="3" name="Zástupný symbol pro obsah 2">
            <a:extLst>
              <a:ext uri="{FF2B5EF4-FFF2-40B4-BE49-F238E27FC236}">
                <a16:creationId xmlns:a16="http://schemas.microsoft.com/office/drawing/2014/main" id="{E244BCC6-1EA0-3FF7-B101-2E96498F4000}"/>
              </a:ext>
            </a:extLst>
          </p:cNvPr>
          <p:cNvSpPr>
            <a:spLocks noGrp="1"/>
          </p:cNvSpPr>
          <p:nvPr>
            <p:ph idx="1"/>
          </p:nvPr>
        </p:nvSpPr>
        <p:spPr>
          <a:xfrm>
            <a:off x="467544" y="1610175"/>
            <a:ext cx="8064896" cy="4791373"/>
          </a:xfrm>
        </p:spPr>
        <p:txBody>
          <a:bodyPr>
            <a:normAutofit/>
          </a:bodyPr>
          <a:lstStyle/>
          <a:p>
            <a:pPr marL="0" indent="0" algn="just">
              <a:buNone/>
            </a:pPr>
            <a:endParaRPr lang="cs-CZ" sz="2800" noProof="0" dirty="0"/>
          </a:p>
          <a:p>
            <a:pPr marL="0" indent="0">
              <a:buNone/>
            </a:pPr>
            <a:r>
              <a:rPr lang="cs-CZ" sz="2800" noProof="0" dirty="0"/>
              <a:t> </a:t>
            </a:r>
          </a:p>
        </p:txBody>
      </p:sp>
      <p:sp>
        <p:nvSpPr>
          <p:cNvPr id="5" name="Zástupný symbol pro číslo snímku 4">
            <a:extLst>
              <a:ext uri="{FF2B5EF4-FFF2-40B4-BE49-F238E27FC236}">
                <a16:creationId xmlns:a16="http://schemas.microsoft.com/office/drawing/2014/main" id="{5DDFF0D1-C205-8E55-DBF7-4BEA19B97CC5}"/>
              </a:ext>
            </a:extLst>
          </p:cNvPr>
          <p:cNvSpPr>
            <a:spLocks noGrp="1"/>
          </p:cNvSpPr>
          <p:nvPr>
            <p:ph type="sldNum" sz="quarter" idx="12"/>
          </p:nvPr>
        </p:nvSpPr>
        <p:spPr>
          <a:xfrm>
            <a:off x="7740352" y="6356350"/>
            <a:ext cx="946448" cy="365125"/>
          </a:xfrm>
        </p:spPr>
        <p:txBody>
          <a:bodyPr/>
          <a:lstStyle/>
          <a:p>
            <a:fld id="{9F03F0DB-9040-4F31-8D2D-42639AAB2BE5}" type="slidenum">
              <a:rPr lang="cs-CZ" b="1" noProof="0" smtClean="0">
                <a:solidFill>
                  <a:schemeClr val="tx1"/>
                </a:solidFill>
                <a:latin typeface="Arial CE" panose="020B0604020202020204" pitchFamily="34" charset="0"/>
                <a:cs typeface="Arial CE" panose="020B0604020202020204" pitchFamily="34" charset="0"/>
              </a:rPr>
              <a:pPr/>
              <a:t>3</a:t>
            </a:fld>
            <a:endParaRPr lang="cs-CZ" b="1" noProof="0" dirty="0">
              <a:solidFill>
                <a:schemeClr val="tx1"/>
              </a:solidFill>
              <a:latin typeface="Arial CE" panose="020B0604020202020204" pitchFamily="34" charset="0"/>
              <a:cs typeface="Arial CE" panose="020B0604020202020204" pitchFamily="34" charset="0"/>
            </a:endParaRPr>
          </a:p>
        </p:txBody>
      </p:sp>
      <p:sp>
        <p:nvSpPr>
          <p:cNvPr id="6" name="TextovéPole 5">
            <a:extLst>
              <a:ext uri="{FF2B5EF4-FFF2-40B4-BE49-F238E27FC236}">
                <a16:creationId xmlns:a16="http://schemas.microsoft.com/office/drawing/2014/main" id="{0DC5D8DE-B796-E724-D81F-4D67439323A0}"/>
              </a:ext>
            </a:extLst>
          </p:cNvPr>
          <p:cNvSpPr txBox="1"/>
          <p:nvPr/>
        </p:nvSpPr>
        <p:spPr>
          <a:xfrm>
            <a:off x="354071" y="2210764"/>
            <a:ext cx="8538410" cy="4708981"/>
          </a:xfrm>
          <a:prstGeom prst="rect">
            <a:avLst/>
          </a:prstGeom>
          <a:noFill/>
        </p:spPr>
        <p:txBody>
          <a:bodyPr wrap="square" rtlCol="0">
            <a:spAutoFit/>
          </a:bodyPr>
          <a:lstStyle/>
          <a:p>
            <a:pPr marL="285750" indent="-285750" algn="just">
              <a:spcBef>
                <a:spcPts val="600"/>
              </a:spcBef>
              <a:buFont typeface="Wingdings" panose="05000000000000000000" pitchFamily="2" charset="2"/>
              <a:buChar char="§"/>
            </a:pPr>
            <a:r>
              <a:rPr lang="cs-CZ" noProof="0" dirty="0"/>
              <a:t>Povinnosti v oblasti veřejného pořádku může obec ukládat prostřednictvím OZV </a:t>
            </a:r>
            <a:br>
              <a:rPr lang="cs-CZ" noProof="0" dirty="0"/>
            </a:br>
            <a:r>
              <a:rPr lang="cs-CZ" noProof="0" dirty="0"/>
              <a:t>(§ 10 zákona o obcích):</a:t>
            </a:r>
          </a:p>
          <a:p>
            <a:pPr marL="800100" lvl="1" indent="-342900" algn="just">
              <a:spcBef>
                <a:spcPts val="600"/>
              </a:spcBef>
              <a:buFont typeface="+mj-lt"/>
              <a:buAutoNum type="alphaLcParenR"/>
            </a:pPr>
            <a:r>
              <a:rPr lang="cs-CZ" b="1" noProof="0" dirty="0"/>
              <a:t>k zabezpečení místních záležitostí veřejného pořádku,</a:t>
            </a:r>
          </a:p>
          <a:p>
            <a:pPr marL="800100" lvl="1" indent="-342900" algn="just">
              <a:spcBef>
                <a:spcPts val="600"/>
              </a:spcBef>
              <a:buFont typeface="+mj-lt"/>
              <a:buAutoNum type="alphaLcParenR"/>
            </a:pPr>
            <a:r>
              <a:rPr lang="cs-CZ" b="1" noProof="0" dirty="0"/>
              <a:t>pro pořádání, průběh a ukončení veřejnosti přístupných sportovních </a:t>
            </a:r>
            <a:br>
              <a:rPr lang="cs-CZ" b="1" noProof="0" dirty="0"/>
            </a:br>
            <a:r>
              <a:rPr lang="cs-CZ" b="1" noProof="0" dirty="0"/>
              <a:t>a kulturních podniků, </a:t>
            </a:r>
            <a:r>
              <a:rPr lang="cs-CZ" noProof="0" dirty="0"/>
              <a:t>včetně tanečních zábav a diskoték, stanovením závazných podmínek v rozsahu nezbytném k zajištění veřejného pořádku,</a:t>
            </a:r>
          </a:p>
          <a:p>
            <a:pPr marL="800100" lvl="1" indent="-342900" algn="just">
              <a:spcBef>
                <a:spcPts val="600"/>
              </a:spcBef>
              <a:buFont typeface="+mj-lt"/>
              <a:buAutoNum type="alphaLcParenR"/>
            </a:pPr>
            <a:r>
              <a:rPr lang="cs-CZ" b="1" noProof="0" dirty="0"/>
              <a:t>k zajištění udržování čistoty ulic a jiných veřejných prostranství, k ochraně životního prostředí, zeleně v zástavbě a ostatní veřejné zeleně a k užívání zařízení obce sloužících potřebám veřejnosti,</a:t>
            </a:r>
          </a:p>
          <a:p>
            <a:pPr marL="800100" lvl="1" indent="-342900" algn="just">
              <a:spcBef>
                <a:spcPts val="600"/>
              </a:spcBef>
              <a:buFont typeface="+mj-lt"/>
              <a:buAutoNum type="alphaLcParenR"/>
            </a:pPr>
            <a:r>
              <a:rPr lang="cs-CZ" noProof="0" dirty="0"/>
              <a:t>stanoví-li tak zvláštní zákon.</a:t>
            </a:r>
          </a:p>
          <a:p>
            <a:pPr lvl="1" algn="just">
              <a:spcBef>
                <a:spcPts val="600"/>
              </a:spcBef>
            </a:pPr>
            <a:endParaRPr lang="cs-CZ" noProof="0" dirty="0"/>
          </a:p>
          <a:p>
            <a:pPr marL="285750" indent="-285750" algn="just">
              <a:buFont typeface="Wingdings" panose="05000000000000000000" pitchFamily="2" charset="2"/>
              <a:buChar char="Ø"/>
            </a:pPr>
            <a:r>
              <a:rPr lang="cs-CZ" b="1" noProof="0" dirty="0">
                <a:uFill>
                  <a:solidFill>
                    <a:srgbClr val="000000"/>
                  </a:solidFill>
                </a:uFill>
                <a:ea typeface="Arial Unicode MS"/>
                <a:cs typeface="Arial Unicode MS"/>
              </a:rPr>
              <a:t>Řadu jednání je však možné postihovat již podle zákona </a:t>
            </a:r>
            <a:r>
              <a:rPr lang="cs-CZ" noProof="0" dirty="0">
                <a:uFill>
                  <a:solidFill>
                    <a:srgbClr val="000000"/>
                  </a:solidFill>
                </a:uFill>
                <a:ea typeface="Arial Unicode MS"/>
                <a:cs typeface="Arial Unicode MS"/>
              </a:rPr>
              <a:t>(např. rušení doby nočního klidu, vzbuzení veřejné pohoršení, znečištění veřejného prostranství, zanedbání povinnosti úklidu veřejného prostranství apod.).</a:t>
            </a:r>
          </a:p>
          <a:p>
            <a:pPr marL="342900" indent="-342900" algn="just">
              <a:spcBef>
                <a:spcPts val="600"/>
              </a:spcBef>
              <a:buFont typeface="Wingdings" panose="05000000000000000000" pitchFamily="2" charset="2"/>
              <a:buChar char="Ø"/>
            </a:pPr>
            <a:endParaRPr lang="cs-CZ" b="1" noProof="0" dirty="0"/>
          </a:p>
        </p:txBody>
      </p:sp>
    </p:spTree>
    <p:extLst>
      <p:ext uri="{BB962C8B-B14F-4D97-AF65-F5344CB8AC3E}">
        <p14:creationId xmlns:p14="http://schemas.microsoft.com/office/powerpoint/2010/main" val="33661704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F8CE5E-0CBE-8A7E-8031-DD2ECF5DD337}"/>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F9632586-FD0D-86D3-4097-0B7248A877D3}"/>
              </a:ext>
            </a:extLst>
          </p:cNvPr>
          <p:cNvSpPr>
            <a:spLocks noGrp="1"/>
          </p:cNvSpPr>
          <p:nvPr>
            <p:ph type="title"/>
          </p:nvPr>
        </p:nvSpPr>
        <p:spPr>
          <a:xfrm>
            <a:off x="315907" y="1052736"/>
            <a:ext cx="8652900" cy="939143"/>
          </a:xfrm>
        </p:spPr>
        <p:txBody>
          <a:bodyPr anchor="t"/>
          <a:lstStyle/>
          <a:p>
            <a:r>
              <a:rPr lang="cs-CZ" sz="2800" noProof="0" dirty="0"/>
              <a:t>ZÁKLADNÍ PRINCIPY REGULACE</a:t>
            </a:r>
          </a:p>
        </p:txBody>
      </p:sp>
      <p:sp>
        <p:nvSpPr>
          <p:cNvPr id="3" name="Zástupný symbol pro obsah 2">
            <a:extLst>
              <a:ext uri="{FF2B5EF4-FFF2-40B4-BE49-F238E27FC236}">
                <a16:creationId xmlns:a16="http://schemas.microsoft.com/office/drawing/2014/main" id="{E30383E2-CEBE-E485-A94D-046137C1D8FE}"/>
              </a:ext>
            </a:extLst>
          </p:cNvPr>
          <p:cNvSpPr>
            <a:spLocks noGrp="1"/>
          </p:cNvSpPr>
          <p:nvPr>
            <p:ph idx="1"/>
          </p:nvPr>
        </p:nvSpPr>
        <p:spPr>
          <a:xfrm>
            <a:off x="467544" y="1610175"/>
            <a:ext cx="8064896" cy="4791373"/>
          </a:xfrm>
        </p:spPr>
        <p:txBody>
          <a:bodyPr>
            <a:normAutofit/>
          </a:bodyPr>
          <a:lstStyle/>
          <a:p>
            <a:pPr marL="0" indent="0" algn="just">
              <a:buNone/>
            </a:pPr>
            <a:endParaRPr lang="cs-CZ" sz="2800" noProof="0" dirty="0"/>
          </a:p>
          <a:p>
            <a:pPr marL="0" indent="0">
              <a:buNone/>
            </a:pPr>
            <a:r>
              <a:rPr lang="cs-CZ" sz="2800" noProof="0" dirty="0"/>
              <a:t> </a:t>
            </a:r>
          </a:p>
        </p:txBody>
      </p:sp>
      <p:sp>
        <p:nvSpPr>
          <p:cNvPr id="5" name="Zástupný symbol pro číslo snímku 4">
            <a:extLst>
              <a:ext uri="{FF2B5EF4-FFF2-40B4-BE49-F238E27FC236}">
                <a16:creationId xmlns:a16="http://schemas.microsoft.com/office/drawing/2014/main" id="{46289D75-9A25-744B-DEFD-A8C34866749D}"/>
              </a:ext>
            </a:extLst>
          </p:cNvPr>
          <p:cNvSpPr>
            <a:spLocks noGrp="1"/>
          </p:cNvSpPr>
          <p:nvPr>
            <p:ph type="sldNum" sz="quarter" idx="12"/>
          </p:nvPr>
        </p:nvSpPr>
        <p:spPr>
          <a:xfrm>
            <a:off x="7740352" y="6356350"/>
            <a:ext cx="946448" cy="365125"/>
          </a:xfrm>
        </p:spPr>
        <p:txBody>
          <a:bodyPr/>
          <a:lstStyle/>
          <a:p>
            <a:fld id="{9F03F0DB-9040-4F31-8D2D-42639AAB2BE5}" type="slidenum">
              <a:rPr lang="cs-CZ" b="1" noProof="0" smtClean="0">
                <a:solidFill>
                  <a:schemeClr val="tx1"/>
                </a:solidFill>
                <a:latin typeface="Arial CE" panose="020B0604020202020204" pitchFamily="34" charset="0"/>
                <a:cs typeface="Arial CE" panose="020B0604020202020204" pitchFamily="34" charset="0"/>
              </a:rPr>
              <a:pPr/>
              <a:t>4</a:t>
            </a:fld>
            <a:endParaRPr lang="cs-CZ" b="1" noProof="0" dirty="0">
              <a:solidFill>
                <a:schemeClr val="tx1"/>
              </a:solidFill>
              <a:latin typeface="Arial CE" panose="020B0604020202020204" pitchFamily="34" charset="0"/>
              <a:cs typeface="Arial CE" panose="020B0604020202020204" pitchFamily="34" charset="0"/>
            </a:endParaRPr>
          </a:p>
        </p:txBody>
      </p:sp>
      <p:sp>
        <p:nvSpPr>
          <p:cNvPr id="6" name="TextovéPole 5">
            <a:extLst>
              <a:ext uri="{FF2B5EF4-FFF2-40B4-BE49-F238E27FC236}">
                <a16:creationId xmlns:a16="http://schemas.microsoft.com/office/drawing/2014/main" id="{63C6869D-A102-37A6-8F62-6116817AC545}"/>
              </a:ext>
            </a:extLst>
          </p:cNvPr>
          <p:cNvSpPr txBox="1"/>
          <p:nvPr/>
        </p:nvSpPr>
        <p:spPr>
          <a:xfrm>
            <a:off x="315907" y="1844824"/>
            <a:ext cx="8370893" cy="4955203"/>
          </a:xfrm>
          <a:prstGeom prst="rect">
            <a:avLst/>
          </a:prstGeom>
          <a:noFill/>
        </p:spPr>
        <p:txBody>
          <a:bodyPr wrap="square" rtlCol="0">
            <a:spAutoFit/>
          </a:bodyPr>
          <a:lstStyle/>
          <a:p>
            <a:pPr marL="342900" indent="-342900" algn="just">
              <a:spcAft>
                <a:spcPts val="600"/>
              </a:spcAft>
              <a:buFont typeface="Wingdings" panose="05000000000000000000" pitchFamily="2" charset="2"/>
              <a:buChar char="§"/>
            </a:pPr>
            <a:r>
              <a:rPr lang="cs-CZ" noProof="0" dirty="0">
                <a:solidFill>
                  <a:srgbClr val="000000"/>
                </a:solidFill>
                <a:uFill>
                  <a:solidFill>
                    <a:srgbClr val="000000"/>
                  </a:solidFill>
                </a:uFill>
                <a:ea typeface="Arial Unicode MS"/>
                <a:cs typeface="Arial Unicode MS"/>
              </a:rPr>
              <a:t>Regulace musí být v souladu s </a:t>
            </a:r>
            <a:r>
              <a:rPr lang="cs-CZ" b="1" noProof="0" dirty="0">
                <a:solidFill>
                  <a:srgbClr val="000000"/>
                </a:solidFill>
                <a:uFill>
                  <a:solidFill>
                    <a:srgbClr val="000000"/>
                  </a:solidFill>
                </a:uFill>
                <a:ea typeface="Arial Unicode MS"/>
                <a:cs typeface="Arial Unicode MS"/>
              </a:rPr>
              <a:t>principem proporcionality </a:t>
            </a:r>
            <a:r>
              <a:rPr lang="cs-CZ" noProof="0" dirty="0">
                <a:solidFill>
                  <a:srgbClr val="000000"/>
                </a:solidFill>
                <a:uFill>
                  <a:solidFill>
                    <a:srgbClr val="000000"/>
                  </a:solidFill>
                </a:uFill>
                <a:ea typeface="Arial Unicode MS"/>
                <a:cs typeface="Arial Unicode MS"/>
              </a:rPr>
              <a:t>(viz nález Ústavního soudu </a:t>
            </a:r>
            <a:br>
              <a:rPr lang="cs-CZ" noProof="0" dirty="0">
                <a:solidFill>
                  <a:srgbClr val="000000"/>
                </a:solidFill>
                <a:uFill>
                  <a:solidFill>
                    <a:srgbClr val="000000"/>
                  </a:solidFill>
                </a:uFill>
                <a:ea typeface="Arial Unicode MS"/>
                <a:cs typeface="Arial Unicode MS"/>
              </a:rPr>
            </a:br>
            <a:r>
              <a:rPr lang="cs-CZ" noProof="0" dirty="0" err="1">
                <a:solidFill>
                  <a:srgbClr val="000000"/>
                </a:solidFill>
                <a:uFill>
                  <a:solidFill>
                    <a:srgbClr val="000000"/>
                  </a:solidFill>
                </a:uFill>
                <a:ea typeface="Arial Unicode MS"/>
                <a:cs typeface="Arial Unicode MS"/>
              </a:rPr>
              <a:t>Pl</a:t>
            </a:r>
            <a:r>
              <a:rPr lang="cs-CZ" noProof="0" dirty="0">
                <a:solidFill>
                  <a:srgbClr val="000000"/>
                </a:solidFill>
                <a:uFill>
                  <a:solidFill>
                    <a:srgbClr val="000000"/>
                  </a:solidFill>
                </a:uFill>
                <a:ea typeface="Arial Unicode MS"/>
                <a:cs typeface="Arial Unicode MS"/>
              </a:rPr>
              <a:t>. ÚS 69/04)</a:t>
            </a:r>
          </a:p>
          <a:p>
            <a:pPr marL="742950" lvl="1" indent="-285750" algn="just">
              <a:buFont typeface="Wingdings" panose="05000000000000000000" pitchFamily="2" charset="2"/>
              <a:buChar char="Ø"/>
            </a:pPr>
            <a:r>
              <a:rPr lang="cs-CZ" noProof="0" dirty="0">
                <a:solidFill>
                  <a:srgbClr val="000000"/>
                </a:solidFill>
                <a:uFill>
                  <a:solidFill>
                    <a:srgbClr val="000000"/>
                  </a:solidFill>
                </a:uFill>
                <a:ea typeface="Arial Unicode MS"/>
                <a:cs typeface="Arial Unicode MS"/>
              </a:rPr>
              <a:t>regulace </a:t>
            </a:r>
            <a:r>
              <a:rPr lang="cs-CZ" b="1" noProof="0" dirty="0">
                <a:solidFill>
                  <a:srgbClr val="000000"/>
                </a:solidFill>
                <a:uFill>
                  <a:solidFill>
                    <a:srgbClr val="000000"/>
                  </a:solidFill>
                </a:uFill>
                <a:ea typeface="Arial Unicode MS"/>
                <a:cs typeface="Arial Unicode MS"/>
              </a:rPr>
              <a:t>nesmí být plošná</a:t>
            </a:r>
            <a:r>
              <a:rPr lang="cs-CZ" noProof="0" dirty="0">
                <a:solidFill>
                  <a:srgbClr val="000000"/>
                </a:solidFill>
                <a:uFill>
                  <a:solidFill>
                    <a:srgbClr val="000000"/>
                  </a:solidFill>
                </a:uFill>
                <a:ea typeface="Arial Unicode MS"/>
                <a:cs typeface="Arial Unicode MS"/>
              </a:rPr>
              <a:t>; plošná regulace byla Ústavním soudem dovozena pouze v případě regulace prostituce a regulace hazardních her,</a:t>
            </a:r>
          </a:p>
          <a:p>
            <a:pPr marL="742950" lvl="1" indent="-285750" algn="just">
              <a:buFont typeface="Wingdings" panose="05000000000000000000" pitchFamily="2" charset="2"/>
              <a:buChar char="Ø"/>
            </a:pPr>
            <a:r>
              <a:rPr lang="cs-CZ" noProof="0" dirty="0">
                <a:solidFill>
                  <a:srgbClr val="000000"/>
                </a:solidFill>
                <a:uFill>
                  <a:solidFill>
                    <a:srgbClr val="000000"/>
                  </a:solidFill>
                </a:uFill>
                <a:ea typeface="Arial Unicode MS"/>
                <a:cs typeface="Arial Unicode MS"/>
              </a:rPr>
              <a:t>regulace by </a:t>
            </a:r>
            <a:r>
              <a:rPr lang="cs-CZ" b="1" noProof="0" dirty="0">
                <a:solidFill>
                  <a:srgbClr val="000000"/>
                </a:solidFill>
                <a:uFill>
                  <a:solidFill>
                    <a:srgbClr val="000000"/>
                  </a:solidFill>
                </a:uFill>
                <a:ea typeface="Arial Unicode MS"/>
                <a:cs typeface="Arial Unicode MS"/>
              </a:rPr>
              <a:t>měla být zpravidla vztažena na určitá místa </a:t>
            </a:r>
            <a:r>
              <a:rPr lang="cs-CZ" noProof="0" dirty="0">
                <a:solidFill>
                  <a:srgbClr val="000000"/>
                </a:solidFill>
                <a:uFill>
                  <a:solidFill>
                    <a:srgbClr val="000000"/>
                  </a:solidFill>
                </a:uFill>
                <a:ea typeface="Arial Unicode MS"/>
                <a:cs typeface="Arial Unicode MS"/>
              </a:rPr>
              <a:t>(nebo na určitou dobu) </a:t>
            </a:r>
            <a:br>
              <a:rPr lang="cs-CZ" noProof="0" dirty="0">
                <a:solidFill>
                  <a:srgbClr val="000000"/>
                </a:solidFill>
                <a:uFill>
                  <a:solidFill>
                    <a:srgbClr val="000000"/>
                  </a:solidFill>
                </a:uFill>
                <a:ea typeface="Arial Unicode MS"/>
                <a:cs typeface="Arial Unicode MS"/>
              </a:rPr>
            </a:br>
            <a:r>
              <a:rPr lang="cs-CZ" noProof="0" dirty="0">
                <a:solidFill>
                  <a:srgbClr val="000000"/>
                </a:solidFill>
                <a:uFill>
                  <a:solidFill>
                    <a:srgbClr val="000000"/>
                  </a:solidFill>
                </a:uFill>
                <a:ea typeface="Arial Unicode MS"/>
                <a:cs typeface="Arial Unicode MS"/>
              </a:rPr>
              <a:t>s přihlédnutím k povaze chování a jeho </a:t>
            </a:r>
            <a:r>
              <a:rPr lang="cs-CZ" b="1" noProof="0" dirty="0">
                <a:solidFill>
                  <a:srgbClr val="000000"/>
                </a:solidFill>
                <a:uFill>
                  <a:solidFill>
                    <a:srgbClr val="000000"/>
                  </a:solidFill>
                </a:uFill>
                <a:ea typeface="Arial Unicode MS"/>
                <a:cs typeface="Arial Unicode MS"/>
              </a:rPr>
              <a:t>způsobilosti narušit veřejný pořádek </a:t>
            </a:r>
            <a:br>
              <a:rPr lang="cs-CZ" b="1" noProof="0" dirty="0">
                <a:solidFill>
                  <a:srgbClr val="000000"/>
                </a:solidFill>
                <a:uFill>
                  <a:solidFill>
                    <a:srgbClr val="000000"/>
                  </a:solidFill>
                </a:uFill>
                <a:ea typeface="Arial Unicode MS"/>
                <a:cs typeface="Arial Unicode MS"/>
              </a:rPr>
            </a:br>
            <a:r>
              <a:rPr lang="cs-CZ" b="1" noProof="0" dirty="0">
                <a:solidFill>
                  <a:srgbClr val="000000"/>
                </a:solidFill>
                <a:uFill>
                  <a:solidFill>
                    <a:srgbClr val="000000"/>
                  </a:solidFill>
                </a:uFill>
                <a:ea typeface="Arial Unicode MS"/>
                <a:cs typeface="Arial Unicode MS"/>
              </a:rPr>
              <a:t>v obci.</a:t>
            </a:r>
          </a:p>
          <a:p>
            <a:pPr lvl="1" algn="just"/>
            <a:endParaRPr lang="cs-CZ" b="1" noProof="0" dirty="0">
              <a:solidFill>
                <a:srgbClr val="000000"/>
              </a:solidFill>
              <a:uFill>
                <a:solidFill>
                  <a:srgbClr val="000000"/>
                </a:solidFill>
              </a:uFill>
              <a:ea typeface="Arial Unicode MS"/>
              <a:cs typeface="Arial Unicode MS"/>
            </a:endParaRPr>
          </a:p>
          <a:p>
            <a:pPr marL="342900" indent="-342900" algn="just">
              <a:buFont typeface="Wingdings" panose="05000000000000000000" pitchFamily="2" charset="2"/>
              <a:buChar char="§"/>
            </a:pPr>
            <a:r>
              <a:rPr lang="cs-CZ" b="1" noProof="0" dirty="0">
                <a:solidFill>
                  <a:srgbClr val="000000"/>
                </a:solidFill>
                <a:uFill>
                  <a:solidFill>
                    <a:srgbClr val="000000"/>
                  </a:solidFill>
                </a:uFill>
                <a:ea typeface="Arial Unicode MS"/>
                <a:cs typeface="Arial Unicode MS"/>
              </a:rPr>
              <a:t>Regulace má mířit zejména na veřejná prostranství; obec může regulaci uplatnit </a:t>
            </a:r>
            <a:br>
              <a:rPr lang="cs-CZ" b="1" noProof="0" dirty="0">
                <a:solidFill>
                  <a:srgbClr val="000000"/>
                </a:solidFill>
                <a:uFill>
                  <a:solidFill>
                    <a:srgbClr val="000000"/>
                  </a:solidFill>
                </a:uFill>
                <a:ea typeface="Arial Unicode MS"/>
                <a:cs typeface="Arial Unicode MS"/>
              </a:rPr>
            </a:br>
            <a:r>
              <a:rPr lang="cs-CZ" b="1" noProof="0" dirty="0">
                <a:solidFill>
                  <a:srgbClr val="000000"/>
                </a:solidFill>
                <a:uFill>
                  <a:solidFill>
                    <a:srgbClr val="000000"/>
                  </a:solidFill>
                </a:uFill>
                <a:ea typeface="Arial Unicode MS"/>
                <a:cs typeface="Arial Unicode MS"/>
              </a:rPr>
              <a:t>i na činnosti odehrávající se na jiných místech než veřejných prostranstvích, pokud se jejich následky projevují na veřejných prostranstvích nebo pokud jsou způsobilé veřejný pořádek v obci narušit (nález Ústavního soudu </a:t>
            </a:r>
            <a:r>
              <a:rPr lang="cs-CZ" b="1" noProof="0" dirty="0" err="1">
                <a:solidFill>
                  <a:srgbClr val="000000"/>
                </a:solidFill>
                <a:uFill>
                  <a:solidFill>
                    <a:srgbClr val="000000"/>
                  </a:solidFill>
                </a:uFill>
                <a:ea typeface="Arial Unicode MS"/>
                <a:cs typeface="Arial Unicode MS"/>
              </a:rPr>
              <a:t>Pl</a:t>
            </a:r>
            <a:r>
              <a:rPr lang="cs-CZ" b="1" noProof="0" dirty="0">
                <a:solidFill>
                  <a:srgbClr val="000000"/>
                </a:solidFill>
                <a:uFill>
                  <a:solidFill>
                    <a:srgbClr val="000000"/>
                  </a:solidFill>
                </a:uFill>
                <a:ea typeface="Arial Unicode MS"/>
                <a:cs typeface="Arial Unicode MS"/>
              </a:rPr>
              <a:t>. ÚS 35/06).</a:t>
            </a:r>
          </a:p>
          <a:p>
            <a:pPr marL="342900" indent="-342900" algn="just">
              <a:buFont typeface="Wingdings" panose="05000000000000000000" pitchFamily="2" charset="2"/>
              <a:buChar char="§"/>
            </a:pPr>
            <a:endParaRPr lang="cs-CZ" b="1" noProof="0" dirty="0">
              <a:solidFill>
                <a:srgbClr val="000000"/>
              </a:solidFill>
              <a:uFill>
                <a:solidFill>
                  <a:srgbClr val="000000"/>
                </a:solidFill>
              </a:uFill>
              <a:ea typeface="Arial Unicode MS"/>
              <a:cs typeface="Arial Unicode MS"/>
            </a:endParaRPr>
          </a:p>
          <a:p>
            <a:pPr marL="342900" indent="-342900" algn="just">
              <a:buFont typeface="Wingdings" panose="05000000000000000000" pitchFamily="2" charset="2"/>
              <a:buChar char="§"/>
            </a:pPr>
            <a:r>
              <a:rPr lang="cs-CZ" b="1" noProof="0" dirty="0">
                <a:solidFill>
                  <a:srgbClr val="000000"/>
                </a:solidFill>
                <a:uFill>
                  <a:solidFill>
                    <a:srgbClr val="000000"/>
                  </a:solidFill>
                </a:uFill>
                <a:ea typeface="Arial Unicode MS"/>
                <a:cs typeface="Arial Unicode MS"/>
              </a:rPr>
              <a:t>Obec musí být v případě potřeby schopna uvést, z jakých důvodů přistoupila ke zvolenému rozsahu regulace</a:t>
            </a:r>
            <a:r>
              <a:rPr lang="cs-CZ" noProof="0" dirty="0">
                <a:solidFill>
                  <a:srgbClr val="000000"/>
                </a:solidFill>
                <a:uFill>
                  <a:solidFill>
                    <a:srgbClr val="000000"/>
                  </a:solidFill>
                </a:uFill>
                <a:ea typeface="Arial Unicode MS"/>
                <a:cs typeface="Arial Unicode MS"/>
              </a:rPr>
              <a:t>, a tyto důvody vhodným způsobem prokázat (např. při přezkumu zákonnosti OZV ze strany Ministerstva vnitra.</a:t>
            </a:r>
          </a:p>
          <a:p>
            <a:pPr marL="342900" indent="-342900" algn="just">
              <a:spcBef>
                <a:spcPts val="600"/>
              </a:spcBef>
              <a:buFont typeface="Wingdings" panose="05000000000000000000" pitchFamily="2" charset="2"/>
              <a:buChar char="Ø"/>
            </a:pPr>
            <a:endParaRPr lang="cs-CZ" b="1" noProof="0" dirty="0"/>
          </a:p>
        </p:txBody>
      </p:sp>
    </p:spTree>
    <p:extLst>
      <p:ext uri="{BB962C8B-B14F-4D97-AF65-F5344CB8AC3E}">
        <p14:creationId xmlns:p14="http://schemas.microsoft.com/office/powerpoint/2010/main" val="35324176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CF25E8-E9C0-3D30-30E0-97F691BDAD0F}"/>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993512C8-F033-97ED-AE21-FFE02D5BFDCC}"/>
              </a:ext>
            </a:extLst>
          </p:cNvPr>
          <p:cNvSpPr>
            <a:spLocks noGrp="1"/>
          </p:cNvSpPr>
          <p:nvPr>
            <p:ph type="title"/>
          </p:nvPr>
        </p:nvSpPr>
        <p:spPr>
          <a:xfrm>
            <a:off x="315907" y="1052736"/>
            <a:ext cx="8652900" cy="939143"/>
          </a:xfrm>
        </p:spPr>
        <p:txBody>
          <a:bodyPr anchor="t"/>
          <a:lstStyle/>
          <a:p>
            <a:r>
              <a:rPr lang="cs-CZ" sz="2800" noProof="0" dirty="0"/>
              <a:t>AKTUÁLNÍ OBLASTI REGULACE – ŽEBRÁNÍ </a:t>
            </a:r>
          </a:p>
        </p:txBody>
      </p:sp>
      <p:sp>
        <p:nvSpPr>
          <p:cNvPr id="3" name="Zástupný symbol pro obsah 2">
            <a:extLst>
              <a:ext uri="{FF2B5EF4-FFF2-40B4-BE49-F238E27FC236}">
                <a16:creationId xmlns:a16="http://schemas.microsoft.com/office/drawing/2014/main" id="{ECC9FA79-5C84-9DEE-8D3E-BB48E3295125}"/>
              </a:ext>
            </a:extLst>
          </p:cNvPr>
          <p:cNvSpPr>
            <a:spLocks noGrp="1"/>
          </p:cNvSpPr>
          <p:nvPr>
            <p:ph idx="1"/>
          </p:nvPr>
        </p:nvSpPr>
        <p:spPr>
          <a:xfrm>
            <a:off x="467544" y="1610175"/>
            <a:ext cx="8064896" cy="4791373"/>
          </a:xfrm>
        </p:spPr>
        <p:txBody>
          <a:bodyPr>
            <a:normAutofit/>
          </a:bodyPr>
          <a:lstStyle/>
          <a:p>
            <a:pPr marL="0" indent="0" algn="just">
              <a:buNone/>
            </a:pPr>
            <a:endParaRPr lang="cs-CZ" sz="2800" noProof="0" dirty="0"/>
          </a:p>
          <a:p>
            <a:pPr marL="0" indent="0">
              <a:buNone/>
            </a:pPr>
            <a:r>
              <a:rPr lang="cs-CZ" sz="2800" noProof="0" dirty="0"/>
              <a:t> </a:t>
            </a:r>
          </a:p>
        </p:txBody>
      </p:sp>
      <p:sp>
        <p:nvSpPr>
          <p:cNvPr id="5" name="Zástupný symbol pro číslo snímku 4">
            <a:extLst>
              <a:ext uri="{FF2B5EF4-FFF2-40B4-BE49-F238E27FC236}">
                <a16:creationId xmlns:a16="http://schemas.microsoft.com/office/drawing/2014/main" id="{A4C09754-DCEA-1BF0-B6DD-C504F29C03CE}"/>
              </a:ext>
            </a:extLst>
          </p:cNvPr>
          <p:cNvSpPr>
            <a:spLocks noGrp="1"/>
          </p:cNvSpPr>
          <p:nvPr>
            <p:ph type="sldNum" sz="quarter" idx="12"/>
          </p:nvPr>
        </p:nvSpPr>
        <p:spPr>
          <a:xfrm>
            <a:off x="7740352" y="6356350"/>
            <a:ext cx="946448" cy="365125"/>
          </a:xfrm>
        </p:spPr>
        <p:txBody>
          <a:bodyPr/>
          <a:lstStyle/>
          <a:p>
            <a:fld id="{9F03F0DB-9040-4F31-8D2D-42639AAB2BE5}" type="slidenum">
              <a:rPr lang="cs-CZ" b="1" noProof="0" smtClean="0">
                <a:solidFill>
                  <a:schemeClr val="tx1"/>
                </a:solidFill>
                <a:latin typeface="Arial CE" panose="020B0604020202020204" pitchFamily="34" charset="0"/>
                <a:cs typeface="Arial CE" panose="020B0604020202020204" pitchFamily="34" charset="0"/>
              </a:rPr>
              <a:pPr/>
              <a:t>5</a:t>
            </a:fld>
            <a:endParaRPr lang="cs-CZ" b="1" noProof="0" dirty="0">
              <a:solidFill>
                <a:schemeClr val="tx1"/>
              </a:solidFill>
              <a:latin typeface="Arial CE" panose="020B0604020202020204" pitchFamily="34" charset="0"/>
              <a:cs typeface="Arial CE" panose="020B0604020202020204" pitchFamily="34" charset="0"/>
            </a:endParaRPr>
          </a:p>
        </p:txBody>
      </p:sp>
      <p:sp>
        <p:nvSpPr>
          <p:cNvPr id="6" name="TextovéPole 5">
            <a:extLst>
              <a:ext uri="{FF2B5EF4-FFF2-40B4-BE49-F238E27FC236}">
                <a16:creationId xmlns:a16="http://schemas.microsoft.com/office/drawing/2014/main" id="{69E8D05E-C081-557F-5741-54E5B1064231}"/>
              </a:ext>
            </a:extLst>
          </p:cNvPr>
          <p:cNvSpPr txBox="1"/>
          <p:nvPr/>
        </p:nvSpPr>
        <p:spPr>
          <a:xfrm>
            <a:off x="305563" y="1772816"/>
            <a:ext cx="8370893" cy="5216813"/>
          </a:xfrm>
          <a:prstGeom prst="rect">
            <a:avLst/>
          </a:prstGeom>
          <a:noFill/>
        </p:spPr>
        <p:txBody>
          <a:bodyPr wrap="square" rtlCol="0">
            <a:spAutoFit/>
          </a:bodyPr>
          <a:lstStyle/>
          <a:p>
            <a:pPr marL="285750" indent="-285750" algn="just">
              <a:spcAft>
                <a:spcPts val="1200"/>
              </a:spcAft>
              <a:buFont typeface="Wingdings" panose="05000000000000000000" pitchFamily="2" charset="2"/>
              <a:buChar char="§"/>
            </a:pPr>
            <a:r>
              <a:rPr lang="cs-CZ" b="1" noProof="0" dirty="0"/>
              <a:t>Judikatura Ústavního soudu regulaci žebrání připouští; </a:t>
            </a:r>
            <a:r>
              <a:rPr lang="cs-CZ" b="1" noProof="0" dirty="0">
                <a:solidFill>
                  <a:srgbClr val="FF0000"/>
                </a:solidFill>
              </a:rPr>
              <a:t>nelze však akceptovat plošný zákaz na celém území obce </a:t>
            </a:r>
            <a:r>
              <a:rPr lang="cs-CZ" b="1" noProof="0" dirty="0"/>
              <a:t>(na všech veřejných prostranstvích).</a:t>
            </a:r>
          </a:p>
          <a:p>
            <a:pPr marL="285750" indent="-285750" algn="just">
              <a:spcAft>
                <a:spcPts val="1200"/>
              </a:spcAft>
              <a:buFont typeface="Wingdings" panose="05000000000000000000" pitchFamily="2" charset="2"/>
              <a:buChar char="§"/>
            </a:pPr>
            <a:r>
              <a:rPr lang="cs-CZ" noProof="0" dirty="0"/>
              <a:t>Podle judikatury Evropského soudu pro lidská práva by </a:t>
            </a:r>
            <a:r>
              <a:rPr lang="cs-CZ" b="1" noProof="0" dirty="0">
                <a:solidFill>
                  <a:srgbClr val="FF0000"/>
                </a:solidFill>
              </a:rPr>
              <a:t>neměl být zakazován jiný způsob žebrání, než žebrání </a:t>
            </a:r>
            <a:r>
              <a:rPr lang="cs-CZ" b="1" u="sng" noProof="0" dirty="0">
                <a:solidFill>
                  <a:srgbClr val="FF0000"/>
                </a:solidFill>
              </a:rPr>
              <a:t>„obtěžující“</a:t>
            </a:r>
            <a:r>
              <a:rPr lang="cs-CZ" b="1" noProof="0" dirty="0"/>
              <a:t>. </a:t>
            </a:r>
            <a:r>
              <a:rPr lang="cs-CZ" noProof="0" dirty="0"/>
              <a:t>Zákaz žebrání bez rozlišení způsobu jeho provádění se jeví jako neproporcionální (nepřípustný zásah do lidské důstojnosti). </a:t>
            </a:r>
            <a:r>
              <a:rPr lang="cs-CZ" b="1" noProof="0" dirty="0"/>
              <a:t>Zakazováno by tedy nemělo být takové žebrání, které ze své povahy nikoho obtěžovat nemůže, např. pasivní natažení dlaně, klečení na zemi s kelímkem.</a:t>
            </a:r>
          </a:p>
          <a:p>
            <a:pPr marL="285750" indent="-285750" algn="just">
              <a:spcAft>
                <a:spcPts val="1200"/>
              </a:spcAft>
              <a:buFont typeface="Wingdings" panose="05000000000000000000" pitchFamily="2" charset="2"/>
              <a:buChar char="§"/>
            </a:pPr>
            <a:r>
              <a:rPr lang="cs-CZ" noProof="0" dirty="0"/>
              <a:t>Za „obtěžující formy žebrání“ </a:t>
            </a:r>
            <a:r>
              <a:rPr lang="cs-CZ" b="1" noProof="0" dirty="0"/>
              <a:t>nemusí být považovány jen jeho aktivní formy, nýbrž </a:t>
            </a:r>
            <a:br>
              <a:rPr lang="cs-CZ" b="1" noProof="0" dirty="0"/>
            </a:br>
            <a:r>
              <a:rPr lang="cs-CZ" b="1" noProof="0" dirty="0"/>
              <a:t>i na první pohled pasivní činnost </a:t>
            </a:r>
            <a:r>
              <a:rPr lang="cs-CZ" noProof="0" dirty="0"/>
              <a:t>spočívající v účelovém postávání před vchody do budov (např. obchodů, kostelů apod.). </a:t>
            </a:r>
          </a:p>
          <a:p>
            <a:pPr marL="285750" indent="-285750" algn="just">
              <a:spcAft>
                <a:spcPts val="1200"/>
              </a:spcAft>
              <a:buFont typeface="Wingdings" panose="05000000000000000000" pitchFamily="2" charset="2"/>
              <a:buChar char="§"/>
            </a:pPr>
            <a:r>
              <a:rPr lang="cs-CZ" b="1" noProof="0" dirty="0">
                <a:solidFill>
                  <a:srgbClr val="FF0000"/>
                </a:solidFill>
              </a:rPr>
              <a:t>Pozor na určitost vymezení zakázaných míst</a:t>
            </a:r>
            <a:r>
              <a:rPr lang="cs-CZ" b="1" noProof="0" dirty="0"/>
              <a:t>. </a:t>
            </a:r>
            <a:r>
              <a:rPr lang="cs-CZ" noProof="0" dirty="0"/>
              <a:t>Místa je třeba přesně specifikovat (ne např. zákaz žebrání „v blízkosti obecního úřadu“, „u kostela“ apod.). Současně je třeba, </a:t>
            </a:r>
            <a:r>
              <a:rPr lang="cs-CZ" b="1" noProof="0" dirty="0"/>
              <a:t>aby byl zákaz pro adresáta dostatečně určitelný a předvídatelný </a:t>
            </a:r>
            <a:r>
              <a:rPr lang="cs-CZ" noProof="0" dirty="0"/>
              <a:t>(nedostatečné specifikace je např. „budovy sloužící církvím“, „maloobchody“, „budovy sloužící orgánům veřejné moci“ apod.).</a:t>
            </a:r>
          </a:p>
          <a:p>
            <a:pPr algn="just">
              <a:spcBef>
                <a:spcPts val="600"/>
              </a:spcBef>
            </a:pPr>
            <a:endParaRPr lang="cs-CZ" b="1" noProof="0" dirty="0"/>
          </a:p>
        </p:txBody>
      </p:sp>
    </p:spTree>
    <p:extLst>
      <p:ext uri="{BB962C8B-B14F-4D97-AF65-F5344CB8AC3E}">
        <p14:creationId xmlns:p14="http://schemas.microsoft.com/office/powerpoint/2010/main" val="237378513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0A7688-EB13-DD90-5A4F-CA15F98729AE}"/>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EA1A2B17-2001-6774-E600-6AC6ADC3136B}"/>
              </a:ext>
            </a:extLst>
          </p:cNvPr>
          <p:cNvSpPr>
            <a:spLocks noGrp="1"/>
          </p:cNvSpPr>
          <p:nvPr>
            <p:ph type="title"/>
          </p:nvPr>
        </p:nvSpPr>
        <p:spPr>
          <a:xfrm>
            <a:off x="315907" y="1052736"/>
            <a:ext cx="8652900" cy="939143"/>
          </a:xfrm>
        </p:spPr>
        <p:txBody>
          <a:bodyPr anchor="t"/>
          <a:lstStyle/>
          <a:p>
            <a:r>
              <a:rPr lang="cs-CZ" sz="2800" noProof="0" dirty="0"/>
              <a:t>AKTUÁLNÍ OBLASTI REGULACE – BIVAKOVÁNÍ </a:t>
            </a:r>
          </a:p>
        </p:txBody>
      </p:sp>
      <p:sp>
        <p:nvSpPr>
          <p:cNvPr id="3" name="Zástupný symbol pro obsah 2">
            <a:extLst>
              <a:ext uri="{FF2B5EF4-FFF2-40B4-BE49-F238E27FC236}">
                <a16:creationId xmlns:a16="http://schemas.microsoft.com/office/drawing/2014/main" id="{CFD32DC2-08D0-376B-BF67-D4A73E3E3FDA}"/>
              </a:ext>
            </a:extLst>
          </p:cNvPr>
          <p:cNvSpPr>
            <a:spLocks noGrp="1"/>
          </p:cNvSpPr>
          <p:nvPr>
            <p:ph idx="1"/>
          </p:nvPr>
        </p:nvSpPr>
        <p:spPr>
          <a:xfrm>
            <a:off x="467544" y="1610175"/>
            <a:ext cx="8064896" cy="4791373"/>
          </a:xfrm>
        </p:spPr>
        <p:txBody>
          <a:bodyPr>
            <a:normAutofit/>
          </a:bodyPr>
          <a:lstStyle/>
          <a:p>
            <a:pPr marL="0" indent="0" algn="just">
              <a:buNone/>
            </a:pPr>
            <a:endParaRPr lang="cs-CZ" sz="2800" noProof="0" dirty="0"/>
          </a:p>
          <a:p>
            <a:pPr marL="0" indent="0">
              <a:buNone/>
            </a:pPr>
            <a:r>
              <a:rPr lang="cs-CZ" sz="2800" noProof="0" dirty="0"/>
              <a:t> </a:t>
            </a:r>
          </a:p>
        </p:txBody>
      </p:sp>
      <p:sp>
        <p:nvSpPr>
          <p:cNvPr id="5" name="Zástupný symbol pro číslo snímku 4">
            <a:extLst>
              <a:ext uri="{FF2B5EF4-FFF2-40B4-BE49-F238E27FC236}">
                <a16:creationId xmlns:a16="http://schemas.microsoft.com/office/drawing/2014/main" id="{1805EF27-1140-2035-FB0F-17F09C5E9831}"/>
              </a:ext>
            </a:extLst>
          </p:cNvPr>
          <p:cNvSpPr>
            <a:spLocks noGrp="1"/>
          </p:cNvSpPr>
          <p:nvPr>
            <p:ph type="sldNum" sz="quarter" idx="12"/>
          </p:nvPr>
        </p:nvSpPr>
        <p:spPr>
          <a:xfrm>
            <a:off x="7740352" y="6356350"/>
            <a:ext cx="946448" cy="365125"/>
          </a:xfrm>
        </p:spPr>
        <p:txBody>
          <a:bodyPr/>
          <a:lstStyle/>
          <a:p>
            <a:fld id="{9F03F0DB-9040-4F31-8D2D-42639AAB2BE5}" type="slidenum">
              <a:rPr lang="cs-CZ" b="1" noProof="0" smtClean="0">
                <a:solidFill>
                  <a:schemeClr val="tx1"/>
                </a:solidFill>
                <a:latin typeface="Arial CE" panose="020B0604020202020204" pitchFamily="34" charset="0"/>
                <a:cs typeface="Arial CE" panose="020B0604020202020204" pitchFamily="34" charset="0"/>
              </a:rPr>
              <a:pPr/>
              <a:t>6</a:t>
            </a:fld>
            <a:endParaRPr lang="cs-CZ" b="1" noProof="0" dirty="0">
              <a:solidFill>
                <a:schemeClr val="tx1"/>
              </a:solidFill>
              <a:latin typeface="Arial CE" panose="020B0604020202020204" pitchFamily="34" charset="0"/>
              <a:cs typeface="Arial CE" panose="020B0604020202020204" pitchFamily="34" charset="0"/>
            </a:endParaRPr>
          </a:p>
        </p:txBody>
      </p:sp>
      <p:sp>
        <p:nvSpPr>
          <p:cNvPr id="6" name="TextovéPole 5">
            <a:extLst>
              <a:ext uri="{FF2B5EF4-FFF2-40B4-BE49-F238E27FC236}">
                <a16:creationId xmlns:a16="http://schemas.microsoft.com/office/drawing/2014/main" id="{AD6EBE08-89D2-44CB-042E-5B733783383B}"/>
              </a:ext>
            </a:extLst>
          </p:cNvPr>
          <p:cNvSpPr txBox="1"/>
          <p:nvPr/>
        </p:nvSpPr>
        <p:spPr>
          <a:xfrm>
            <a:off x="305563" y="1812953"/>
            <a:ext cx="8370893" cy="4431983"/>
          </a:xfrm>
          <a:prstGeom prst="rect">
            <a:avLst/>
          </a:prstGeom>
          <a:noFill/>
        </p:spPr>
        <p:txBody>
          <a:bodyPr wrap="square" rtlCol="0">
            <a:spAutoFit/>
          </a:bodyPr>
          <a:lstStyle/>
          <a:p>
            <a:pPr marL="285750" indent="-285750" algn="just">
              <a:spcAft>
                <a:spcPts val="1200"/>
              </a:spcAft>
              <a:buFont typeface="Wingdings" panose="05000000000000000000" pitchFamily="2" charset="2"/>
              <a:buChar char="§"/>
            </a:pPr>
            <a:r>
              <a:rPr lang="cs-CZ" b="1" noProof="0" dirty="0"/>
              <a:t>Zákazem bivakování se soudy doposud nezabývaly; obdobně jako v případě žebrání je však </a:t>
            </a:r>
            <a:r>
              <a:rPr lang="cs-CZ" b="1" noProof="0" dirty="0">
                <a:solidFill>
                  <a:srgbClr val="FF0000"/>
                </a:solidFill>
              </a:rPr>
              <a:t>bivakování možné podřadit pod jednání způsobilé narušit místní záležitosti veřejného pořádku.</a:t>
            </a:r>
            <a:endParaRPr lang="cs-CZ" noProof="0" dirty="0">
              <a:solidFill>
                <a:srgbClr val="FF0000"/>
              </a:solidFill>
            </a:endParaRPr>
          </a:p>
          <a:p>
            <a:pPr marL="285750" indent="-285750" algn="just">
              <a:spcAft>
                <a:spcPts val="1200"/>
              </a:spcAft>
              <a:buFont typeface="Wingdings" panose="05000000000000000000" pitchFamily="2" charset="2"/>
              <a:buChar char="§"/>
            </a:pPr>
            <a:r>
              <a:rPr lang="cs-CZ" b="1" noProof="0" dirty="0"/>
              <a:t>Zákazy bivakování </a:t>
            </a:r>
            <a:r>
              <a:rPr lang="cs-CZ" b="1" noProof="0" dirty="0">
                <a:solidFill>
                  <a:srgbClr val="FF0000"/>
                </a:solidFill>
              </a:rPr>
              <a:t>nelze stanovovat plošně</a:t>
            </a:r>
            <a:r>
              <a:rPr lang="cs-CZ" b="1" noProof="0" dirty="0"/>
              <a:t>; </a:t>
            </a:r>
            <a:r>
              <a:rPr lang="cs-CZ" b="1" i="1" noProof="0" dirty="0"/>
              <a:t>a priori </a:t>
            </a:r>
            <a:r>
              <a:rPr lang="cs-CZ" b="1" noProof="0" dirty="0"/>
              <a:t>se nejedná o problematickou (obtěžující) činnost.</a:t>
            </a:r>
            <a:r>
              <a:rPr lang="cs-CZ" noProof="0" dirty="0"/>
              <a:t> Osoba na místě spí, je pasivní, zpravidla neohrožuje majetek, zdraví nebo bezpečnost.</a:t>
            </a:r>
          </a:p>
          <a:p>
            <a:pPr marL="285750" indent="-285750" algn="just">
              <a:spcAft>
                <a:spcPts val="1200"/>
              </a:spcAft>
              <a:buFont typeface="Wingdings" panose="05000000000000000000" pitchFamily="2" charset="2"/>
              <a:buChar char="§"/>
            </a:pPr>
            <a:r>
              <a:rPr lang="cs-CZ" b="1" noProof="0" dirty="0"/>
              <a:t>Problematickou se tato činnost stává až v určitém kontextu </a:t>
            </a:r>
            <a:r>
              <a:rPr lang="cs-CZ" noProof="0" dirty="0"/>
              <a:t>– dochází-li k přespávání na místě, </a:t>
            </a:r>
            <a:r>
              <a:rPr lang="cs-CZ" b="1" noProof="0" dirty="0"/>
              <a:t>kde působí rušivě a snižuje komfort pobytu v prostoru nebo jeho hodnotu </a:t>
            </a:r>
            <a:r>
              <a:rPr lang="cs-CZ" noProof="0" dirty="0"/>
              <a:t>(sakrální, památkovou), </a:t>
            </a:r>
            <a:r>
              <a:rPr lang="cs-CZ" b="1" noProof="0" dirty="0"/>
              <a:t>anebo na daném místě dochází ke znemožňování řádného užívání městského inventáře </a:t>
            </a:r>
            <a:r>
              <a:rPr lang="cs-CZ" noProof="0" dirty="0"/>
              <a:t>(lavičky u nádraží a na zastávkách hromadné dopravy).</a:t>
            </a:r>
          </a:p>
          <a:p>
            <a:pPr marL="285750" indent="-285750" algn="just">
              <a:spcAft>
                <a:spcPts val="1200"/>
              </a:spcAft>
              <a:buFont typeface="Wingdings" panose="05000000000000000000" pitchFamily="2" charset="2"/>
              <a:buChar char="§"/>
            </a:pPr>
            <a:r>
              <a:rPr lang="cs-CZ" b="1" noProof="0" dirty="0">
                <a:solidFill>
                  <a:srgbClr val="FF0000"/>
                </a:solidFill>
              </a:rPr>
              <a:t>Zákaz bivakování bude prakticky vyloučen ve volné přírodě; to platí obdobně i pro nocování. </a:t>
            </a:r>
            <a:r>
              <a:rPr lang="cs-CZ" noProof="0" dirty="0"/>
              <a:t>Zde </a:t>
            </a:r>
            <a:r>
              <a:rPr lang="cs-CZ" b="1" noProof="0" dirty="0"/>
              <a:t>neexistuje důvod k obecní regulaci.</a:t>
            </a:r>
            <a:r>
              <a:rPr lang="cs-CZ" noProof="0" dirty="0"/>
              <a:t> Obce nemohou „bivakování“ či „nocování“ v přírodě zakazovat z důvodu, že může jít o předpolí nějakého protiprávního jednání (např. že s ním bude spojeno znečištění přírody odpady).</a:t>
            </a:r>
            <a:endParaRPr lang="cs-CZ" b="1" noProof="0" dirty="0"/>
          </a:p>
        </p:txBody>
      </p:sp>
    </p:spTree>
    <p:extLst>
      <p:ext uri="{BB962C8B-B14F-4D97-AF65-F5344CB8AC3E}">
        <p14:creationId xmlns:p14="http://schemas.microsoft.com/office/powerpoint/2010/main" val="11032420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EA5BB3-433E-3BA8-CFBA-807A5A9760D7}"/>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2174F1D5-A76F-8650-9C61-D4D947B4DE82}"/>
              </a:ext>
            </a:extLst>
          </p:cNvPr>
          <p:cNvSpPr>
            <a:spLocks noGrp="1"/>
          </p:cNvSpPr>
          <p:nvPr>
            <p:ph type="ctrTitle"/>
          </p:nvPr>
        </p:nvSpPr>
        <p:spPr>
          <a:xfrm>
            <a:off x="107504" y="1484784"/>
            <a:ext cx="8784976" cy="3888432"/>
          </a:xfrm>
        </p:spPr>
        <p:txBody>
          <a:bodyPr/>
          <a:lstStyle/>
          <a:p>
            <a:pPr algn="ctr">
              <a:lnSpc>
                <a:spcPct val="150000"/>
              </a:lnSpc>
              <a:spcAft>
                <a:spcPts val="600"/>
              </a:spcAft>
            </a:pPr>
            <a:r>
              <a:rPr lang="cs-CZ" sz="3600" noProof="0" dirty="0"/>
              <a:t>NOVÁ ZÁKONNÁ ZMOCNĚNÍ</a:t>
            </a:r>
            <a:endParaRPr lang="cs-CZ" b="1" spc="300" noProof="0" dirty="0">
              <a:latin typeface="Arial CE" panose="020B0604020202020204" pitchFamily="34" charset="0"/>
              <a:cs typeface="Arial CE" panose="020B0604020202020204" pitchFamily="34" charset="0"/>
            </a:endParaRPr>
          </a:p>
        </p:txBody>
      </p:sp>
    </p:spTree>
    <p:extLst>
      <p:ext uri="{BB962C8B-B14F-4D97-AF65-F5344CB8AC3E}">
        <p14:creationId xmlns:p14="http://schemas.microsoft.com/office/powerpoint/2010/main" val="3909136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AFF930-0F49-F228-2F2F-AD6529F3F689}"/>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92687FF2-A412-8C3F-9F21-BF3D58B4477A}"/>
              </a:ext>
            </a:extLst>
          </p:cNvPr>
          <p:cNvSpPr>
            <a:spLocks noGrp="1"/>
          </p:cNvSpPr>
          <p:nvPr>
            <p:ph type="title"/>
          </p:nvPr>
        </p:nvSpPr>
        <p:spPr>
          <a:xfrm>
            <a:off x="315906" y="1052736"/>
            <a:ext cx="8828093" cy="939143"/>
          </a:xfrm>
        </p:spPr>
        <p:txBody>
          <a:bodyPr anchor="t"/>
          <a:lstStyle/>
          <a:p>
            <a:r>
              <a:rPr lang="cs-CZ" sz="2800" noProof="0" dirty="0"/>
              <a:t>UŽÍVÁNÍ PYROTECHNICKÝCH VÝROBKŮ </a:t>
            </a:r>
          </a:p>
        </p:txBody>
      </p:sp>
      <p:sp>
        <p:nvSpPr>
          <p:cNvPr id="3" name="Zástupný symbol pro obsah 2">
            <a:extLst>
              <a:ext uri="{FF2B5EF4-FFF2-40B4-BE49-F238E27FC236}">
                <a16:creationId xmlns:a16="http://schemas.microsoft.com/office/drawing/2014/main" id="{46EFAF5E-8ED5-5E54-600C-55E255ADF410}"/>
              </a:ext>
            </a:extLst>
          </p:cNvPr>
          <p:cNvSpPr>
            <a:spLocks noGrp="1"/>
          </p:cNvSpPr>
          <p:nvPr>
            <p:ph idx="1"/>
          </p:nvPr>
        </p:nvSpPr>
        <p:spPr>
          <a:xfrm>
            <a:off x="467544" y="1610175"/>
            <a:ext cx="8064896" cy="4791373"/>
          </a:xfrm>
        </p:spPr>
        <p:txBody>
          <a:bodyPr>
            <a:normAutofit/>
          </a:bodyPr>
          <a:lstStyle/>
          <a:p>
            <a:pPr marL="0" indent="0" algn="just">
              <a:buNone/>
            </a:pPr>
            <a:endParaRPr lang="cs-CZ" sz="2800" noProof="0" dirty="0"/>
          </a:p>
          <a:p>
            <a:pPr marL="0" indent="0">
              <a:buNone/>
            </a:pPr>
            <a:r>
              <a:rPr lang="cs-CZ" sz="2800" noProof="0" dirty="0"/>
              <a:t> </a:t>
            </a:r>
          </a:p>
        </p:txBody>
      </p:sp>
      <p:sp>
        <p:nvSpPr>
          <p:cNvPr id="5" name="Zástupný symbol pro číslo snímku 4">
            <a:extLst>
              <a:ext uri="{FF2B5EF4-FFF2-40B4-BE49-F238E27FC236}">
                <a16:creationId xmlns:a16="http://schemas.microsoft.com/office/drawing/2014/main" id="{52B5C63A-9A4D-A082-81F6-5A499FD93597}"/>
              </a:ext>
            </a:extLst>
          </p:cNvPr>
          <p:cNvSpPr>
            <a:spLocks noGrp="1"/>
          </p:cNvSpPr>
          <p:nvPr>
            <p:ph type="sldNum" sz="quarter" idx="12"/>
          </p:nvPr>
        </p:nvSpPr>
        <p:spPr>
          <a:xfrm>
            <a:off x="7740352" y="6356350"/>
            <a:ext cx="946448" cy="365125"/>
          </a:xfrm>
        </p:spPr>
        <p:txBody>
          <a:bodyPr/>
          <a:lstStyle/>
          <a:p>
            <a:fld id="{9F03F0DB-9040-4F31-8D2D-42639AAB2BE5}" type="slidenum">
              <a:rPr lang="cs-CZ" b="1" noProof="0" smtClean="0">
                <a:solidFill>
                  <a:schemeClr val="tx1"/>
                </a:solidFill>
                <a:latin typeface="Arial CE" panose="020B0604020202020204" pitchFamily="34" charset="0"/>
                <a:cs typeface="Arial CE" panose="020B0604020202020204" pitchFamily="34" charset="0"/>
              </a:rPr>
              <a:pPr/>
              <a:t>8</a:t>
            </a:fld>
            <a:endParaRPr lang="cs-CZ" b="1" noProof="0" dirty="0">
              <a:solidFill>
                <a:schemeClr val="tx1"/>
              </a:solidFill>
              <a:latin typeface="Arial CE" panose="020B0604020202020204" pitchFamily="34" charset="0"/>
              <a:cs typeface="Arial CE" panose="020B0604020202020204" pitchFamily="34" charset="0"/>
            </a:endParaRPr>
          </a:p>
        </p:txBody>
      </p:sp>
      <p:sp>
        <p:nvSpPr>
          <p:cNvPr id="6" name="TextovéPole 5">
            <a:extLst>
              <a:ext uri="{FF2B5EF4-FFF2-40B4-BE49-F238E27FC236}">
                <a16:creationId xmlns:a16="http://schemas.microsoft.com/office/drawing/2014/main" id="{97AF2B9F-8182-6F82-0786-F07695F9E4E0}"/>
              </a:ext>
            </a:extLst>
          </p:cNvPr>
          <p:cNvSpPr txBox="1"/>
          <p:nvPr/>
        </p:nvSpPr>
        <p:spPr>
          <a:xfrm>
            <a:off x="305563" y="1700808"/>
            <a:ext cx="8370893" cy="5632311"/>
          </a:xfrm>
          <a:prstGeom prst="rect">
            <a:avLst/>
          </a:prstGeom>
          <a:noFill/>
        </p:spPr>
        <p:txBody>
          <a:bodyPr wrap="square" rtlCol="0">
            <a:spAutoFit/>
          </a:bodyPr>
          <a:lstStyle/>
          <a:p>
            <a:pPr marL="285750" indent="-285750" algn="just">
              <a:spcAft>
                <a:spcPts val="1200"/>
              </a:spcAft>
              <a:buFont typeface="Wingdings" panose="05000000000000000000" pitchFamily="2" charset="2"/>
              <a:buChar char="§"/>
            </a:pPr>
            <a:r>
              <a:rPr lang="cs-CZ" noProof="0" dirty="0"/>
              <a:t>Obce mohly již dnes regulovat užívání pyrotechnických výrobků v rámci regulace místních záležitostí veřejného pořádku; takováto regulace však musela být v souladu s principem proporcionality (nešlo tak plošně zakázat její užívání) a musela vycházet </a:t>
            </a:r>
            <a:br>
              <a:rPr lang="cs-CZ" noProof="0" dirty="0"/>
            </a:br>
            <a:r>
              <a:rPr lang="cs-CZ" noProof="0" dirty="0"/>
              <a:t>z místních poměrů v dané obci.</a:t>
            </a:r>
          </a:p>
          <a:p>
            <a:pPr marL="285750" indent="-285750" algn="just">
              <a:spcAft>
                <a:spcPts val="1200"/>
              </a:spcAft>
              <a:buFont typeface="Wingdings" panose="05000000000000000000" pitchFamily="2" charset="2"/>
              <a:buChar char="§"/>
            </a:pPr>
            <a:r>
              <a:rPr lang="cs-CZ" b="1" noProof="0" dirty="0"/>
              <a:t>Novelou zákona o pyrotechnice bylo do zákona vloženo </a:t>
            </a:r>
            <a:r>
              <a:rPr lang="cs-CZ" b="1" noProof="0" dirty="0">
                <a:solidFill>
                  <a:srgbClr val="FF0000"/>
                </a:solidFill>
              </a:rPr>
              <a:t>nové speciální zákonné zmocnění (§ 35c)</a:t>
            </a:r>
            <a:r>
              <a:rPr lang="cs-CZ" b="1" noProof="0" dirty="0"/>
              <a:t>, které upřesňuje a rozšiřuje možnosti regulace.</a:t>
            </a:r>
          </a:p>
          <a:p>
            <a:pPr marL="285750" indent="-285750" algn="just">
              <a:spcAft>
                <a:spcPts val="600"/>
              </a:spcAft>
              <a:buFont typeface="Wingdings" panose="05000000000000000000" pitchFamily="2" charset="2"/>
              <a:buChar char="§"/>
            </a:pPr>
            <a:r>
              <a:rPr lang="cs-CZ" b="1" noProof="0" dirty="0"/>
              <a:t>Nově bude ze zákona (§ 35b) platit zákaz užívání pyrotechnických výrobků </a:t>
            </a:r>
            <a:br>
              <a:rPr lang="cs-CZ" b="1" noProof="0" dirty="0"/>
            </a:br>
            <a:r>
              <a:rPr lang="cs-CZ" b="1" noProof="0" dirty="0"/>
              <a:t>s výjimkou kategorie F1 ve vzdálenosti do 250 m nebo, stanoví-li návod k použití větší bezpečnou vzdálenost, do této vzdálenosti od</a:t>
            </a:r>
          </a:p>
          <a:p>
            <a:pPr marL="538163" indent="-274638" algn="just">
              <a:spcAft>
                <a:spcPts val="600"/>
              </a:spcAft>
              <a:buFont typeface="+mj-lt"/>
              <a:buAutoNum type="alphaLcParenR"/>
            </a:pPr>
            <a:r>
              <a:rPr lang="cs-CZ" sz="1600" noProof="0" dirty="0"/>
              <a:t>stavby zařízení poskytujícího zdravotní lůžkovou péči, domova pro seniory, domova pro osoby se zdravotním postižením, domova se zvláštním režimem, denního stacionáře, týdenního stacionáře nebo centra denních služeb,</a:t>
            </a:r>
          </a:p>
          <a:p>
            <a:pPr marL="538163" indent="-274638" algn="just">
              <a:spcAft>
                <a:spcPts val="600"/>
              </a:spcAft>
              <a:buFont typeface="+mj-lt"/>
              <a:buAutoNum type="alphaLcParenR"/>
            </a:pPr>
            <a:r>
              <a:rPr lang="cs-CZ" sz="1600" noProof="0" dirty="0"/>
              <a:t>pozemku, na němž je provozován útulek, záchranná stanice, záchranné centrum nebo zoologická zahrada, nebo</a:t>
            </a:r>
          </a:p>
          <a:p>
            <a:pPr marL="538163" indent="-274638" algn="just">
              <a:spcAft>
                <a:spcPts val="600"/>
              </a:spcAft>
              <a:buFont typeface="+mj-lt"/>
              <a:buAutoNum type="alphaLcParenR"/>
            </a:pPr>
            <a:r>
              <a:rPr lang="cs-CZ" sz="1600" noProof="0" dirty="0"/>
              <a:t>objektu evidovaného v evidenci hospodářství podle objektů určených k chovu evidovaných zvířat vedené podle zákona o zemědělství.</a:t>
            </a:r>
          </a:p>
          <a:p>
            <a:pPr marL="285750" indent="-285750" algn="just">
              <a:spcAft>
                <a:spcPts val="1200"/>
              </a:spcAft>
              <a:buFont typeface="Wingdings" panose="05000000000000000000" pitchFamily="2" charset="2"/>
              <a:buChar char="§"/>
            </a:pPr>
            <a:endParaRPr lang="cs-CZ" b="1" noProof="0" dirty="0">
              <a:solidFill>
                <a:srgbClr val="FF0000"/>
              </a:solidFill>
            </a:endParaRPr>
          </a:p>
          <a:p>
            <a:pPr marL="285750" indent="-285750" algn="just">
              <a:spcAft>
                <a:spcPts val="1200"/>
              </a:spcAft>
              <a:buFont typeface="Wingdings" panose="05000000000000000000" pitchFamily="2" charset="2"/>
              <a:buChar char="§"/>
            </a:pPr>
            <a:endParaRPr lang="cs-CZ" b="1" noProof="0" dirty="0">
              <a:solidFill>
                <a:srgbClr val="FF0000"/>
              </a:solidFill>
            </a:endParaRPr>
          </a:p>
        </p:txBody>
      </p:sp>
    </p:spTree>
    <p:extLst>
      <p:ext uri="{BB962C8B-B14F-4D97-AF65-F5344CB8AC3E}">
        <p14:creationId xmlns:p14="http://schemas.microsoft.com/office/powerpoint/2010/main" val="344634841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644F61-6666-147D-DE2F-0F88348D99B7}"/>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79B1B688-DC66-8CC3-5160-EC793F633F6E}"/>
              </a:ext>
            </a:extLst>
          </p:cNvPr>
          <p:cNvSpPr>
            <a:spLocks noGrp="1"/>
          </p:cNvSpPr>
          <p:nvPr>
            <p:ph type="title"/>
          </p:nvPr>
        </p:nvSpPr>
        <p:spPr>
          <a:xfrm>
            <a:off x="315906" y="1052736"/>
            <a:ext cx="8828093" cy="939143"/>
          </a:xfrm>
        </p:spPr>
        <p:txBody>
          <a:bodyPr anchor="t"/>
          <a:lstStyle/>
          <a:p>
            <a:r>
              <a:rPr lang="cs-CZ" sz="2800" noProof="0" dirty="0"/>
              <a:t>UŽÍVÁNÍ PYROTECHNICKÝCH VÝROBKŮ </a:t>
            </a:r>
          </a:p>
        </p:txBody>
      </p:sp>
      <p:sp>
        <p:nvSpPr>
          <p:cNvPr id="3" name="Zástupný symbol pro obsah 2">
            <a:extLst>
              <a:ext uri="{FF2B5EF4-FFF2-40B4-BE49-F238E27FC236}">
                <a16:creationId xmlns:a16="http://schemas.microsoft.com/office/drawing/2014/main" id="{E88DB83F-847E-CE51-2FF3-349671E62E08}"/>
              </a:ext>
            </a:extLst>
          </p:cNvPr>
          <p:cNvSpPr>
            <a:spLocks noGrp="1"/>
          </p:cNvSpPr>
          <p:nvPr>
            <p:ph idx="1"/>
          </p:nvPr>
        </p:nvSpPr>
        <p:spPr>
          <a:xfrm>
            <a:off x="467544" y="1610175"/>
            <a:ext cx="8064896" cy="4791373"/>
          </a:xfrm>
        </p:spPr>
        <p:txBody>
          <a:bodyPr>
            <a:normAutofit/>
          </a:bodyPr>
          <a:lstStyle/>
          <a:p>
            <a:pPr marL="0" indent="0" algn="just">
              <a:buNone/>
            </a:pPr>
            <a:endParaRPr lang="cs-CZ" sz="2800" noProof="0" dirty="0"/>
          </a:p>
          <a:p>
            <a:pPr marL="0" indent="0">
              <a:buNone/>
            </a:pPr>
            <a:r>
              <a:rPr lang="cs-CZ" sz="2800" noProof="0" dirty="0"/>
              <a:t> </a:t>
            </a:r>
          </a:p>
        </p:txBody>
      </p:sp>
      <p:sp>
        <p:nvSpPr>
          <p:cNvPr id="5" name="Zástupný symbol pro číslo snímku 4">
            <a:extLst>
              <a:ext uri="{FF2B5EF4-FFF2-40B4-BE49-F238E27FC236}">
                <a16:creationId xmlns:a16="http://schemas.microsoft.com/office/drawing/2014/main" id="{87F1FD4B-E88E-3C89-98B8-8887008D8A2F}"/>
              </a:ext>
            </a:extLst>
          </p:cNvPr>
          <p:cNvSpPr>
            <a:spLocks noGrp="1"/>
          </p:cNvSpPr>
          <p:nvPr>
            <p:ph type="sldNum" sz="quarter" idx="12"/>
          </p:nvPr>
        </p:nvSpPr>
        <p:spPr>
          <a:xfrm>
            <a:off x="7740352" y="6356350"/>
            <a:ext cx="946448" cy="365125"/>
          </a:xfrm>
        </p:spPr>
        <p:txBody>
          <a:bodyPr/>
          <a:lstStyle/>
          <a:p>
            <a:fld id="{9F03F0DB-9040-4F31-8D2D-42639AAB2BE5}" type="slidenum">
              <a:rPr lang="cs-CZ" b="1" noProof="0" smtClean="0">
                <a:solidFill>
                  <a:schemeClr val="tx1"/>
                </a:solidFill>
                <a:latin typeface="Arial CE" panose="020B0604020202020204" pitchFamily="34" charset="0"/>
                <a:cs typeface="Arial CE" panose="020B0604020202020204" pitchFamily="34" charset="0"/>
              </a:rPr>
              <a:pPr/>
              <a:t>9</a:t>
            </a:fld>
            <a:endParaRPr lang="cs-CZ" b="1" noProof="0" dirty="0">
              <a:solidFill>
                <a:schemeClr val="tx1"/>
              </a:solidFill>
              <a:latin typeface="Arial CE" panose="020B0604020202020204" pitchFamily="34" charset="0"/>
              <a:cs typeface="Arial CE" panose="020B0604020202020204" pitchFamily="34" charset="0"/>
            </a:endParaRPr>
          </a:p>
        </p:txBody>
      </p:sp>
      <p:sp>
        <p:nvSpPr>
          <p:cNvPr id="6" name="TextovéPole 5">
            <a:extLst>
              <a:ext uri="{FF2B5EF4-FFF2-40B4-BE49-F238E27FC236}">
                <a16:creationId xmlns:a16="http://schemas.microsoft.com/office/drawing/2014/main" id="{992810AF-0719-78F1-F54A-ADE8E5A4B0D1}"/>
              </a:ext>
            </a:extLst>
          </p:cNvPr>
          <p:cNvSpPr txBox="1"/>
          <p:nvPr/>
        </p:nvSpPr>
        <p:spPr>
          <a:xfrm>
            <a:off x="305563" y="1700808"/>
            <a:ext cx="8370893" cy="4185761"/>
          </a:xfrm>
          <a:prstGeom prst="rect">
            <a:avLst/>
          </a:prstGeom>
          <a:noFill/>
        </p:spPr>
        <p:txBody>
          <a:bodyPr wrap="square" rtlCol="0">
            <a:spAutoFit/>
          </a:bodyPr>
          <a:lstStyle/>
          <a:p>
            <a:pPr marL="285750" indent="-285750" algn="just">
              <a:spcAft>
                <a:spcPts val="2400"/>
              </a:spcAft>
              <a:buFont typeface="Wingdings" panose="05000000000000000000" pitchFamily="2" charset="2"/>
              <a:buChar char="§"/>
            </a:pPr>
            <a:r>
              <a:rPr lang="cs-CZ" noProof="0" dirty="0"/>
              <a:t>Obec může prostřednictvím obecně závazné vyhlášky </a:t>
            </a:r>
            <a:r>
              <a:rPr lang="cs-CZ" b="1" noProof="0" dirty="0"/>
              <a:t>stanovit zákaz zacházení </a:t>
            </a:r>
            <a:br>
              <a:rPr lang="cs-CZ" b="1" noProof="0" dirty="0"/>
            </a:br>
            <a:r>
              <a:rPr lang="cs-CZ" b="1" noProof="0" dirty="0"/>
              <a:t>s jednotlivými kategoriemi pyrotechnických výrobků </a:t>
            </a:r>
            <a:r>
              <a:rPr lang="cs-CZ" noProof="0" dirty="0"/>
              <a:t>(zábavní pyrotechnika, divadelní pyrotechnika a ostatní pyrotechnické výrobky).</a:t>
            </a:r>
          </a:p>
          <a:p>
            <a:pPr marL="285750" indent="-285750" algn="just">
              <a:spcAft>
                <a:spcPts val="600"/>
              </a:spcAft>
              <a:buFont typeface="Wingdings" panose="05000000000000000000" pitchFamily="2" charset="2"/>
              <a:buChar char="§"/>
            </a:pPr>
            <a:r>
              <a:rPr lang="cs-CZ" b="1" noProof="0" dirty="0"/>
              <a:t>Obec bude oprávněna užívání s pyrotechnickými výrobky</a:t>
            </a:r>
          </a:p>
          <a:p>
            <a:pPr marL="742950" lvl="1" indent="-285750" algn="just">
              <a:spcAft>
                <a:spcPts val="600"/>
              </a:spcAft>
              <a:buFont typeface="Wingdings" panose="05000000000000000000" pitchFamily="2" charset="2"/>
              <a:buChar char="Ø"/>
            </a:pPr>
            <a:r>
              <a:rPr lang="cs-CZ" b="1" noProof="0" dirty="0"/>
              <a:t>zakázat plošně na celém svém území nebo jen na některých místech,</a:t>
            </a:r>
          </a:p>
          <a:p>
            <a:pPr marL="742950" lvl="1" indent="-285750" algn="just">
              <a:spcAft>
                <a:spcPts val="2400"/>
              </a:spcAft>
              <a:buFont typeface="Wingdings" panose="05000000000000000000" pitchFamily="2" charset="2"/>
              <a:buChar char="Ø"/>
            </a:pPr>
            <a:r>
              <a:rPr lang="cs-CZ" b="1" noProof="0" dirty="0"/>
              <a:t>zakázat jen pro určitou dobu, případně zákaz stanovit jen vůči některým kategoriím pyrotechnických výrobků.</a:t>
            </a:r>
            <a:endParaRPr lang="cs-CZ" b="1" noProof="0" dirty="0">
              <a:solidFill>
                <a:srgbClr val="FF0000"/>
              </a:solidFill>
            </a:endParaRPr>
          </a:p>
          <a:p>
            <a:pPr marL="285750" lvl="0" indent="-285750" algn="just">
              <a:buFont typeface="Wingdings" panose="05000000000000000000" pitchFamily="2" charset="2"/>
              <a:buChar char="§"/>
            </a:pPr>
            <a:r>
              <a:rPr lang="cs-CZ" b="1" noProof="0" dirty="0"/>
              <a:t>Zákaz zacházení s pyrotechnickými výrobky však </a:t>
            </a:r>
            <a:r>
              <a:rPr lang="cs-CZ" b="1" noProof="0" dirty="0">
                <a:solidFill>
                  <a:srgbClr val="FF0000"/>
                </a:solidFill>
              </a:rPr>
              <a:t>nelze obecně závaznou vyhláškou stanovit pro pyrotechnické výrobky </a:t>
            </a:r>
            <a:r>
              <a:rPr lang="cs-CZ" b="1" u="sng" noProof="0" dirty="0">
                <a:solidFill>
                  <a:srgbClr val="FF0000"/>
                </a:solidFill>
              </a:rPr>
              <a:t>kategorie F1</a:t>
            </a:r>
            <a:r>
              <a:rPr lang="cs-CZ" b="1" noProof="0" dirty="0">
                <a:solidFill>
                  <a:srgbClr val="FF0000"/>
                </a:solidFill>
              </a:rPr>
              <a:t> a pyrotechnické výrobky kategorie </a:t>
            </a:r>
            <a:r>
              <a:rPr lang="cs-CZ" b="1" u="sng" noProof="0" dirty="0">
                <a:solidFill>
                  <a:srgbClr val="FF0000"/>
                </a:solidFill>
              </a:rPr>
              <a:t>F4 a T2, které se užívají k provedení ohňostrojné práce</a:t>
            </a:r>
            <a:r>
              <a:rPr lang="cs-CZ" b="1" noProof="0" dirty="0">
                <a:solidFill>
                  <a:srgbClr val="FF0000"/>
                </a:solidFill>
              </a:rPr>
              <a:t>, jejíž provedení se povoluje podle § 33 zákona o pyrotechnice </a:t>
            </a:r>
            <a:r>
              <a:rPr lang="cs-CZ" b="1" noProof="0" dirty="0"/>
              <a:t>(v rámci povolovacího řízení je obec, na kterém má být ohňostrojová práce povolena, účastníkem řízení). </a:t>
            </a:r>
          </a:p>
        </p:txBody>
      </p:sp>
    </p:spTree>
    <p:extLst>
      <p:ext uri="{BB962C8B-B14F-4D97-AF65-F5344CB8AC3E}">
        <p14:creationId xmlns:p14="http://schemas.microsoft.com/office/powerpoint/2010/main" val="41939361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heme/theme1.xml><?xml version="1.0" encoding="utf-8"?>
<a:theme xmlns:a="http://schemas.openxmlformats.org/drawingml/2006/main" name="MV_sablona1_2007">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63C2E29B2F77A9438ACE5B6259B86F03" ma:contentTypeVersion="0" ma:contentTypeDescription="Vytvoří nový dokument" ma:contentTypeScope="" ma:versionID="07d081f4de6dd49b96dadc268b6cce24">
  <xsd:schema xmlns:xsd="http://www.w3.org/2001/XMLSchema" xmlns:xs="http://www.w3.org/2001/XMLSchema" xmlns:p="http://schemas.microsoft.com/office/2006/metadata/properties" targetNamespace="http://schemas.microsoft.com/office/2006/metadata/properties" ma:root="true" ma:fieldsID="2ecb93c72f33e94aa0d8973920a8bbe8">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obsahu"/>
        <xsd:element ref="dc:title" minOccurs="0" maxOccurs="1" ma:index="4"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F208A79-A0EF-4428-B7D5-C04A8F864041}">
  <ds:schemaRefs>
    <ds:schemaRef ds:uri="http://schemas.microsoft.com/sharepoint/v3/contenttype/forms"/>
  </ds:schemaRefs>
</ds:datastoreItem>
</file>

<file path=customXml/itemProps2.xml><?xml version="1.0" encoding="utf-8"?>
<ds:datastoreItem xmlns:ds="http://schemas.openxmlformats.org/officeDocument/2006/customXml" ds:itemID="{0517852B-2129-476B-9C1E-2605517B1403}">
  <ds:schemaRefs>
    <ds:schemaRef ds:uri="http://purl.org/dc/elements/1.1/"/>
    <ds:schemaRef ds:uri="http://schemas.microsoft.com/office/2006/documentManagement/types"/>
    <ds:schemaRef ds:uri="http://purl.org/dc/terms/"/>
    <ds:schemaRef ds:uri="http://purl.org/dc/dcmitype/"/>
    <ds:schemaRef ds:uri="http://schemas.openxmlformats.org/package/2006/metadata/core-properties"/>
    <ds:schemaRef ds:uri="http://schemas.microsoft.com/office/infopath/2007/PartnerControls"/>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9AA2D659-CB9C-49CD-B8A3-4CB8A193541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MV_sablona1_2007</Template>
  <TotalTime>7276</TotalTime>
  <Words>1842</Words>
  <Application>Microsoft Office PowerPoint</Application>
  <PresentationFormat>Předvádění na obrazovce (4:3)</PresentationFormat>
  <Paragraphs>137</Paragraphs>
  <Slides>15</Slides>
  <Notes>14</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15</vt:i4>
      </vt:variant>
    </vt:vector>
  </HeadingPairs>
  <TitlesOfParts>
    <vt:vector size="21" baseType="lpstr">
      <vt:lpstr>Arial</vt:lpstr>
      <vt:lpstr>Arial CE</vt:lpstr>
      <vt:lpstr>Arial Unicode MS</vt:lpstr>
      <vt:lpstr>Calibri</vt:lpstr>
      <vt:lpstr>Wingdings</vt:lpstr>
      <vt:lpstr>MV_sablona1_2007</vt:lpstr>
      <vt:lpstr>AKTUÁLNÍ OBLASTI REGULACE VEŘEJNÉHO POŘÁDKU VČETNĚ NOVÝCH ZMOCNĚNÍ</vt:lpstr>
      <vt:lpstr>REGULACE MÍSTNÍCH ZÁLEŽITOSTÍ VEŘEJNÉHO POŘÁDKU</vt:lpstr>
      <vt:lpstr>ZMOCNĚNÍ K REGULACI MÍSTNÍCH ZÁLEŽITOSTÍ VEŘEJNÉHO POŘÁDKU</vt:lpstr>
      <vt:lpstr>ZÁKLADNÍ PRINCIPY REGULACE</vt:lpstr>
      <vt:lpstr>AKTUÁLNÍ OBLASTI REGULACE – ŽEBRÁNÍ </vt:lpstr>
      <vt:lpstr>AKTUÁLNÍ OBLASTI REGULACE – BIVAKOVÁNÍ </vt:lpstr>
      <vt:lpstr>NOVÁ ZÁKONNÁ ZMOCNĚNÍ</vt:lpstr>
      <vt:lpstr>UŽÍVÁNÍ PYROTECHNICKÝCH VÝROBKŮ </vt:lpstr>
      <vt:lpstr>UŽÍVÁNÍ PYROTECHNICKÝCH VÝROBKŮ </vt:lpstr>
      <vt:lpstr>REGULACE UŽÍVÁNÍ PSYCHOMODULAČNÍCH  A ZAŘAZENÝCH PSYCHOAKTIVNÍCH LÁTEK </vt:lpstr>
      <vt:lpstr>REGULACE UŽÍVÁNÍ PSYCHOMODULAČNÍCH  A ZAŘAZENÝCH PSYCHOAKTIVNÍCH LÁTEK </vt:lpstr>
      <vt:lpstr>ZÁKONNÉ ZMOCNĚNÍ V OBLASTI VEŘEJNÝCH SBÍREK </vt:lpstr>
      <vt:lpstr>NAVRHOVANÁ ÚPRAVA ZÁKONNÉHO  ZMOCNĚNÍ V OBLASTI NOČNÍHO KLIDU </vt:lpstr>
      <vt:lpstr>METODICKÁ ČINNOST MINISTERSTVA VNITRA V OBLASTI OBECNÍ NORMOTVORBY</vt:lpstr>
      <vt:lpstr>Odbor veřejné správy, dozoru a kontroly Ministerstva vnitra</vt:lpstr>
    </vt:vector>
  </TitlesOfParts>
  <Company>MV ČR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MVCR</dc:creator>
  <cp:lastModifiedBy>Joklík Jakub, Mgr.</cp:lastModifiedBy>
  <cp:revision>402</cp:revision>
  <cp:lastPrinted>2022-11-03T07:17:12Z</cp:lastPrinted>
  <dcterms:created xsi:type="dcterms:W3CDTF">2017-01-03T08:05:15Z</dcterms:created>
  <dcterms:modified xsi:type="dcterms:W3CDTF">2025-09-22T11:31:15Z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0x01010063C2E29B2F77A9438ACE5B6259B86F03</vt:lpwstr>
  </property>
</Properties>
</file>