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5" r:id="rId10"/>
    <p:sldId id="264" r:id="rId11"/>
    <p:sldId id="26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60000"/>
    <a:srgbClr val="D20000"/>
    <a:srgbClr val="B40000"/>
    <a:srgbClr val="960000"/>
    <a:srgbClr val="780000"/>
    <a:srgbClr val="5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94660"/>
  </p:normalViewPr>
  <p:slideViewPr>
    <p:cSldViewPr snapToGrid="0">
      <p:cViewPr>
        <p:scale>
          <a:sx n="33" d="100"/>
          <a:sy n="33" d="100"/>
        </p:scale>
        <p:origin x="2715" y="14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3D813-4E4E-2A09-A076-9DC798A48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7E01D1-31F7-CEFC-102C-E8CBCD77D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40A0BC-46EF-CCFF-B3FE-A14C8E7C5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43FA36-81E8-BC24-BE63-74729117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3F7B92-FE15-E8E7-F668-4A7AB9C5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22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06C2A-481E-1ADA-D1E0-351BAA26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453AEF-ABF1-C774-F30D-B51797529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5129DD-29BD-F619-CB01-596B0B53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51C377-7C4A-A020-FBB0-78483A6D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2B9B8-CADF-EEB8-EA71-703C94EF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64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41DD95-04B2-5A99-7B6C-7296B7B03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18E931-034C-EA74-7B99-8E0008C7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311F69-96B8-ACFA-EF8D-08AB0C41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B9A13C-F432-C559-E4D4-4F0A40BA8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DAF2B-D22E-4226-09F6-772FB0A3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83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58B0E-AEB1-F1B3-0DFB-1DF75021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970EF3-1BC8-D4D8-A5E8-EFA507338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494973-41E0-8DE7-8E03-3C17F632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E35BED-118D-151F-19A9-CCFBD18C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456166-A9F8-39A9-99A2-C5711921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89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9D4C9-6116-1AFE-BAC0-C2A77637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01FA38-DC11-EF19-165E-5CED78DAC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AA59A3-156A-3C6E-FBF7-904E7641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4F6BA2-0D8F-AFE7-205E-2697E38A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E933FF-FEB9-6EAD-2124-361009AA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20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8603D-CA4C-5E2D-9A8D-C543C73E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6EDADC-4926-8B8E-3DB1-CF97A324F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309501-5DA7-AF0E-4AB4-DA7023B17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70CAF8-5D5B-D641-3CBC-29874C20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D4BCD9-F5C5-AB01-73D2-17DE46B7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AB199C-F7A7-FAA8-8371-FBDBAFBC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6A32A-95ED-62E1-7359-A4EEFA4D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181115-D637-A59B-4C3B-62FB024DC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471F06-BCF1-F8D9-EF73-F37C425E9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0EACBD-020C-C511-F235-7EF6943CF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E1CDAD-1B1F-12F1-9674-50CEA2271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E387A09-F659-7B14-0F58-6383C175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3D9901-60D2-9012-8E8B-E9D44D74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AC24C8-7FF6-97A9-52EA-6BCDDC63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70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472CF-75E1-C5FA-7A6B-AF6BB9ED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42B9A9-3168-4B93-DB34-74F6EB7A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619F8E-59D2-B211-8671-B94480C7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C60F80-9110-1E46-1F8C-241457AC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4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8FB4D4-A011-F154-32BE-74CF922D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5DF186-6A58-7C17-2367-C86DD24CF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DD15F3-1282-35DF-1CB5-23459E22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30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54783-7F43-9C6D-712A-7E35B924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0D9014-1384-4309-9FEA-40813B2F5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6585BF-991A-ACA8-D6EC-8F59F1DEE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F8F954-D4AC-434D-734E-5F6B18E7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7B0BBD-A37A-09B6-B835-C300E305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67D029-563F-D2F4-155D-DD636CCA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02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C8619-B8CB-E3DC-2C73-CE670EE7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C4E1F3-1448-DF22-DAF1-8404553B4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5D4B4D-812F-63F1-FE6F-E150E7262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ACFF6C-1E6F-58B9-3C58-B34FF874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818EFF-BDF6-BD82-E996-884CC184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3BDC56-0D8B-1085-F66D-394C41E8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05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98B3CA-626C-13CE-9AF0-A40AEB8B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AE203C-F49C-9093-EF75-0DFE1B3EA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26153E-E92A-2974-3F91-83E1AD0FC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23CCF-C13E-4138-83E3-C0491932622F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EAF55-F1FA-3CE1-E8BC-D8702217F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2ACC9B-93C4-52D1-CFA6-152F5A1BB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4E81-ECC7-4AC0-A9FE-7567B8BF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00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FBA35B-DC15-C562-E651-CB4081A80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27" y="1550506"/>
            <a:ext cx="6790946" cy="2793050"/>
          </a:xfrm>
          <a:prstGeom prst="rect">
            <a:avLst/>
          </a:prstGeom>
        </p:spPr>
      </p:pic>
      <p:sp>
        <p:nvSpPr>
          <p:cNvPr id="8" name="Šestiúhelník 7">
            <a:extLst>
              <a:ext uri="{FF2B5EF4-FFF2-40B4-BE49-F238E27FC236}">
                <a16:creationId xmlns:a16="http://schemas.microsoft.com/office/drawing/2014/main" id="{24FEBBE2-0EB7-92B6-A71C-F355C29ABBBB}"/>
              </a:ext>
            </a:extLst>
          </p:cNvPr>
          <p:cNvSpPr/>
          <p:nvPr/>
        </p:nvSpPr>
        <p:spPr>
          <a:xfrm>
            <a:off x="-917494" y="4931239"/>
            <a:ext cx="2890233" cy="2491581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9" name="Šestiúhelník 8">
            <a:extLst>
              <a:ext uri="{FF2B5EF4-FFF2-40B4-BE49-F238E27FC236}">
                <a16:creationId xmlns:a16="http://schemas.microsoft.com/office/drawing/2014/main" id="{AB590E35-4C6B-3403-4DDB-7F3E7B2BE493}"/>
              </a:ext>
            </a:extLst>
          </p:cNvPr>
          <p:cNvSpPr/>
          <p:nvPr/>
        </p:nvSpPr>
        <p:spPr>
          <a:xfrm>
            <a:off x="-917493" y="-741765"/>
            <a:ext cx="2890233" cy="2491581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06275942-83D2-7676-6804-155CFADC9D97}"/>
              </a:ext>
            </a:extLst>
          </p:cNvPr>
          <p:cNvSpPr/>
          <p:nvPr/>
        </p:nvSpPr>
        <p:spPr>
          <a:xfrm>
            <a:off x="10219261" y="4931240"/>
            <a:ext cx="2890233" cy="2491581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E491E6BF-24DD-61C7-E471-03A406609790}"/>
              </a:ext>
            </a:extLst>
          </p:cNvPr>
          <p:cNvSpPr/>
          <p:nvPr/>
        </p:nvSpPr>
        <p:spPr>
          <a:xfrm>
            <a:off x="10219260" y="-741765"/>
            <a:ext cx="2890233" cy="249158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CB4706D1-5E4C-9A3D-1CF8-ACA20C65002B}"/>
              </a:ext>
            </a:extLst>
          </p:cNvPr>
          <p:cNvSpPr/>
          <p:nvPr/>
        </p:nvSpPr>
        <p:spPr>
          <a:xfrm>
            <a:off x="1119042" y="7038975"/>
            <a:ext cx="2890233" cy="2491581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498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6146-BE67-4A2A-DFA3-1E895448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Obdélník: se zakulacenými rohy 203">
            <a:extLst>
              <a:ext uri="{FF2B5EF4-FFF2-40B4-BE49-F238E27FC236}">
                <a16:creationId xmlns:a16="http://schemas.microsoft.com/office/drawing/2014/main" id="{BFEF8FCF-5116-5DCD-30EF-309DC74B19EE}"/>
              </a:ext>
            </a:extLst>
          </p:cNvPr>
          <p:cNvSpPr/>
          <p:nvPr/>
        </p:nvSpPr>
        <p:spPr>
          <a:xfrm>
            <a:off x="678682" y="1705810"/>
            <a:ext cx="4160018" cy="465688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2177B5-0B34-D272-A3D7-3DBF459D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85" y="3054514"/>
            <a:ext cx="1821029" cy="748972"/>
          </a:xfrm>
          <a:prstGeom prst="rect">
            <a:avLst/>
          </a:prstGeom>
        </p:spPr>
      </p:pic>
      <p:sp>
        <p:nvSpPr>
          <p:cNvPr id="2" name="Šestiúhelník 1">
            <a:extLst>
              <a:ext uri="{FF2B5EF4-FFF2-40B4-BE49-F238E27FC236}">
                <a16:creationId xmlns:a16="http://schemas.microsoft.com/office/drawing/2014/main" id="{0B7C4E56-CA61-9EC7-78F6-89BD612B97B9}"/>
              </a:ext>
            </a:extLst>
          </p:cNvPr>
          <p:cNvSpPr/>
          <p:nvPr/>
        </p:nvSpPr>
        <p:spPr>
          <a:xfrm>
            <a:off x="247650" y="495300"/>
            <a:ext cx="11728450" cy="952500"/>
          </a:xfrm>
          <a:prstGeom prst="hexagon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A87B4B-4961-1C68-04DB-7FBF0B06B078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Technologie – ochrana budov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731D641-0D3D-371F-0223-0BD133DD592C}"/>
              </a:ext>
            </a:extLst>
          </p:cNvPr>
          <p:cNvSpPr txBox="1"/>
          <p:nvPr/>
        </p:nvSpPr>
        <p:spPr>
          <a:xfrm>
            <a:off x="1082591" y="1828500"/>
            <a:ext cx="335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noProof="0" dirty="0">
                <a:latin typeface="Gotham Bold" panose="020B0604020202020204" charset="0"/>
                <a:cs typeface="Gotham Bold" panose="020B0604020202020204" charset="0"/>
              </a:rPr>
              <a:t>Odvlhčování budov</a:t>
            </a:r>
          </a:p>
        </p:txBody>
      </p:sp>
      <p:sp>
        <p:nvSpPr>
          <p:cNvPr id="202" name="TextovéPole 201">
            <a:extLst>
              <a:ext uri="{FF2B5EF4-FFF2-40B4-BE49-F238E27FC236}">
                <a16:creationId xmlns:a16="http://schemas.microsoft.com/office/drawing/2014/main" id="{90922AB4-B753-76D0-C9CC-663F630DD6AC}"/>
              </a:ext>
            </a:extLst>
          </p:cNvPr>
          <p:cNvSpPr txBox="1"/>
          <p:nvPr/>
        </p:nvSpPr>
        <p:spPr>
          <a:xfrm>
            <a:off x="968970" y="2228610"/>
            <a:ext cx="3191626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stavebních úprav</a:t>
            </a:r>
          </a:p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 zkušebního provozu</a:t>
            </a:r>
          </a:p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Bezúdržbový provoz</a:t>
            </a:r>
          </a:p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Záruka 30 let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BC81EEE-DAD3-617C-2D5F-CDAB2E9E8720}"/>
              </a:ext>
            </a:extLst>
          </p:cNvPr>
          <p:cNvSpPr/>
          <p:nvPr/>
        </p:nvSpPr>
        <p:spPr>
          <a:xfrm>
            <a:off x="1612195" y="4465252"/>
            <a:ext cx="2350206" cy="2319738"/>
          </a:xfrm>
          <a:custGeom>
            <a:avLst/>
            <a:gdLst/>
            <a:ahLst/>
            <a:cxnLst/>
            <a:rect l="l" t="t" r="r" b="b"/>
            <a:pathLst>
              <a:path w="4157343" h="4040275">
                <a:moveTo>
                  <a:pt x="0" y="0"/>
                </a:moveTo>
                <a:lnTo>
                  <a:pt x="4157342" y="0"/>
                </a:lnTo>
                <a:lnTo>
                  <a:pt x="4157342" y="4040275"/>
                </a:lnTo>
                <a:lnTo>
                  <a:pt x="0" y="4040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3432D206-2F4D-1DFE-1B91-5EEC90C65970}"/>
              </a:ext>
            </a:extLst>
          </p:cNvPr>
          <p:cNvSpPr/>
          <p:nvPr/>
        </p:nvSpPr>
        <p:spPr>
          <a:xfrm>
            <a:off x="7347211" y="1705810"/>
            <a:ext cx="4160018" cy="465688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F0B0EC-90A6-F400-D625-1A6E095558B1}"/>
              </a:ext>
            </a:extLst>
          </p:cNvPr>
          <p:cNvSpPr txBox="1"/>
          <p:nvPr/>
        </p:nvSpPr>
        <p:spPr>
          <a:xfrm>
            <a:off x="7751120" y="1828500"/>
            <a:ext cx="335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noProof="0" dirty="0">
                <a:latin typeface="Gotham Bold" panose="020B0604020202020204" charset="0"/>
                <a:cs typeface="Gotham Bold" panose="020B0604020202020204" charset="0"/>
              </a:rPr>
              <a:t>Lokální hasicí zařízení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44C6A0D-F961-65D6-3050-F0968F5B6FDF}"/>
              </a:ext>
            </a:extLst>
          </p:cNvPr>
          <p:cNvSpPr txBox="1"/>
          <p:nvPr/>
        </p:nvSpPr>
        <p:spPr>
          <a:xfrm>
            <a:off x="7637498" y="2228610"/>
            <a:ext cx="3465821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Chrání stavby a jejich technologie před požáry </a:t>
            </a:r>
          </a:p>
          <a:p>
            <a:pPr marL="647700" lvl="1" indent="-323850">
              <a:lnSpc>
                <a:spcPct val="150000"/>
              </a:lnSpc>
              <a:buFont typeface="Arial"/>
              <a:buChar char="•"/>
            </a:pPr>
            <a:r>
              <a:rPr lang="cs-CZ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stavební zákon! Alternativa vůči rozvaděči s požární odolností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A7B0B04-4527-BE31-5EF6-73259CE3D1EE}"/>
              </a:ext>
            </a:extLst>
          </p:cNvPr>
          <p:cNvSpPr/>
          <p:nvPr/>
        </p:nvSpPr>
        <p:spPr>
          <a:xfrm>
            <a:off x="7707117" y="4062385"/>
            <a:ext cx="3598157" cy="2722605"/>
          </a:xfrm>
          <a:custGeom>
            <a:avLst/>
            <a:gdLst/>
            <a:ahLst/>
            <a:cxnLst/>
            <a:rect l="l" t="t" r="r" b="b"/>
            <a:pathLst>
              <a:path w="4465461" h="3378866">
                <a:moveTo>
                  <a:pt x="0" y="0"/>
                </a:moveTo>
                <a:lnTo>
                  <a:pt x="4465461" y="0"/>
                </a:lnTo>
                <a:lnTo>
                  <a:pt x="4465461" y="3378866"/>
                </a:lnTo>
                <a:lnTo>
                  <a:pt x="0" y="337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F8584BDF-ACE6-4733-5BF6-5132D73BD2CE}"/>
              </a:ext>
            </a:extLst>
          </p:cNvPr>
          <p:cNvSpPr/>
          <p:nvPr/>
        </p:nvSpPr>
        <p:spPr>
          <a:xfrm>
            <a:off x="-252156" y="5591033"/>
            <a:ext cx="1743761" cy="1543333"/>
          </a:xfrm>
          <a:prstGeom prst="hexagon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9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6D3B7903-FC53-082F-DFA1-03377E9DFE24}"/>
              </a:ext>
            </a:extLst>
          </p:cNvPr>
          <p:cNvSpPr/>
          <p:nvPr/>
        </p:nvSpPr>
        <p:spPr>
          <a:xfrm>
            <a:off x="-2139012" y="5591033"/>
            <a:ext cx="1743761" cy="1543333"/>
          </a:xfrm>
          <a:prstGeom prst="hexagon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8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9" name="Šestiúhelník 8">
            <a:extLst>
              <a:ext uri="{FF2B5EF4-FFF2-40B4-BE49-F238E27FC236}">
                <a16:creationId xmlns:a16="http://schemas.microsoft.com/office/drawing/2014/main" id="{5C7C550E-1376-BF9E-4932-47772A9B44FC}"/>
              </a:ext>
            </a:extLst>
          </p:cNvPr>
          <p:cNvSpPr/>
          <p:nvPr/>
        </p:nvSpPr>
        <p:spPr>
          <a:xfrm>
            <a:off x="-3427736" y="6469754"/>
            <a:ext cx="2890233" cy="2491581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12715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09A63-54BE-7881-DC49-2D1FA230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6F4A8CD-FBE6-D366-A1F5-ACCE6653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59" y="2764772"/>
            <a:ext cx="4197040" cy="1726203"/>
          </a:xfrm>
          <a:prstGeom prst="rect">
            <a:avLst/>
          </a:prstGeom>
        </p:spPr>
      </p:pic>
      <p:sp>
        <p:nvSpPr>
          <p:cNvPr id="9" name="Šestiúhelník 8">
            <a:extLst>
              <a:ext uri="{FF2B5EF4-FFF2-40B4-BE49-F238E27FC236}">
                <a16:creationId xmlns:a16="http://schemas.microsoft.com/office/drawing/2014/main" id="{061AC142-5B57-82FC-D47F-5B106DBCF03B}"/>
              </a:ext>
            </a:extLst>
          </p:cNvPr>
          <p:cNvSpPr/>
          <p:nvPr/>
        </p:nvSpPr>
        <p:spPr>
          <a:xfrm>
            <a:off x="-1445117" y="5612209"/>
            <a:ext cx="2890233" cy="2491581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655BD352-066E-E76A-BF69-CBDEEC9BC9E6}"/>
              </a:ext>
            </a:extLst>
          </p:cNvPr>
          <p:cNvSpPr/>
          <p:nvPr/>
        </p:nvSpPr>
        <p:spPr>
          <a:xfrm>
            <a:off x="10746883" y="5505307"/>
            <a:ext cx="2890233" cy="2491581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512C9ADF-FC8D-B233-E6A9-B20EBC381F15}"/>
              </a:ext>
            </a:extLst>
          </p:cNvPr>
          <p:cNvSpPr/>
          <p:nvPr/>
        </p:nvSpPr>
        <p:spPr>
          <a:xfrm>
            <a:off x="10746882" y="-1245791"/>
            <a:ext cx="2890233" cy="249158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98683C59-F3A6-2876-257E-0B06265A832D}"/>
              </a:ext>
            </a:extLst>
          </p:cNvPr>
          <p:cNvSpPr/>
          <p:nvPr/>
        </p:nvSpPr>
        <p:spPr>
          <a:xfrm>
            <a:off x="-1691034" y="-1245791"/>
            <a:ext cx="2877753" cy="2491581"/>
          </a:xfrm>
          <a:prstGeom prst="hexagon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4CDA9FB-4892-0366-350D-712A1F5788C8}"/>
              </a:ext>
            </a:extLst>
          </p:cNvPr>
          <p:cNvSpPr txBox="1"/>
          <p:nvPr/>
        </p:nvSpPr>
        <p:spPr>
          <a:xfrm>
            <a:off x="1306803" y="6276973"/>
            <a:ext cx="9578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noProof="0" dirty="0"/>
              <a:t>www.empemont.cz	Tel.: +420 720 182 606	empemont@empemont.cz</a:t>
            </a:r>
          </a:p>
        </p:txBody>
      </p:sp>
      <p:sp>
        <p:nvSpPr>
          <p:cNvPr id="14" name="Freeform 39">
            <a:extLst>
              <a:ext uri="{FF2B5EF4-FFF2-40B4-BE49-F238E27FC236}">
                <a16:creationId xmlns:a16="http://schemas.microsoft.com/office/drawing/2014/main" id="{930E6958-D7FB-7E7B-7DB3-35D0AD9B03C2}"/>
              </a:ext>
            </a:extLst>
          </p:cNvPr>
          <p:cNvSpPr/>
          <p:nvPr/>
        </p:nvSpPr>
        <p:spPr>
          <a:xfrm>
            <a:off x="7641632" y="2762537"/>
            <a:ext cx="2443030" cy="2444784"/>
          </a:xfrm>
          <a:custGeom>
            <a:avLst/>
            <a:gdLst/>
            <a:ahLst/>
            <a:cxnLst/>
            <a:rect l="l" t="t" r="r" b="b"/>
            <a:pathLst>
              <a:path w="2935353" h="2937461">
                <a:moveTo>
                  <a:pt x="0" y="0"/>
                </a:moveTo>
                <a:lnTo>
                  <a:pt x="2935353" y="0"/>
                </a:lnTo>
                <a:lnTo>
                  <a:pt x="2935353" y="2937462"/>
                </a:lnTo>
                <a:lnTo>
                  <a:pt x="0" y="2937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DE2CFCE-33D8-0347-B3C7-442BF441BCE8}"/>
              </a:ext>
            </a:extLst>
          </p:cNvPr>
          <p:cNvSpPr txBox="1"/>
          <p:nvPr/>
        </p:nvSpPr>
        <p:spPr>
          <a:xfrm>
            <a:off x="2004194" y="901951"/>
            <a:ext cx="79252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5000" b="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Děkujeme za pozornost</a:t>
            </a:r>
            <a:endParaRPr lang="cs-CZ" sz="5000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1DA1B09B-68B6-DDEA-AA31-BAE26CAAF99A}"/>
              </a:ext>
            </a:extLst>
          </p:cNvPr>
          <p:cNvSpPr/>
          <p:nvPr/>
        </p:nvSpPr>
        <p:spPr>
          <a:xfrm>
            <a:off x="-2182556" y="5591033"/>
            <a:ext cx="1743761" cy="1543333"/>
          </a:xfrm>
          <a:prstGeom prst="hexagon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9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05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AA75C-0FBE-EBB4-03AE-594B7F9F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A3AB7B75-E5F5-9AC8-1156-C22466C1DF05}"/>
              </a:ext>
            </a:extLst>
          </p:cNvPr>
          <p:cNvSpPr/>
          <p:nvPr/>
        </p:nvSpPr>
        <p:spPr>
          <a:xfrm>
            <a:off x="-252151" y="5602106"/>
            <a:ext cx="1743761" cy="1543333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746325-2FAF-4E06-ED0B-22F8F290A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8" name="Šestiúhelník 7">
            <a:extLst>
              <a:ext uri="{FF2B5EF4-FFF2-40B4-BE49-F238E27FC236}">
                <a16:creationId xmlns:a16="http://schemas.microsoft.com/office/drawing/2014/main" id="{94184EE3-A74F-3262-3B8B-536FE39D2586}"/>
              </a:ext>
            </a:extLst>
          </p:cNvPr>
          <p:cNvSpPr/>
          <p:nvPr/>
        </p:nvSpPr>
        <p:spPr>
          <a:xfrm>
            <a:off x="-3807727" y="4931237"/>
            <a:ext cx="2890233" cy="2491581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183FF6AD-9E63-8CA9-3034-5B6509A668BC}"/>
              </a:ext>
            </a:extLst>
          </p:cNvPr>
          <p:cNvSpPr/>
          <p:nvPr/>
        </p:nvSpPr>
        <p:spPr>
          <a:xfrm>
            <a:off x="12371910" y="4931238"/>
            <a:ext cx="2890233" cy="2491581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F4C5B9C7-693E-EE36-56B0-5356CDF02DFE}"/>
              </a:ext>
            </a:extLst>
          </p:cNvPr>
          <p:cNvSpPr/>
          <p:nvPr/>
        </p:nvSpPr>
        <p:spPr>
          <a:xfrm>
            <a:off x="12371910" y="-741766"/>
            <a:ext cx="2890233" cy="249158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5ED97342-B516-7B94-05B7-EBA4E4FACCE6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C9829B-E29F-6830-B189-8F2C48B1BFA5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Portfolio firmy – na ČR a SK trhu od r. 1992 </a:t>
            </a:r>
          </a:p>
        </p:txBody>
      </p:sp>
      <p:sp>
        <p:nvSpPr>
          <p:cNvPr id="28" name="Šestiúhelník 27">
            <a:extLst>
              <a:ext uri="{FF2B5EF4-FFF2-40B4-BE49-F238E27FC236}">
                <a16:creationId xmlns:a16="http://schemas.microsoft.com/office/drawing/2014/main" id="{54DACD91-6790-70F7-7FDD-80882BDF9BB9}"/>
              </a:ext>
            </a:extLst>
          </p:cNvPr>
          <p:cNvSpPr/>
          <p:nvPr/>
        </p:nvSpPr>
        <p:spPr>
          <a:xfrm>
            <a:off x="961715" y="6959192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2</a:t>
            </a: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E6FB3A67-9299-690C-F869-386BCB52F4C5}"/>
              </a:ext>
            </a:extLst>
          </p:cNvPr>
          <p:cNvSpPr/>
          <p:nvPr/>
        </p:nvSpPr>
        <p:spPr>
          <a:xfrm>
            <a:off x="-1799771" y="1924144"/>
            <a:ext cx="1313252" cy="1132114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noProof="0" dirty="0"/>
              <a:t>Co můžete získat?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C524D09-B78C-5FD2-3F99-6091D782043D}"/>
              </a:ext>
            </a:extLst>
          </p:cNvPr>
          <p:cNvGrpSpPr/>
          <p:nvPr/>
        </p:nvGrpSpPr>
        <p:grpSpPr>
          <a:xfrm>
            <a:off x="7795521" y="1749815"/>
            <a:ext cx="4891780" cy="4344899"/>
            <a:chOff x="10205345" y="0"/>
            <a:chExt cx="11039819" cy="980561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9271584-D085-C345-9062-B1CDB508CB68}"/>
                </a:ext>
              </a:extLst>
            </p:cNvPr>
            <p:cNvSpPr/>
            <p:nvPr/>
          </p:nvSpPr>
          <p:spPr>
            <a:xfrm>
              <a:off x="10205345" y="672869"/>
              <a:ext cx="11039819" cy="7359879"/>
            </a:xfrm>
            <a:custGeom>
              <a:avLst/>
              <a:gdLst/>
              <a:ahLst/>
              <a:cxnLst/>
              <a:rect l="l" t="t" r="r" b="b"/>
              <a:pathLst>
                <a:path w="11039819" h="7359879">
                  <a:moveTo>
                    <a:pt x="0" y="0"/>
                  </a:moveTo>
                  <a:lnTo>
                    <a:pt x="11039819" y="0"/>
                  </a:lnTo>
                  <a:lnTo>
                    <a:pt x="11039819" y="7359880"/>
                  </a:lnTo>
                  <a:lnTo>
                    <a:pt x="0" y="735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F4212BF-9AD5-FCD2-02EA-6F23DC5D39FB}"/>
                </a:ext>
              </a:extLst>
            </p:cNvPr>
            <p:cNvSpPr/>
            <p:nvPr/>
          </p:nvSpPr>
          <p:spPr>
            <a:xfrm rot="1240900">
              <a:off x="13436155" y="931750"/>
              <a:ext cx="5578603" cy="1656148"/>
            </a:xfrm>
            <a:custGeom>
              <a:avLst/>
              <a:gdLst/>
              <a:ahLst/>
              <a:cxnLst/>
              <a:rect l="l" t="t" r="r" b="b"/>
              <a:pathLst>
                <a:path w="5578603" h="1656148">
                  <a:moveTo>
                    <a:pt x="0" y="0"/>
                  </a:moveTo>
                  <a:lnTo>
                    <a:pt x="5578603" y="0"/>
                  </a:lnTo>
                  <a:lnTo>
                    <a:pt x="5578603" y="1656148"/>
                  </a:lnTo>
                  <a:lnTo>
                    <a:pt x="0" y="1656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96D976-B0F4-8596-3422-4209AB409FE5}"/>
                </a:ext>
              </a:extLst>
            </p:cNvPr>
            <p:cNvSpPr/>
            <p:nvPr/>
          </p:nvSpPr>
          <p:spPr>
            <a:xfrm>
              <a:off x="13181884" y="6720368"/>
              <a:ext cx="4077416" cy="3085245"/>
            </a:xfrm>
            <a:custGeom>
              <a:avLst/>
              <a:gdLst/>
              <a:ahLst/>
              <a:cxnLst/>
              <a:rect l="l" t="t" r="r" b="b"/>
              <a:pathLst>
                <a:path w="4077416" h="3085245">
                  <a:moveTo>
                    <a:pt x="0" y="0"/>
                  </a:moveTo>
                  <a:lnTo>
                    <a:pt x="4077416" y="0"/>
                  </a:lnTo>
                  <a:lnTo>
                    <a:pt x="4077416" y="3085244"/>
                  </a:lnTo>
                  <a:lnTo>
                    <a:pt x="0" y="308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B4E55FB-07BD-EBCF-C390-B6885F4AC9AF}"/>
                </a:ext>
              </a:extLst>
            </p:cNvPr>
            <p:cNvSpPr/>
            <p:nvPr/>
          </p:nvSpPr>
          <p:spPr>
            <a:xfrm>
              <a:off x="10638513" y="2873082"/>
              <a:ext cx="5086741" cy="3655516"/>
            </a:xfrm>
            <a:custGeom>
              <a:avLst/>
              <a:gdLst/>
              <a:ahLst/>
              <a:cxnLst/>
              <a:rect l="l" t="t" r="r" b="b"/>
              <a:pathLst>
                <a:path w="5086741" h="3655516">
                  <a:moveTo>
                    <a:pt x="0" y="0"/>
                  </a:moveTo>
                  <a:lnTo>
                    <a:pt x="5086741" y="0"/>
                  </a:lnTo>
                  <a:lnTo>
                    <a:pt x="5086741" y="3655516"/>
                  </a:lnTo>
                  <a:lnTo>
                    <a:pt x="0" y="365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3900"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7CF4FA0-C99D-6E99-9DCF-9AD54C0485E3}"/>
                </a:ext>
              </a:extLst>
            </p:cNvPr>
            <p:cNvSpPr/>
            <p:nvPr/>
          </p:nvSpPr>
          <p:spPr>
            <a:xfrm>
              <a:off x="10882580" y="0"/>
              <a:ext cx="3037027" cy="2942120"/>
            </a:xfrm>
            <a:custGeom>
              <a:avLst/>
              <a:gdLst/>
              <a:ahLst/>
              <a:cxnLst/>
              <a:rect l="l" t="t" r="r" b="b"/>
              <a:pathLst>
                <a:path w="3037027" h="2942120">
                  <a:moveTo>
                    <a:pt x="0" y="0"/>
                  </a:moveTo>
                  <a:lnTo>
                    <a:pt x="3037027" y="0"/>
                  </a:lnTo>
                  <a:lnTo>
                    <a:pt x="3037027" y="2942120"/>
                  </a:lnTo>
                  <a:lnTo>
                    <a:pt x="0" y="2942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9E198D78-CBC1-BBFE-0A45-FAAF41C363B3}"/>
              </a:ext>
            </a:extLst>
          </p:cNvPr>
          <p:cNvSpPr txBox="1"/>
          <p:nvPr/>
        </p:nvSpPr>
        <p:spPr>
          <a:xfrm>
            <a:off x="1547463" y="1834644"/>
            <a:ext cx="8196445" cy="434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Varovné a </a:t>
            </a:r>
            <a:r>
              <a:rPr lang="cs-CZ" b="1" spc="271" noProof="0" dirty="0" err="1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vyrozumívací</a:t>
            </a: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systémy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Veřejné LED osvětlení </a:t>
            </a:r>
          </a:p>
          <a:p>
            <a:pPr marL="598402" lvl="1" indent="-299201" algn="l">
              <a:lnSpc>
                <a:spcPct val="15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Solární osvětlení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Radarové měřiče rychlosti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Restriktivní systémy měření rychlosti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Odvlhčování budov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Lokální hasící zařízení</a:t>
            </a:r>
          </a:p>
          <a:p>
            <a:pPr marL="598402" lvl="1" indent="-299201" algn="l">
              <a:lnSpc>
                <a:spcPct val="200000"/>
              </a:lnSpc>
              <a:buFont typeface="Arial"/>
              <a:buChar char="•"/>
            </a:pPr>
            <a:r>
              <a:rPr lang="cs-CZ" b="1" spc="27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City senzor</a:t>
            </a:r>
          </a:p>
        </p:txBody>
      </p:sp>
    </p:spTree>
    <p:extLst>
      <p:ext uri="{BB962C8B-B14F-4D97-AF65-F5344CB8AC3E}">
        <p14:creationId xmlns:p14="http://schemas.microsoft.com/office/powerpoint/2010/main" val="1839545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9F032-DF1C-4441-1345-1E2EFCED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09F2DB5-575D-24DB-D8E6-FF6D7D38B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C97681D6-A7E9-B52B-A606-5105029727B1}"/>
              </a:ext>
            </a:extLst>
          </p:cNvPr>
          <p:cNvSpPr/>
          <p:nvPr/>
        </p:nvSpPr>
        <p:spPr>
          <a:xfrm rot="20019432">
            <a:off x="9060298" y="4611937"/>
            <a:ext cx="3430798" cy="2491581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noProof="0" dirty="0"/>
              <a:t>JEDNIČKA V ČR</a:t>
            </a:r>
          </a:p>
          <a:p>
            <a:pPr algn="ctr"/>
            <a:endParaRPr lang="cs-CZ" noProof="0" dirty="0"/>
          </a:p>
          <a:p>
            <a:pPr algn="ctr"/>
            <a:r>
              <a:rPr lang="cs-CZ" noProof="0" dirty="0"/>
              <a:t>Více než 1400 obcí a měst s rozhlasem Empemont</a:t>
            </a:r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2C21C618-1757-A967-4C11-A4F908698399}"/>
              </a:ext>
            </a:extLst>
          </p:cNvPr>
          <p:cNvSpPr/>
          <p:nvPr/>
        </p:nvSpPr>
        <p:spPr>
          <a:xfrm>
            <a:off x="12371910" y="-741766"/>
            <a:ext cx="2890233" cy="249158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134748F7-4F44-3A83-0292-F4D9ABCD7B77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09F71D8-E78D-E694-36E0-F311B9328D7B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Digitální rozhlasy</a:t>
            </a: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CCA2E157-3B29-EDFB-65CE-A751AFF760BD}"/>
              </a:ext>
            </a:extLst>
          </p:cNvPr>
          <p:cNvSpPr/>
          <p:nvPr/>
        </p:nvSpPr>
        <p:spPr>
          <a:xfrm>
            <a:off x="-1799771" y="1924144"/>
            <a:ext cx="1313252" cy="1132114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noProof="0" dirty="0"/>
              <a:t>Co můžete získat?</a:t>
            </a:r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08C6170-F7BC-12AC-8055-C967CC0B4DD0}"/>
              </a:ext>
            </a:extLst>
          </p:cNvPr>
          <p:cNvSpPr/>
          <p:nvPr/>
        </p:nvSpPr>
        <p:spPr>
          <a:xfrm>
            <a:off x="-252152" y="5602106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2</a:t>
            </a:r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8CF391DE-7561-247C-003D-9D255FF60C0E}"/>
              </a:ext>
            </a:extLst>
          </p:cNvPr>
          <p:cNvSpPr/>
          <p:nvPr/>
        </p:nvSpPr>
        <p:spPr>
          <a:xfrm>
            <a:off x="961714" y="6955881"/>
            <a:ext cx="1743761" cy="154333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3</a:t>
            </a:r>
          </a:p>
        </p:txBody>
      </p:sp>
      <p:sp>
        <p:nvSpPr>
          <p:cNvPr id="9" name="Šestiúhelník 8">
            <a:extLst>
              <a:ext uri="{FF2B5EF4-FFF2-40B4-BE49-F238E27FC236}">
                <a16:creationId xmlns:a16="http://schemas.microsoft.com/office/drawing/2014/main" id="{BC2BEE35-E5DE-8CD6-2F69-16A18FC894C3}"/>
              </a:ext>
            </a:extLst>
          </p:cNvPr>
          <p:cNvSpPr/>
          <p:nvPr/>
        </p:nvSpPr>
        <p:spPr>
          <a:xfrm>
            <a:off x="-2094520" y="5600423"/>
            <a:ext cx="1743761" cy="1543333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1</a:t>
            </a: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79E13DFD-4DB3-A4B9-5E8F-42784983089E}"/>
              </a:ext>
            </a:extLst>
          </p:cNvPr>
          <p:cNvGrpSpPr>
            <a:grpSpLocks noChangeAspect="1"/>
          </p:cNvGrpSpPr>
          <p:nvPr/>
        </p:nvGrpSpPr>
        <p:grpSpPr>
          <a:xfrm>
            <a:off x="7099374" y="1953448"/>
            <a:ext cx="4751829" cy="1900732"/>
            <a:chOff x="0" y="0"/>
            <a:chExt cx="6350000" cy="254000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C234157-821F-8899-72C1-0C82533DACDC}"/>
                </a:ext>
              </a:extLst>
            </p:cNvPr>
            <p:cNvSpPr/>
            <p:nvPr/>
          </p:nvSpPr>
          <p:spPr>
            <a:xfrm>
              <a:off x="0" y="0"/>
              <a:ext cx="6350000" cy="2540000"/>
            </a:xfrm>
            <a:prstGeom prst="hexagon">
              <a:avLst/>
            </a:prstGeom>
            <a:blipFill>
              <a:blip r:embed="rId3"/>
              <a:stretch>
                <a:fillRect t="-33333" b="-33333"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2C700BC7-CC23-C1E8-9812-A0FD48DEF1AA}"/>
              </a:ext>
            </a:extLst>
          </p:cNvPr>
          <p:cNvGrpSpPr>
            <a:grpSpLocks noChangeAspect="1"/>
          </p:cNvGrpSpPr>
          <p:nvPr/>
        </p:nvGrpSpPr>
        <p:grpSpPr>
          <a:xfrm>
            <a:off x="1717364" y="4611829"/>
            <a:ext cx="4659838" cy="1863935"/>
            <a:chOff x="0" y="0"/>
            <a:chExt cx="6350000" cy="254000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0171B61-F046-B959-6A22-63776CA3022B}"/>
                </a:ext>
              </a:extLst>
            </p:cNvPr>
            <p:cNvSpPr/>
            <p:nvPr/>
          </p:nvSpPr>
          <p:spPr>
            <a:xfrm flipH="1">
              <a:off x="0" y="0"/>
              <a:ext cx="6350000" cy="2540000"/>
            </a:xfrm>
            <a:prstGeom prst="hexagon">
              <a:avLst/>
            </a:prstGeom>
            <a:blipFill>
              <a:blip r:embed="rId4"/>
              <a:stretch>
                <a:fillRect t="-33333" b="-33333"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4D47887B-481D-943C-4D00-44EB6D0E0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40" y="4321729"/>
            <a:ext cx="2444134" cy="2444134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88DF6BD4-1934-B636-0134-EAB6917C540E}"/>
              </a:ext>
            </a:extLst>
          </p:cNvPr>
          <p:cNvSpPr txBox="1"/>
          <p:nvPr/>
        </p:nvSpPr>
        <p:spPr>
          <a:xfrm>
            <a:off x="961714" y="1827514"/>
            <a:ext cx="6392261" cy="270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 hlásit odkudkoliv – mobilní aplikace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Čistý, srozumitelný zvuk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Obousměrný provoz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Napojení na JSVV a protipovodňové systémy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Schváleno Ministerstvem vnitra ČR … IZS-JSVV</a:t>
            </a:r>
          </a:p>
          <a:p>
            <a:pPr algn="l">
              <a:lnSpc>
                <a:spcPct val="150000"/>
              </a:lnSpc>
            </a:pPr>
            <a:endParaRPr lang="cs-CZ" sz="2000" noProof="0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8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EC3F1-2B3D-980E-CB5B-2651D23D1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CBAF0E6-DEF8-A9DD-D5AB-A8F4098E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EADB8491-9FDE-EE12-0798-8E766AD2FDE6}"/>
              </a:ext>
            </a:extLst>
          </p:cNvPr>
          <p:cNvSpPr/>
          <p:nvPr/>
        </p:nvSpPr>
        <p:spPr>
          <a:xfrm>
            <a:off x="12371910" y="4931238"/>
            <a:ext cx="2890233" cy="2491581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4811F372-2CDB-76D1-E783-852417BB357D}"/>
              </a:ext>
            </a:extLst>
          </p:cNvPr>
          <p:cNvSpPr/>
          <p:nvPr/>
        </p:nvSpPr>
        <p:spPr>
          <a:xfrm>
            <a:off x="12371910" y="-741766"/>
            <a:ext cx="2890233" cy="249158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5ACED7E6-BE5E-D234-4DF7-12F6B542808D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D7417EE-EC9B-7487-8B40-D27DBF28A260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DOTACE – OPŽP – Protipovodňová opatření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D5B80E-6D80-022E-F530-D9B1B003D163}"/>
              </a:ext>
            </a:extLst>
          </p:cNvPr>
          <p:cNvSpPr txBox="1"/>
          <p:nvPr/>
        </p:nvSpPr>
        <p:spPr>
          <a:xfrm>
            <a:off x="3016190" y="1987497"/>
            <a:ext cx="6341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Varovné informační systémy (VIS)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realizace nových a modernizace stávajících nevyhovujících rozhlasů na digitální bezdrátový rozhlas </a:t>
            </a:r>
            <a:b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s obousměrnou komunikací a elektronickými sirénami.</a:t>
            </a:r>
            <a:endParaRPr lang="cs-CZ" sz="5400" noProof="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72B81FB-2D88-A7A9-6EA4-8F58F4BA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10" y="3478051"/>
            <a:ext cx="1226745" cy="12267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4CF7E9E-7D87-D7CA-C8DE-885698B8C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82" y="4925629"/>
            <a:ext cx="1227973" cy="122674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2BD1436-6660-F5C8-48F8-6FCD4814DB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14" r="12210"/>
          <a:stretch/>
        </p:blipFill>
        <p:spPr>
          <a:xfrm>
            <a:off x="1615882" y="2035844"/>
            <a:ext cx="1229295" cy="122674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312EE7B-F8B3-A8C0-C93A-85673B39771B}"/>
              </a:ext>
            </a:extLst>
          </p:cNvPr>
          <p:cNvSpPr txBox="1"/>
          <p:nvPr/>
        </p:nvSpPr>
        <p:spPr>
          <a:xfrm>
            <a:off x="3016190" y="3583591"/>
            <a:ext cx="6341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Lokální výstražné systémy (LVS)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rozšíření hlásných a výstražných systémů pro povodňovou ochranu.</a:t>
            </a:r>
            <a:endParaRPr lang="cs-CZ" sz="8800" noProof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D1BF418-BC86-400A-2C46-C2769FE343F5}"/>
              </a:ext>
            </a:extLst>
          </p:cNvPr>
          <p:cNvSpPr txBox="1"/>
          <p:nvPr/>
        </p:nvSpPr>
        <p:spPr>
          <a:xfrm>
            <a:off x="3016190" y="5031169"/>
            <a:ext cx="6341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Digitální povodňové plány (</a:t>
            </a:r>
            <a:r>
              <a:rPr lang="cs-CZ" sz="2000" b="1" noProof="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</a:t>
            </a: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PP)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zpracování nových digitálních povodňových plánů pro obce, města a kraje.</a:t>
            </a:r>
            <a:endParaRPr lang="cs-CZ" sz="2000" noProof="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F14CE1A-F577-7DBA-5F7F-8086D787F01D}"/>
              </a:ext>
            </a:extLst>
          </p:cNvPr>
          <p:cNvSpPr txBox="1"/>
          <p:nvPr/>
        </p:nvSpPr>
        <p:spPr>
          <a:xfrm>
            <a:off x="9808931" y="2064635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50%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D9CE3D3-0C4F-53DC-41DF-8DA1251ADE15}"/>
              </a:ext>
            </a:extLst>
          </p:cNvPr>
          <p:cNvSpPr txBox="1"/>
          <p:nvPr/>
        </p:nvSpPr>
        <p:spPr>
          <a:xfrm>
            <a:off x="9808931" y="3512213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85%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B2FB73A-FEF6-9B44-9BE6-6E4FAD02904D}"/>
              </a:ext>
            </a:extLst>
          </p:cNvPr>
          <p:cNvSpPr txBox="1"/>
          <p:nvPr/>
        </p:nvSpPr>
        <p:spPr>
          <a:xfrm>
            <a:off x="9808931" y="4959791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85%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AE080D4E-9E62-3BED-0121-9E9164AE555F}"/>
              </a:ext>
            </a:extLst>
          </p:cNvPr>
          <p:cNvSpPr/>
          <p:nvPr/>
        </p:nvSpPr>
        <p:spPr>
          <a:xfrm>
            <a:off x="-1799771" y="1924144"/>
            <a:ext cx="1313252" cy="1132114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noProof="0" dirty="0"/>
              <a:t>Co můžete získat?</a:t>
            </a:r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1C6D273E-CC92-0FAD-6258-4F798AB4C322}"/>
              </a:ext>
            </a:extLst>
          </p:cNvPr>
          <p:cNvSpPr/>
          <p:nvPr/>
        </p:nvSpPr>
        <p:spPr>
          <a:xfrm>
            <a:off x="-252152" y="5602106"/>
            <a:ext cx="1743761" cy="154333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3</a:t>
            </a:r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2C256024-D060-66AE-CD23-DDA97DFC35C0}"/>
              </a:ext>
            </a:extLst>
          </p:cNvPr>
          <p:cNvSpPr/>
          <p:nvPr/>
        </p:nvSpPr>
        <p:spPr>
          <a:xfrm>
            <a:off x="-2120186" y="5602106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2</a:t>
            </a:r>
          </a:p>
        </p:txBody>
      </p:sp>
      <p:sp>
        <p:nvSpPr>
          <p:cNvPr id="24" name="Šestiúhelník 23">
            <a:extLst>
              <a:ext uri="{FF2B5EF4-FFF2-40B4-BE49-F238E27FC236}">
                <a16:creationId xmlns:a16="http://schemas.microsoft.com/office/drawing/2014/main" id="{B81EAD2A-85F2-FE06-3698-90A65BDA23C3}"/>
              </a:ext>
            </a:extLst>
          </p:cNvPr>
          <p:cNvSpPr/>
          <p:nvPr/>
        </p:nvSpPr>
        <p:spPr>
          <a:xfrm>
            <a:off x="968971" y="7043746"/>
            <a:ext cx="1743761" cy="154333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4</a:t>
            </a:r>
          </a:p>
        </p:txBody>
      </p:sp>
      <p:sp>
        <p:nvSpPr>
          <p:cNvPr id="8" name="Šestiúhelník 7">
            <a:extLst>
              <a:ext uri="{FF2B5EF4-FFF2-40B4-BE49-F238E27FC236}">
                <a16:creationId xmlns:a16="http://schemas.microsoft.com/office/drawing/2014/main" id="{3C3F9DDE-B068-4BC9-1DAF-8D2F854A7560}"/>
              </a:ext>
            </a:extLst>
          </p:cNvPr>
          <p:cNvSpPr/>
          <p:nvPr/>
        </p:nvSpPr>
        <p:spPr>
          <a:xfrm>
            <a:off x="3139540" y="6106996"/>
            <a:ext cx="8249820" cy="600746"/>
          </a:xfrm>
          <a:prstGeom prst="hexag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noProof="0" dirty="0"/>
              <a:t>Příjem žádostí  13.8.2025 – 30.4.2026  </a:t>
            </a:r>
          </a:p>
        </p:txBody>
      </p:sp>
    </p:spTree>
    <p:extLst>
      <p:ext uri="{BB962C8B-B14F-4D97-AF65-F5344CB8AC3E}">
        <p14:creationId xmlns:p14="http://schemas.microsoft.com/office/powerpoint/2010/main" val="2201785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3" grpId="0"/>
      <p:bldP spid="25" grpId="0"/>
      <p:bldP spid="26" grpId="0"/>
      <p:bldP spid="2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1B7D-174E-71B0-EDA8-0654308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70DC886A-9687-522F-17A9-08FE6477B17F}"/>
              </a:ext>
            </a:extLst>
          </p:cNvPr>
          <p:cNvSpPr/>
          <p:nvPr/>
        </p:nvSpPr>
        <p:spPr>
          <a:xfrm>
            <a:off x="-252152" y="5602106"/>
            <a:ext cx="1743761" cy="154333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720AE1-736E-3EC3-6F61-BC151E337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2" name="Šestiúhelník 1">
            <a:extLst>
              <a:ext uri="{FF2B5EF4-FFF2-40B4-BE49-F238E27FC236}">
                <a16:creationId xmlns:a16="http://schemas.microsoft.com/office/drawing/2014/main" id="{6792CB0D-FD07-1684-9AB8-353006956A45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6BBD9A-3502-0E1B-055A-50EF9DF33B92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LED Veřejné osvětlení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C23F5B-CEF6-D515-EA4E-1EF7E74B88F4}"/>
              </a:ext>
            </a:extLst>
          </p:cNvPr>
          <p:cNvSpPr txBox="1"/>
          <p:nvPr/>
        </p:nvSpPr>
        <p:spPr>
          <a:xfrm>
            <a:off x="14213961" y="1894646"/>
            <a:ext cx="6341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Varovné informační systémy (VIS)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realizace nových a modernizace stávajících nevyhovujících rozhlasů na digitální bezdrátový rozhlas </a:t>
            </a:r>
            <a:b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s obousměrnou komunikací a elektronickými sirénami.</a:t>
            </a:r>
            <a:endParaRPr lang="cs-CZ" sz="5400" noProof="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EE495B-4E8F-4967-7D90-6CC9668DC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881" y="3383707"/>
            <a:ext cx="1226745" cy="12267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48B2C8B-6069-9211-0BD7-6EC84F61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653" y="4831285"/>
            <a:ext cx="1227973" cy="122674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309163E-AAC6-0A9C-607F-97858D9A7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14" r="12210"/>
          <a:stretch/>
        </p:blipFill>
        <p:spPr>
          <a:xfrm>
            <a:off x="12813653" y="1941500"/>
            <a:ext cx="1229295" cy="122674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4049DED-787E-15B2-D56A-B46740CB0F10}"/>
              </a:ext>
            </a:extLst>
          </p:cNvPr>
          <p:cNvSpPr txBox="1"/>
          <p:nvPr/>
        </p:nvSpPr>
        <p:spPr>
          <a:xfrm>
            <a:off x="14213961" y="3489247"/>
            <a:ext cx="6341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Lokální výstražné systémy (LVS)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rozšíření hlásných a výstražných systémů pro povodňovou ochranu.</a:t>
            </a:r>
            <a:endParaRPr lang="cs-CZ" sz="8800" noProof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8B00DAB-3941-D2FA-7E28-868C09A8DC37}"/>
              </a:ext>
            </a:extLst>
          </p:cNvPr>
          <p:cNvSpPr txBox="1"/>
          <p:nvPr/>
        </p:nvSpPr>
        <p:spPr>
          <a:xfrm>
            <a:off x="14213961" y="4936825"/>
            <a:ext cx="6341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Digitální povodňové plány (</a:t>
            </a:r>
            <a:r>
              <a:rPr lang="cs-CZ" sz="2000" b="1" noProof="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</a:t>
            </a:r>
            <a:r>
              <a:rPr lang="cs-CZ" sz="2000" b="1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PP)</a:t>
            </a:r>
            <a:r>
              <a:rPr lang="cs-CZ" sz="2000" noProof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– zpracování nových digitálních povodňových plánů pro obce, města a kraje.</a:t>
            </a:r>
            <a:endParaRPr lang="cs-CZ" sz="2000" noProof="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97F47BE-C5A7-6318-A3B9-F8D4F37A73BA}"/>
              </a:ext>
            </a:extLst>
          </p:cNvPr>
          <p:cNvSpPr txBox="1"/>
          <p:nvPr/>
        </p:nvSpPr>
        <p:spPr>
          <a:xfrm>
            <a:off x="21006702" y="1970291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50%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ED6FB66-E3B8-5B34-01AA-4E73B5A84D75}"/>
              </a:ext>
            </a:extLst>
          </p:cNvPr>
          <p:cNvSpPr txBox="1"/>
          <p:nvPr/>
        </p:nvSpPr>
        <p:spPr>
          <a:xfrm>
            <a:off x="21006702" y="3417869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85%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A56ED82-953F-09AC-D8F4-AAFD8D0B5C55}"/>
              </a:ext>
            </a:extLst>
          </p:cNvPr>
          <p:cNvSpPr txBox="1"/>
          <p:nvPr/>
        </p:nvSpPr>
        <p:spPr>
          <a:xfrm>
            <a:off x="21006702" y="4865447"/>
            <a:ext cx="175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4800" b="1" noProof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85%</a:t>
            </a:r>
            <a:endParaRPr lang="cs-CZ" sz="11500" noProof="0" dirty="0">
              <a:solidFill>
                <a:srgbClr val="FF0000"/>
              </a:solidFill>
            </a:endParaRPr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370CE62F-7B13-9CC3-27D5-5DC65C5F1F67}"/>
              </a:ext>
            </a:extLst>
          </p:cNvPr>
          <p:cNvSpPr/>
          <p:nvPr/>
        </p:nvSpPr>
        <p:spPr>
          <a:xfrm>
            <a:off x="-2168248" y="5602106"/>
            <a:ext cx="1743761" cy="154333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3</a:t>
            </a:r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64AE4C10-C5DB-B033-7092-32BC3C14CFDC}"/>
              </a:ext>
            </a:extLst>
          </p:cNvPr>
          <p:cNvSpPr/>
          <p:nvPr/>
        </p:nvSpPr>
        <p:spPr>
          <a:xfrm>
            <a:off x="968971" y="7043746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0222DA2-0F89-38C2-F098-967CA144C106}"/>
              </a:ext>
            </a:extLst>
          </p:cNvPr>
          <p:cNvGrpSpPr/>
          <p:nvPr/>
        </p:nvGrpSpPr>
        <p:grpSpPr>
          <a:xfrm>
            <a:off x="8077201" y="1572784"/>
            <a:ext cx="2732222" cy="2052193"/>
            <a:chOff x="0" y="0"/>
            <a:chExt cx="5888740" cy="4423077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5ECB8EEF-051B-CD16-14B7-20E6F7E1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536" r="1536" b="31039"/>
            <a:stretch>
              <a:fillRect/>
            </a:stretch>
          </p:blipFill>
          <p:spPr>
            <a:xfrm>
              <a:off x="0" y="0"/>
              <a:ext cx="5888740" cy="442307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0C4A43-D8B9-CCCC-6216-1B3E2591E8F1}"/>
              </a:ext>
            </a:extLst>
          </p:cNvPr>
          <p:cNvGrpSpPr/>
          <p:nvPr/>
        </p:nvGrpSpPr>
        <p:grpSpPr>
          <a:xfrm>
            <a:off x="8077201" y="3685025"/>
            <a:ext cx="1595460" cy="2978852"/>
            <a:chOff x="0" y="0"/>
            <a:chExt cx="3438684" cy="6420301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C012684C-1488-800D-F81E-E88BB0CB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0732" r="3178"/>
            <a:stretch>
              <a:fillRect/>
            </a:stretch>
          </p:blipFill>
          <p:spPr>
            <a:xfrm>
              <a:off x="0" y="0"/>
              <a:ext cx="3438684" cy="6420301"/>
            </a:xfrm>
            <a:prstGeom prst="rect">
              <a:avLst/>
            </a:prstGeom>
          </p:spPr>
        </p:pic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00F2F7F1-9A9E-D371-98E3-D044CE61BC7D}"/>
              </a:ext>
            </a:extLst>
          </p:cNvPr>
          <p:cNvGrpSpPr/>
          <p:nvPr/>
        </p:nvGrpSpPr>
        <p:grpSpPr>
          <a:xfrm>
            <a:off x="10884734" y="1572784"/>
            <a:ext cx="861345" cy="2052193"/>
            <a:chOff x="0" y="0"/>
            <a:chExt cx="1856450" cy="4423077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65277BD5-4F06-7BD1-552C-3ADE89165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691" r="12691"/>
            <a:stretch>
              <a:fillRect/>
            </a:stretch>
          </p:blipFill>
          <p:spPr>
            <a:xfrm>
              <a:off x="0" y="0"/>
              <a:ext cx="1856450" cy="4423077"/>
            </a:xfrm>
            <a:prstGeom prst="rect">
              <a:avLst/>
            </a:prstGeom>
          </p:spPr>
        </p:pic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9C781557-4DB7-650A-6428-91671AB11387}"/>
              </a:ext>
            </a:extLst>
          </p:cNvPr>
          <p:cNvGrpSpPr/>
          <p:nvPr/>
        </p:nvGrpSpPr>
        <p:grpSpPr>
          <a:xfrm>
            <a:off x="9752363" y="3685025"/>
            <a:ext cx="1993716" cy="1322163"/>
            <a:chOff x="0" y="0"/>
            <a:chExt cx="4297043" cy="2849649"/>
          </a:xfrm>
        </p:grpSpPr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554CE941-5917-12FC-E078-39B99F9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5780" b="5780"/>
            <a:stretch>
              <a:fillRect/>
            </a:stretch>
          </p:blipFill>
          <p:spPr>
            <a:xfrm>
              <a:off x="0" y="0"/>
              <a:ext cx="4297043" cy="2849649"/>
            </a:xfrm>
            <a:prstGeom prst="rect">
              <a:avLst/>
            </a:prstGeom>
          </p:spPr>
        </p:pic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90088498-5CEF-62F2-8409-B014F5406B6E}"/>
              </a:ext>
            </a:extLst>
          </p:cNvPr>
          <p:cNvGrpSpPr/>
          <p:nvPr/>
        </p:nvGrpSpPr>
        <p:grpSpPr>
          <a:xfrm>
            <a:off x="9752363" y="5066112"/>
            <a:ext cx="1993716" cy="1597765"/>
            <a:chOff x="0" y="0"/>
            <a:chExt cx="4297043" cy="3443652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79551B21-1F0E-AF6D-70D9-A82029C2F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8406" r="8406"/>
            <a:stretch>
              <a:fillRect/>
            </a:stretch>
          </p:blipFill>
          <p:spPr>
            <a:xfrm>
              <a:off x="0" y="0"/>
              <a:ext cx="4297043" cy="3443652"/>
            </a:xfrm>
            <a:prstGeom prst="rect">
              <a:avLst/>
            </a:prstGeom>
          </p:spPr>
        </p:pic>
      </p:grpSp>
      <p:sp>
        <p:nvSpPr>
          <p:cNvPr id="45" name="TextBox 4">
            <a:extLst>
              <a:ext uri="{FF2B5EF4-FFF2-40B4-BE49-F238E27FC236}">
                <a16:creationId xmlns:a16="http://schemas.microsoft.com/office/drawing/2014/main" id="{C77E191F-130E-1B1A-54D5-45ECAFF6EF0D}"/>
              </a:ext>
            </a:extLst>
          </p:cNvPr>
          <p:cNvSpPr txBox="1"/>
          <p:nvPr/>
        </p:nvSpPr>
        <p:spPr>
          <a:xfrm>
            <a:off x="968971" y="1728220"/>
            <a:ext cx="6392261" cy="39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Dlouhá životnost: certifikace 100 000 hodin (25let)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Veřejné osvětlení : silnice, ulice, parkoviště, parky, cyklostezky, chodníky</a:t>
            </a:r>
          </a:p>
          <a:p>
            <a:pPr>
              <a:lnSpc>
                <a:spcPct val="150000"/>
              </a:lnSpc>
            </a:pPr>
            <a:r>
              <a:rPr lang="cs-CZ" sz="2000" b="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Možnost rozložení splatnosti na několik let</a:t>
            </a:r>
          </a:p>
          <a:p>
            <a:endParaRPr lang="cs-CZ" sz="2000" noProof="0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Příklad :</a:t>
            </a:r>
          </a:p>
          <a:p>
            <a:r>
              <a:rPr lang="cs-CZ" sz="2400" b="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r. 2025 … 40%</a:t>
            </a:r>
          </a:p>
          <a:p>
            <a:r>
              <a:rPr lang="cs-CZ" sz="2400" b="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r. 2026 … 30%</a:t>
            </a:r>
          </a:p>
          <a:p>
            <a:r>
              <a:rPr lang="cs-CZ" sz="2400" b="1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r. 2027 … 30%</a:t>
            </a:r>
            <a:endParaRPr lang="cs-CZ" sz="2000" noProof="0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1" name="Group 14">
            <a:extLst>
              <a:ext uri="{FF2B5EF4-FFF2-40B4-BE49-F238E27FC236}">
                <a16:creationId xmlns:a16="http://schemas.microsoft.com/office/drawing/2014/main" id="{E53DD702-FDDD-69D1-14E9-72F159048674}"/>
              </a:ext>
            </a:extLst>
          </p:cNvPr>
          <p:cNvGrpSpPr/>
          <p:nvPr/>
        </p:nvGrpSpPr>
        <p:grpSpPr>
          <a:xfrm>
            <a:off x="3535217" y="4134822"/>
            <a:ext cx="4117864" cy="1744732"/>
            <a:chOff x="0" y="-228600"/>
            <a:chExt cx="5602420" cy="2578088"/>
          </a:xfrm>
        </p:grpSpPr>
        <p:sp>
          <p:nvSpPr>
            <p:cNvPr id="52" name="TextBox 15">
              <a:extLst>
                <a:ext uri="{FF2B5EF4-FFF2-40B4-BE49-F238E27FC236}">
                  <a16:creationId xmlns:a16="http://schemas.microsoft.com/office/drawing/2014/main" id="{FBC3CDAA-A76C-6B76-46DD-D98BD7FF3950}"/>
                </a:ext>
              </a:extLst>
            </p:cNvPr>
            <p:cNvSpPr txBox="1"/>
            <p:nvPr/>
          </p:nvSpPr>
          <p:spPr>
            <a:xfrm>
              <a:off x="0" y="-228600"/>
              <a:ext cx="5602420" cy="1979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91"/>
                </a:lnSpc>
                <a:spcBef>
                  <a:spcPct val="0"/>
                </a:spcBef>
              </a:pPr>
              <a:r>
                <a:rPr lang="cs-CZ" sz="8922" b="1" noProof="0" dirty="0">
                  <a:solidFill>
                    <a:srgbClr val="FF4930"/>
                  </a:solidFill>
                  <a:latin typeface="Alexandria Black" pitchFamily="2" charset="-78"/>
                  <a:cs typeface="Alexandria Black" pitchFamily="2" charset="-78"/>
                </a:rPr>
                <a:t>BEZ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4B9F743B-0914-FECB-84FA-AB727758D36D}"/>
                </a:ext>
              </a:extLst>
            </p:cNvPr>
            <p:cNvSpPr txBox="1"/>
            <p:nvPr/>
          </p:nvSpPr>
          <p:spPr>
            <a:xfrm rot="21391424">
              <a:off x="266629" y="945257"/>
              <a:ext cx="5069162" cy="1404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5"/>
                </a:lnSpc>
                <a:spcBef>
                  <a:spcPct val="0"/>
                </a:spcBef>
              </a:pPr>
              <a:r>
                <a:rPr lang="cs-CZ" sz="4400" noProof="0" dirty="0">
                  <a:solidFill>
                    <a:srgbClr val="193792"/>
                  </a:solidFill>
                  <a:latin typeface="Alexandria Black" pitchFamily="2" charset="-78"/>
                  <a:cs typeface="Alexandria Black" pitchFamily="2" charset="-78"/>
                </a:rPr>
                <a:t>navýšení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76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4717F-548C-4369-D88B-244CA744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estiúhelník 5">
            <a:extLst>
              <a:ext uri="{FF2B5EF4-FFF2-40B4-BE49-F238E27FC236}">
                <a16:creationId xmlns:a16="http://schemas.microsoft.com/office/drawing/2014/main" id="{47074578-3581-FA6C-836B-F6A1F534C2CF}"/>
              </a:ext>
            </a:extLst>
          </p:cNvPr>
          <p:cNvSpPr/>
          <p:nvPr/>
        </p:nvSpPr>
        <p:spPr>
          <a:xfrm>
            <a:off x="-252153" y="5602106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454EDD99-0DAB-5FB8-F4EE-CED5FCFF9BAB}"/>
              </a:ext>
            </a:extLst>
          </p:cNvPr>
          <p:cNvSpPr/>
          <p:nvPr/>
        </p:nvSpPr>
        <p:spPr>
          <a:xfrm>
            <a:off x="-2139026" y="5602106"/>
            <a:ext cx="1743761" cy="154333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/>
              <a:t>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B1972A-5C52-40D8-5FCA-F871FE5EB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8" name="Šestiúhelník 7">
            <a:extLst>
              <a:ext uri="{FF2B5EF4-FFF2-40B4-BE49-F238E27FC236}">
                <a16:creationId xmlns:a16="http://schemas.microsoft.com/office/drawing/2014/main" id="{7972C64D-8494-AC76-9B01-896CB6CEED58}"/>
              </a:ext>
            </a:extLst>
          </p:cNvPr>
          <p:cNvSpPr/>
          <p:nvPr/>
        </p:nvSpPr>
        <p:spPr>
          <a:xfrm>
            <a:off x="968971" y="7043746"/>
            <a:ext cx="1743761" cy="1543333"/>
          </a:xfrm>
          <a:prstGeom prst="hexagon">
            <a:avLst/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0801C71B-33CA-A41E-6EC0-E1D196E042CE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4E3143-65B7-9A79-F102-2BAA7481F465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Solární osvětlení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47CE22A2-EAE4-2C95-D3C0-B2D18868DBA0}"/>
              </a:ext>
            </a:extLst>
          </p:cNvPr>
          <p:cNvGrpSpPr/>
          <p:nvPr/>
        </p:nvGrpSpPr>
        <p:grpSpPr>
          <a:xfrm>
            <a:off x="7882480" y="1455041"/>
            <a:ext cx="3863598" cy="2745512"/>
            <a:chOff x="0" y="0"/>
            <a:chExt cx="8408126" cy="597490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A3D1238-3D04-7B1E-0E4F-021F9DD70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414" b="2414"/>
            <a:stretch>
              <a:fillRect/>
            </a:stretch>
          </p:blipFill>
          <p:spPr>
            <a:xfrm flipH="1">
              <a:off x="0" y="0"/>
              <a:ext cx="8408126" cy="5974902"/>
            </a:xfrm>
            <a:prstGeom prst="rect">
              <a:avLst/>
            </a:prstGeom>
          </p:spPr>
        </p:pic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94C2433-D991-9834-0DF2-D4C108552DAE}"/>
              </a:ext>
            </a:extLst>
          </p:cNvPr>
          <p:cNvGrpSpPr/>
          <p:nvPr/>
        </p:nvGrpSpPr>
        <p:grpSpPr>
          <a:xfrm>
            <a:off x="8256963" y="4140478"/>
            <a:ext cx="3489114" cy="2494527"/>
            <a:chOff x="0" y="0"/>
            <a:chExt cx="7632650" cy="5456930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D565145E-F067-CCC4-352C-440077A7B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719" r="10719"/>
            <a:stretch>
              <a:fillRect/>
            </a:stretch>
          </p:blipFill>
          <p:spPr>
            <a:xfrm>
              <a:off x="0" y="0"/>
              <a:ext cx="7632650" cy="5456930"/>
            </a:xfrm>
            <a:prstGeom prst="rect">
              <a:avLst/>
            </a:prstGeom>
          </p:spPr>
        </p:pic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id="{E0C17357-43A8-DEFC-300D-A88D289B9329}"/>
              </a:ext>
            </a:extLst>
          </p:cNvPr>
          <p:cNvSpPr txBox="1"/>
          <p:nvPr/>
        </p:nvSpPr>
        <p:spPr>
          <a:xfrm>
            <a:off x="968971" y="1728220"/>
            <a:ext cx="6392261" cy="35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Gotham"/>
              </a:rPr>
              <a:t>Vhodné použít do míst, kde je ekonomicky a stavebně náročné rozšířit nové vedení VO:</a:t>
            </a:r>
          </a:p>
          <a:p>
            <a:pPr>
              <a:lnSpc>
                <a:spcPts val="3990"/>
              </a:lnSpc>
            </a:pPr>
            <a:endParaRPr lang="cs-CZ" sz="2000" noProof="0" dirty="0">
              <a:solidFill>
                <a:srgbClr val="191919"/>
              </a:solidFill>
              <a:latin typeface="Gotham"/>
            </a:endParaRPr>
          </a:p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Gotham"/>
              </a:rPr>
              <a:t>•Např. hřbitovy, cyklostezky, odlehlá místa</a:t>
            </a:r>
          </a:p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Gotham"/>
              </a:rPr>
              <a:t>• Baterie 18Ah </a:t>
            </a:r>
          </a:p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Gotham"/>
              </a:rPr>
              <a:t>• Pohybové PIR čidlo</a:t>
            </a:r>
          </a:p>
          <a:p>
            <a:pPr>
              <a:lnSpc>
                <a:spcPts val="3990"/>
              </a:lnSpc>
            </a:pPr>
            <a:r>
              <a:rPr lang="cs-CZ" sz="2000" noProof="0" dirty="0">
                <a:solidFill>
                  <a:srgbClr val="191919"/>
                </a:solidFill>
                <a:latin typeface="Gotham"/>
              </a:rPr>
              <a:t>• Regulovatelný příkon 2-15W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F0E90287-1F1B-1717-8C31-B714C10F0A8E}"/>
              </a:ext>
            </a:extLst>
          </p:cNvPr>
          <p:cNvSpPr txBox="1"/>
          <p:nvPr/>
        </p:nvSpPr>
        <p:spPr>
          <a:xfrm>
            <a:off x="1634720" y="4907464"/>
            <a:ext cx="6392261" cy="1277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91"/>
              </a:lnSpc>
              <a:spcBef>
                <a:spcPct val="0"/>
              </a:spcBef>
            </a:pPr>
            <a:r>
              <a:rPr lang="cs-CZ" sz="2400" b="1" noProof="0" dirty="0">
                <a:solidFill>
                  <a:srgbClr val="FF4930"/>
                </a:solidFill>
                <a:latin typeface="Alexandria Black" pitchFamily="2" charset="-78"/>
                <a:cs typeface="Alexandria Black" pitchFamily="2" charset="-78"/>
              </a:rPr>
              <a:t>‼ Realizujte letos, plaťte příští rok ‼</a:t>
            </a:r>
          </a:p>
        </p:txBody>
      </p:sp>
    </p:spTree>
    <p:extLst>
      <p:ext uri="{BB962C8B-B14F-4D97-AF65-F5344CB8AC3E}">
        <p14:creationId xmlns:p14="http://schemas.microsoft.com/office/powerpoint/2010/main" val="2583947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7CCC-62D9-8A16-6282-F1019BC3B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Šestiúhelník 7">
            <a:extLst>
              <a:ext uri="{FF2B5EF4-FFF2-40B4-BE49-F238E27FC236}">
                <a16:creationId xmlns:a16="http://schemas.microsoft.com/office/drawing/2014/main" id="{C67FD572-2DF4-9F1B-F0F5-6E773B246EB0}"/>
              </a:ext>
            </a:extLst>
          </p:cNvPr>
          <p:cNvSpPr/>
          <p:nvPr/>
        </p:nvSpPr>
        <p:spPr>
          <a:xfrm>
            <a:off x="-252154" y="5602106"/>
            <a:ext cx="1743761" cy="1543333"/>
          </a:xfrm>
          <a:prstGeom prst="hexagon">
            <a:avLst/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5A4E3DC6-493E-05E8-B2BB-F3256FA00C14}"/>
              </a:ext>
            </a:extLst>
          </p:cNvPr>
          <p:cNvSpPr/>
          <p:nvPr/>
        </p:nvSpPr>
        <p:spPr>
          <a:xfrm>
            <a:off x="968970" y="7043746"/>
            <a:ext cx="1743761" cy="1543333"/>
          </a:xfrm>
          <a:prstGeom prst="hexagon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7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28100EAB-5EAD-7F15-9610-F4689B500A5D}"/>
              </a:ext>
            </a:extLst>
          </p:cNvPr>
          <p:cNvSpPr/>
          <p:nvPr/>
        </p:nvSpPr>
        <p:spPr>
          <a:xfrm>
            <a:off x="-2148932" y="5602106"/>
            <a:ext cx="1743761" cy="154333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107F14-D22B-844D-45BD-37F231783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E79BBEE-FE29-2351-9A16-1324A47E8680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Statistika dopravního provozu</a:t>
            </a:r>
          </a:p>
        </p:txBody>
      </p:sp>
      <p:sp>
        <p:nvSpPr>
          <p:cNvPr id="9" name="Šestiúhelník 8">
            <a:extLst>
              <a:ext uri="{FF2B5EF4-FFF2-40B4-BE49-F238E27FC236}">
                <a16:creationId xmlns:a16="http://schemas.microsoft.com/office/drawing/2014/main" id="{FCFF0107-4C8D-FAD4-125A-2006AA83F2CB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05688D-B5CC-FD38-CD4E-7C09A7790C73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Zvýšení bezpečnosti na silnicích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6474C4C-883F-A5A8-F722-FB4E7B02E324}"/>
              </a:ext>
            </a:extLst>
          </p:cNvPr>
          <p:cNvSpPr/>
          <p:nvPr/>
        </p:nvSpPr>
        <p:spPr>
          <a:xfrm>
            <a:off x="2317919" y="1054086"/>
            <a:ext cx="9950281" cy="3756339"/>
          </a:xfrm>
          <a:custGeom>
            <a:avLst/>
            <a:gdLst/>
            <a:ahLst/>
            <a:cxnLst/>
            <a:rect l="l" t="t" r="r" b="b"/>
            <a:pathLst>
              <a:path w="15683880" h="7383759">
                <a:moveTo>
                  <a:pt x="0" y="0"/>
                </a:moveTo>
                <a:lnTo>
                  <a:pt x="15683881" y="0"/>
                </a:lnTo>
                <a:lnTo>
                  <a:pt x="15683881" y="7383760"/>
                </a:lnTo>
                <a:lnTo>
                  <a:pt x="0" y="7383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708"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D9363B3-61E9-56A5-51AF-B8295FE4B163}"/>
              </a:ext>
            </a:extLst>
          </p:cNvPr>
          <p:cNvSpPr/>
          <p:nvPr/>
        </p:nvSpPr>
        <p:spPr>
          <a:xfrm>
            <a:off x="9046090" y="3693259"/>
            <a:ext cx="2959004" cy="3038772"/>
          </a:xfrm>
          <a:custGeom>
            <a:avLst/>
            <a:gdLst/>
            <a:ahLst/>
            <a:cxnLst/>
            <a:rect l="l" t="t" r="r" b="b"/>
            <a:pathLst>
              <a:path w="4664056" h="4789788">
                <a:moveTo>
                  <a:pt x="0" y="0"/>
                </a:moveTo>
                <a:lnTo>
                  <a:pt x="4664056" y="0"/>
                </a:lnTo>
                <a:lnTo>
                  <a:pt x="4664056" y="4789788"/>
                </a:lnTo>
                <a:lnTo>
                  <a:pt x="0" y="4789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2006D62-A049-F3B9-C9AC-588FF234CE86}"/>
              </a:ext>
            </a:extLst>
          </p:cNvPr>
          <p:cNvSpPr/>
          <p:nvPr/>
        </p:nvSpPr>
        <p:spPr>
          <a:xfrm>
            <a:off x="2308845" y="3796084"/>
            <a:ext cx="2758751" cy="2833121"/>
          </a:xfrm>
          <a:custGeom>
            <a:avLst/>
            <a:gdLst/>
            <a:ahLst/>
            <a:cxnLst/>
            <a:rect l="l" t="t" r="r" b="b"/>
            <a:pathLst>
              <a:path w="4348412" h="4465635">
                <a:moveTo>
                  <a:pt x="0" y="0"/>
                </a:moveTo>
                <a:lnTo>
                  <a:pt x="4348412" y="0"/>
                </a:lnTo>
                <a:lnTo>
                  <a:pt x="4348412" y="4465635"/>
                </a:lnTo>
                <a:lnTo>
                  <a:pt x="0" y="4465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88CFF49-9925-3A7F-2753-6CC267723B75}"/>
              </a:ext>
            </a:extLst>
          </p:cNvPr>
          <p:cNvSpPr/>
          <p:nvPr/>
        </p:nvSpPr>
        <p:spPr>
          <a:xfrm>
            <a:off x="5545675" y="4095005"/>
            <a:ext cx="2451357" cy="2637026"/>
          </a:xfrm>
          <a:custGeom>
            <a:avLst/>
            <a:gdLst/>
            <a:ahLst/>
            <a:cxnLst/>
            <a:rect l="l" t="t" r="r" b="b"/>
            <a:pathLst>
              <a:path w="3863889" h="4156545">
                <a:moveTo>
                  <a:pt x="0" y="0"/>
                </a:moveTo>
                <a:lnTo>
                  <a:pt x="3863889" y="0"/>
                </a:lnTo>
                <a:lnTo>
                  <a:pt x="3863889" y="4156546"/>
                </a:lnTo>
                <a:lnTo>
                  <a:pt x="0" y="4156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75" r="-2375"/>
            </a:stretch>
          </a:blipFill>
        </p:spPr>
        <p:txBody>
          <a:bodyPr/>
          <a:lstStyle/>
          <a:p>
            <a:endParaRPr lang="cs-CZ" noProof="0" dirty="0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B0E8538-06FC-22B2-22E2-2FD1993700A4}"/>
              </a:ext>
            </a:extLst>
          </p:cNvPr>
          <p:cNvSpPr txBox="1"/>
          <p:nvPr/>
        </p:nvSpPr>
        <p:spPr>
          <a:xfrm>
            <a:off x="771525" y="1705230"/>
            <a:ext cx="10175340" cy="13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895" lvl="1" indent="-351448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Úsekové a okamžité měření</a:t>
            </a:r>
          </a:p>
          <a:p>
            <a:pPr marL="702895" lvl="1" indent="-351448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Radarové měřiče rychlosti</a:t>
            </a:r>
          </a:p>
          <a:p>
            <a:pPr marL="702895" lvl="1" indent="-351448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Statistika silničního provozu</a:t>
            </a:r>
          </a:p>
        </p:txBody>
      </p:sp>
    </p:spTree>
    <p:extLst>
      <p:ext uri="{BB962C8B-B14F-4D97-AF65-F5344CB8AC3E}">
        <p14:creationId xmlns:p14="http://schemas.microsoft.com/office/powerpoint/2010/main" val="254012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141C3-80A0-53E3-BFBB-03C21039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Šestiúhelník 3">
            <a:extLst>
              <a:ext uri="{FF2B5EF4-FFF2-40B4-BE49-F238E27FC236}">
                <a16:creationId xmlns:a16="http://schemas.microsoft.com/office/drawing/2014/main" id="{3EF0FFB4-3A51-EEA2-0E09-64477481F41C}"/>
              </a:ext>
            </a:extLst>
          </p:cNvPr>
          <p:cNvSpPr/>
          <p:nvPr/>
        </p:nvSpPr>
        <p:spPr>
          <a:xfrm>
            <a:off x="-252155" y="5591033"/>
            <a:ext cx="1743761" cy="1543333"/>
          </a:xfrm>
          <a:prstGeom prst="hexagon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7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9" name="Šestiúhelník 8">
            <a:extLst>
              <a:ext uri="{FF2B5EF4-FFF2-40B4-BE49-F238E27FC236}">
                <a16:creationId xmlns:a16="http://schemas.microsoft.com/office/drawing/2014/main" id="{4DD0B575-2933-1EA0-52C1-9C0EFFCB8CB7}"/>
              </a:ext>
            </a:extLst>
          </p:cNvPr>
          <p:cNvSpPr/>
          <p:nvPr/>
        </p:nvSpPr>
        <p:spPr>
          <a:xfrm>
            <a:off x="968970" y="7025365"/>
            <a:ext cx="1743761" cy="1543333"/>
          </a:xfrm>
          <a:prstGeom prst="hexagon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8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8" name="Šestiúhelník 7">
            <a:extLst>
              <a:ext uri="{FF2B5EF4-FFF2-40B4-BE49-F238E27FC236}">
                <a16:creationId xmlns:a16="http://schemas.microsoft.com/office/drawing/2014/main" id="{E54C89CC-B43F-51ED-13A3-4E7E1706F860}"/>
              </a:ext>
            </a:extLst>
          </p:cNvPr>
          <p:cNvSpPr/>
          <p:nvPr/>
        </p:nvSpPr>
        <p:spPr>
          <a:xfrm>
            <a:off x="-2124497" y="5602106"/>
            <a:ext cx="1743761" cy="1543333"/>
          </a:xfrm>
          <a:prstGeom prst="hexagon">
            <a:avLst/>
          </a:prstGeom>
          <a:solidFill>
            <a:srgbClr val="7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E710B5-F16E-4073-CE47-DAA7A6D08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FC03127-5851-D813-09EF-951769B3E721}"/>
              </a:ext>
            </a:extLst>
          </p:cNvPr>
          <p:cNvSpPr txBox="1"/>
          <p:nvPr/>
        </p:nvSpPr>
        <p:spPr>
          <a:xfrm>
            <a:off x="819150" y="740717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solidFill>
                  <a:schemeClr val="bg1"/>
                </a:solidFill>
              </a:rPr>
              <a:t>Snižování rychlosti pomocí represivních systémů v praxi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796F0C10-6402-71EC-2DCF-7C7C6C3B18E4}"/>
              </a:ext>
            </a:extLst>
          </p:cNvPr>
          <p:cNvSpPr txBox="1"/>
          <p:nvPr/>
        </p:nvSpPr>
        <p:spPr>
          <a:xfrm>
            <a:off x="1722211" y="1755543"/>
            <a:ext cx="1017534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sz="2000" noProof="0" dirty="0"/>
              <a:t>Provádíme skrytým měřičem, což zajistí nezkreslené výsledky statistiky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sz="2000" noProof="0" dirty="0"/>
              <a:t>Subjektivně vnímaná rychlost je jednoznačně popsána čísly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sz="2000" noProof="0" dirty="0"/>
              <a:t>Zjistíme intenzitu dopravy,  množství přestupků a další parametry dopravy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sz="2000" noProof="0" dirty="0"/>
              <a:t>Přehledně zpracované datové, tabulkové a grafické výstupy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cs-CZ" sz="2000" noProof="0" dirty="0"/>
              <a:t>Slouží jako podklad pro PČR, ORP, samotné obce a města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9572A2D-2A09-8852-95DC-B44AC4D23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59" y="3480600"/>
            <a:ext cx="7044871" cy="3326659"/>
          </a:xfrm>
          <a:prstGeom prst="rect">
            <a:avLst/>
          </a:prstGeom>
        </p:spPr>
      </p:pic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0E1AC1EE-C03D-6070-2972-541EBB3101C4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DBB245B-8711-6DA2-BBED-23A1CC80A691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Statistika silničního provozu</a:t>
            </a:r>
          </a:p>
        </p:txBody>
      </p:sp>
    </p:spTree>
    <p:extLst>
      <p:ext uri="{BB962C8B-B14F-4D97-AF65-F5344CB8AC3E}">
        <p14:creationId xmlns:p14="http://schemas.microsoft.com/office/powerpoint/2010/main" val="137173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ACD60-8335-C008-3788-5864FD4E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070827C-05B3-C52E-1FD1-9F34FEDE9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305115"/>
            <a:ext cx="1821029" cy="748972"/>
          </a:xfrm>
          <a:prstGeom prst="rect">
            <a:avLst/>
          </a:prstGeom>
        </p:spPr>
      </p:pic>
      <p:sp>
        <p:nvSpPr>
          <p:cNvPr id="2" name="Šestiúhelník 1">
            <a:extLst>
              <a:ext uri="{FF2B5EF4-FFF2-40B4-BE49-F238E27FC236}">
                <a16:creationId xmlns:a16="http://schemas.microsoft.com/office/drawing/2014/main" id="{B8CDE6DD-A694-CC70-AD14-871071EF9282}"/>
              </a:ext>
            </a:extLst>
          </p:cNvPr>
          <p:cNvSpPr/>
          <p:nvPr/>
        </p:nvSpPr>
        <p:spPr>
          <a:xfrm>
            <a:off x="247650" y="495300"/>
            <a:ext cx="9372600" cy="952500"/>
          </a:xfrm>
          <a:prstGeom prst="hexagon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99BC45-C268-D5BD-E951-7B68626C2C2C}"/>
              </a:ext>
            </a:extLst>
          </p:cNvPr>
          <p:cNvSpPr txBox="1"/>
          <p:nvPr/>
        </p:nvSpPr>
        <p:spPr>
          <a:xfrm>
            <a:off x="771525" y="67300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solidFill>
                  <a:schemeClr val="bg1"/>
                </a:solidFill>
              </a:rPr>
              <a:t>SMART CITY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144231D-8BDD-F0E4-FC6F-8FC7FEDEDCA3}"/>
              </a:ext>
            </a:extLst>
          </p:cNvPr>
          <p:cNvGrpSpPr>
            <a:grpSpLocks noChangeAspect="1"/>
          </p:cNvGrpSpPr>
          <p:nvPr/>
        </p:nvGrpSpPr>
        <p:grpSpPr>
          <a:xfrm>
            <a:off x="6213823" y="4466729"/>
            <a:ext cx="5978177" cy="2391271"/>
            <a:chOff x="0" y="0"/>
            <a:chExt cx="6350000" cy="254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969C4BE-EEAE-BA24-BB6C-CFFB61100CC0}"/>
                </a:ext>
              </a:extLst>
            </p:cNvPr>
            <p:cNvSpPr/>
            <p:nvPr/>
          </p:nvSpPr>
          <p:spPr>
            <a:xfrm>
              <a:off x="0" y="0"/>
              <a:ext cx="6350000" cy="2540000"/>
            </a:xfrm>
            <a:prstGeom prst="snip2SameRect">
              <a:avLst/>
            </a:prstGeom>
            <a:blipFill>
              <a:blip r:embed="rId3"/>
              <a:stretch>
                <a:fillRect t="-75000" b="-75000"/>
              </a:stretch>
            </a:blipFill>
          </p:spPr>
          <p:txBody>
            <a:bodyPr/>
            <a:lstStyle/>
            <a:p>
              <a:endParaRPr lang="cs-CZ" noProof="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A96B2C-18E1-E7BD-BA9A-94F7589BC949}"/>
              </a:ext>
            </a:extLst>
          </p:cNvPr>
          <p:cNvSpPr txBox="1"/>
          <p:nvPr/>
        </p:nvSpPr>
        <p:spPr>
          <a:xfrm>
            <a:off x="764931" y="1842199"/>
            <a:ext cx="6689969" cy="316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spotřeby vody, elektřiny, plynu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Statistika silničního provozu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hladiny hluku, CO2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Sledování kontejnerového odpadu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Zabezpečení majetku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Chytré ovládání veřejného osvětlení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cs-CZ" sz="2000" noProof="0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hladiny v nádržích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88F62E2E-7F46-45AE-5974-8B3D86083C26}"/>
              </a:ext>
            </a:extLst>
          </p:cNvPr>
          <p:cNvSpPr txBox="1"/>
          <p:nvPr/>
        </p:nvSpPr>
        <p:spPr>
          <a:xfrm>
            <a:off x="6096000" y="1365861"/>
            <a:ext cx="6392261" cy="1277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91"/>
              </a:lnSpc>
              <a:spcBef>
                <a:spcPct val="0"/>
              </a:spcBef>
            </a:pPr>
            <a:r>
              <a:rPr lang="cs-CZ" sz="2400" b="1" noProof="0" dirty="0">
                <a:solidFill>
                  <a:srgbClr val="FF4930"/>
                </a:solidFill>
                <a:latin typeface="Alexandria Black" pitchFamily="2" charset="-78"/>
                <a:cs typeface="Alexandria Black" pitchFamily="2" charset="-78"/>
              </a:rPr>
              <a:t>‼ Mějte přehled odkudkoli ‼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3960CE1-256E-2A19-D470-D20282A18E13}"/>
              </a:ext>
            </a:extLst>
          </p:cNvPr>
          <p:cNvSpPr txBox="1"/>
          <p:nvPr/>
        </p:nvSpPr>
        <p:spPr>
          <a:xfrm>
            <a:off x="7267922" y="2823827"/>
            <a:ext cx="3869977" cy="78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IoT- </a:t>
            </a:r>
            <a:r>
              <a:rPr lang="en-US" b="1" dirty="0" err="1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propojení</a:t>
            </a:r>
            <a:r>
              <a:rPr lang="en-US" b="1" dirty="0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 LoRa WAN </a:t>
            </a:r>
            <a:r>
              <a:rPr lang="en-US" b="1" dirty="0" err="1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senzory</a:t>
            </a:r>
            <a:r>
              <a:rPr lang="en-US" b="1" dirty="0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 s </a:t>
            </a:r>
            <a:r>
              <a:rPr lang="en-US" b="1" dirty="0" err="1">
                <a:solidFill>
                  <a:srgbClr val="193792"/>
                </a:solidFill>
                <a:latin typeface="Alexandria Black" pitchFamily="2" charset="-78"/>
                <a:cs typeface="Alexandria Black" pitchFamily="2" charset="-78"/>
              </a:rPr>
              <a:t>internetem</a:t>
            </a:r>
            <a:endParaRPr lang="cs-CZ" b="1" noProof="0" dirty="0">
              <a:solidFill>
                <a:srgbClr val="FF4930"/>
              </a:solidFill>
              <a:latin typeface="Alexandria Black" pitchFamily="2" charset="-78"/>
              <a:cs typeface="Alexandria Black" pitchFamily="2" charset="-78"/>
            </a:endParaRPr>
          </a:p>
        </p:txBody>
      </p:sp>
      <p:sp>
        <p:nvSpPr>
          <p:cNvPr id="17" name="Šestiúhelník 16">
            <a:extLst>
              <a:ext uri="{FF2B5EF4-FFF2-40B4-BE49-F238E27FC236}">
                <a16:creationId xmlns:a16="http://schemas.microsoft.com/office/drawing/2014/main" id="{AC51871F-6039-5294-FCCC-9B73C84A85DB}"/>
              </a:ext>
            </a:extLst>
          </p:cNvPr>
          <p:cNvSpPr/>
          <p:nvPr/>
        </p:nvSpPr>
        <p:spPr>
          <a:xfrm>
            <a:off x="-252155" y="5591033"/>
            <a:ext cx="1743761" cy="1543333"/>
          </a:xfrm>
          <a:prstGeom prst="hexagon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8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18" name="Šestiúhelník 17">
            <a:extLst>
              <a:ext uri="{FF2B5EF4-FFF2-40B4-BE49-F238E27FC236}">
                <a16:creationId xmlns:a16="http://schemas.microsoft.com/office/drawing/2014/main" id="{D31A0882-77DD-9F71-ED3F-1B17A68B2ACC}"/>
              </a:ext>
            </a:extLst>
          </p:cNvPr>
          <p:cNvSpPr/>
          <p:nvPr/>
        </p:nvSpPr>
        <p:spPr>
          <a:xfrm>
            <a:off x="968970" y="7025365"/>
            <a:ext cx="1743761" cy="1543333"/>
          </a:xfrm>
          <a:prstGeom prst="hexagon">
            <a:avLst/>
          </a:prstGeom>
          <a:solidFill>
            <a:srgbClr val="D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9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  <p:sp>
        <p:nvSpPr>
          <p:cNvPr id="19" name="Šestiúhelník 18">
            <a:extLst>
              <a:ext uri="{FF2B5EF4-FFF2-40B4-BE49-F238E27FC236}">
                <a16:creationId xmlns:a16="http://schemas.microsoft.com/office/drawing/2014/main" id="{50C5795E-7924-28EC-D68B-39850E57DE50}"/>
              </a:ext>
            </a:extLst>
          </p:cNvPr>
          <p:cNvSpPr/>
          <p:nvPr/>
        </p:nvSpPr>
        <p:spPr>
          <a:xfrm>
            <a:off x="-2175298" y="5591033"/>
            <a:ext cx="1743761" cy="1543333"/>
          </a:xfrm>
          <a:prstGeom prst="hexagon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6000" b="1" noProof="0" dirty="0">
                <a:solidFill>
                  <a:schemeClr val="bg1"/>
                </a:solidFill>
              </a:rPr>
              <a:t>7</a:t>
            </a:r>
          </a:p>
          <a:p>
            <a:pPr algn="ctr"/>
            <a:endParaRPr lang="cs-CZ" sz="6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7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5962</TotalTime>
  <Words>539</Words>
  <Application>Microsoft Office PowerPoint</Application>
  <PresentationFormat>Širokoúhlá obrazovka</PresentationFormat>
  <Paragraphs>114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Alexandria Black</vt:lpstr>
      <vt:lpstr>Arial</vt:lpstr>
      <vt:lpstr>Calibri</vt:lpstr>
      <vt:lpstr>Calibri Light</vt:lpstr>
      <vt:lpstr>Gotham</vt:lpstr>
      <vt:lpstr>Gotham Bold</vt:lpstr>
      <vt:lpstr>Tahoma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Mičkal</dc:creator>
  <cp:lastModifiedBy>Petr Mičkal</cp:lastModifiedBy>
  <cp:revision>11</cp:revision>
  <dcterms:created xsi:type="dcterms:W3CDTF">2025-04-10T06:16:08Z</dcterms:created>
  <dcterms:modified xsi:type="dcterms:W3CDTF">2025-09-08T11:46:41Z</dcterms:modified>
</cp:coreProperties>
</file>