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688" r:id="rId4"/>
  </p:sldMasterIdLst>
  <p:notesMasterIdLst>
    <p:notesMasterId r:id="rId18"/>
  </p:notesMasterIdLst>
  <p:handoutMasterIdLst>
    <p:handoutMasterId r:id="rId19"/>
  </p:handoutMasterIdLst>
  <p:sldIdLst>
    <p:sldId id="256" r:id="rId5"/>
    <p:sldId id="930" r:id="rId6"/>
    <p:sldId id="932" r:id="rId7"/>
    <p:sldId id="943" r:id="rId8"/>
    <p:sldId id="938" r:id="rId9"/>
    <p:sldId id="933" r:id="rId10"/>
    <p:sldId id="936" r:id="rId11"/>
    <p:sldId id="934" r:id="rId12"/>
    <p:sldId id="944" r:id="rId13"/>
    <p:sldId id="939" r:id="rId14"/>
    <p:sldId id="940" r:id="rId15"/>
    <p:sldId id="937" r:id="rId16"/>
    <p:sldId id="442" r:id="rId17"/>
  </p:sldIdLst>
  <p:sldSz cx="12192000" cy="6858000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399D1F69-6A5F-631F-0C9B-7901DDE10120}" name="Křeček Pavel" initials="KP" userId="S::krecekp@msmt.cz::ab834fc3-ad00-479d-b231-29b953f25c07" providerId="AD"/>
  <p188:author id="{6313766B-FC90-4685-5A9A-698CF438A162}" name="Cahová Lenka" initials="CL" userId="S::cahoval@msmt.cz::110525b9-0a45-4b39-a233-8666c31b2eed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ahová Lenka" initials="CL" lastIdx="4" clrIdx="0">
    <p:extLst>
      <p:ext uri="{19B8F6BF-5375-455C-9EA6-DF929625EA0E}">
        <p15:presenceInfo xmlns:p15="http://schemas.microsoft.com/office/powerpoint/2012/main" userId="S-1-5-21-1024343765-948047755-1557874966-19399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Světlý styl 3 – zvýraznění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3B4B98B0-60AC-42C2-AFA5-B58CD77FA1E5}" styleName="Světlý styl 1 – zvýraznění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2" d="100"/>
          <a:sy n="82" d="100"/>
        </p:scale>
        <p:origin x="691" y="28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presProps" Target="pres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microsoft.com/office/2018/10/relationships/authors" Target="author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commentAuthors" Target="commentAuthor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A6CCCEB7-0AE4-48EC-9F63-96F17FD15CF2}" type="datetimeFigureOut">
              <a:rPr lang="cs-CZ"/>
              <a:pPr>
                <a:defRPr/>
              </a:pPr>
              <a:t>25.09.2025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C871F733-42C6-4C6F-A884-3DF9C3DCF17C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50851142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8A409564-41C3-40A2-A137-FB8C49F4850F}" type="datetimeFigureOut">
              <a:rPr lang="cs-CZ"/>
              <a:pPr>
                <a:defRPr/>
              </a:pPr>
              <a:t>25.09.2025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cs-CZ" noProof="0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noProof="0"/>
              <a:t>Klepnutím lze upravit styly předlohy textu.</a:t>
            </a:r>
          </a:p>
          <a:p>
            <a:pPr lvl="1"/>
            <a:r>
              <a:rPr lang="cs-CZ" noProof="0"/>
              <a:t>Druhá úroveň</a:t>
            </a:r>
          </a:p>
          <a:p>
            <a:pPr lvl="2"/>
            <a:r>
              <a:rPr lang="cs-CZ" noProof="0"/>
              <a:t>Třetí úroveň</a:t>
            </a:r>
          </a:p>
          <a:p>
            <a:pPr lvl="3"/>
            <a:r>
              <a:rPr lang="cs-CZ" noProof="0"/>
              <a:t>Čtvrtá úroveň</a:t>
            </a:r>
          </a:p>
          <a:p>
            <a:pPr lvl="4"/>
            <a:r>
              <a:rPr lang="cs-CZ" noProof="0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B399B8D6-1C86-4DAE-8B07-CA5DB238BF45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44860418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 hasCustomPrompt="1"/>
          </p:nvPr>
        </p:nvSpPr>
        <p:spPr>
          <a:xfrm>
            <a:off x="768000" y="1224000"/>
            <a:ext cx="7824000" cy="1522800"/>
          </a:xfrm>
        </p:spPr>
        <p:txBody>
          <a:bodyPr lIns="0" tIns="0" rIns="0" bIns="0" anchor="b">
            <a:noAutofit/>
          </a:bodyPr>
          <a:lstStyle>
            <a:lvl1pPr algn="l">
              <a:defRPr sz="3400" cap="small" baseline="0">
                <a:solidFill>
                  <a:srgbClr val="87888A"/>
                </a:solidFill>
                <a:latin typeface="Calibri" panose="020F0502020204030204" pitchFamily="34" charset="0"/>
              </a:defRPr>
            </a:lvl1pPr>
          </a:lstStyle>
          <a:p>
            <a:r>
              <a:rPr lang="cs-CZ"/>
              <a:t>Změny financování </a:t>
            </a:r>
            <a:br>
              <a:rPr lang="cs-CZ"/>
            </a:br>
            <a:r>
              <a:rPr lang="cs-CZ"/>
              <a:t>regionálního školství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768000" y="6022800"/>
            <a:ext cx="5181696" cy="415200"/>
          </a:xfrm>
        </p:spPr>
        <p:txBody>
          <a:bodyPr lIns="0" tIns="0" rIns="0" bIns="0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600" cap="small" baseline="0">
                <a:solidFill>
                  <a:srgbClr val="87888A"/>
                </a:solidFill>
                <a:latin typeface="Calibri" panose="020F050202020403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</p:spTree>
    <p:extLst>
      <p:ext uri="{BB962C8B-B14F-4D97-AF65-F5344CB8AC3E}">
        <p14:creationId xmlns:p14="http://schemas.microsoft.com/office/powerpoint/2010/main" val="2925147367"/>
      </p:ext>
    </p:extLst>
  </p:cSld>
  <p:clrMapOvr>
    <a:masterClrMapping/>
  </p:clrMapOvr>
  <p:hf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cs-CZ"/>
              <a:t>Aktuální stav přípravy změny financování </a:t>
            </a:r>
            <a:r>
              <a:rPr lang="cs-CZ" err="1"/>
              <a:t>RgŠ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 hasCustomPrompt="1"/>
          </p:nvPr>
        </p:nvSpPr>
        <p:spPr>
          <a:xfrm>
            <a:off x="729599" y="1825625"/>
            <a:ext cx="10515600" cy="4351338"/>
          </a:xfrm>
        </p:spPr>
        <p:txBody>
          <a:bodyPr>
            <a:noAutofit/>
          </a:bodyPr>
          <a:lstStyle>
            <a:lvl1pPr>
              <a:defRPr/>
            </a:lvl1pPr>
            <a:lvl2pPr marL="108000" indent="0">
              <a:buNone/>
              <a:defRPr/>
            </a:lvl2pPr>
            <a:lvl3pPr marL="612000" indent="-180000">
              <a:defRPr/>
            </a:lvl3pPr>
            <a:lvl4pPr>
              <a:defRPr lang="cs-CZ" sz="1900" kern="1200" baseline="0" dirty="0" smtClean="0">
                <a:solidFill>
                  <a:schemeClr val="tx1"/>
                </a:solidFill>
                <a:latin typeface="Calibri Light" panose="020F0302020204030204" pitchFamily="34" charset="0"/>
                <a:ea typeface="+mn-ea"/>
                <a:cs typeface="+mn-cs"/>
              </a:defRPr>
            </a:lvl4pPr>
            <a:lvl5pPr marL="432000" indent="0">
              <a:buFont typeface="Arial" panose="020B0604020202020204" pitchFamily="34" charset="0"/>
              <a:buNone/>
              <a:defRPr baseline="0"/>
            </a:lvl5pPr>
            <a:lvl6pPr marL="1260000">
              <a:defRPr lang="cs-CZ" sz="1900" b="0" kern="1200" dirty="0" smtClean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6pPr>
          </a:lstStyle>
          <a:p>
            <a:pPr lvl="0"/>
            <a:r>
              <a:rPr lang="cs-CZ"/>
              <a:t>zákon č. 167/2018 Sb. posunul účinnost změny financování o 1 rok, </a:t>
            </a:r>
            <a:br>
              <a:rPr lang="cs-CZ"/>
            </a:br>
            <a:r>
              <a:rPr lang="cs-CZ"/>
              <a:t>tj. na 1. ledna 2020</a:t>
            </a:r>
          </a:p>
          <a:p>
            <a:pPr lvl="0"/>
            <a:r>
              <a:rPr lang="cs-CZ"/>
              <a:t>rok 2019 – přechodový rok </a:t>
            </a:r>
          </a:p>
          <a:p>
            <a:pPr marL="612000" lvl="3" indent="-1800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cs-CZ"/>
              <a:t>financování jako doposud (republikové a krajské normativy)</a:t>
            </a:r>
          </a:p>
          <a:p>
            <a:pPr lvl="3"/>
            <a:r>
              <a:rPr lang="cs-CZ"/>
              <a:t>doplněny 3 nové jednoroční rozvojové programy:</a:t>
            </a:r>
          </a:p>
          <a:p>
            <a:pPr lvl="4"/>
            <a:r>
              <a:rPr lang="cs-CZ"/>
              <a:t>	od 1. 1. 2019</a:t>
            </a:r>
          </a:p>
          <a:p>
            <a:pPr lvl="5"/>
            <a:r>
              <a:rPr lang="cs-CZ"/>
              <a:t>RP na vyrovnávání mezikrajových rozdílů v odměňování pedagogů </a:t>
            </a:r>
            <a:br>
              <a:rPr lang="cs-CZ"/>
            </a:br>
            <a:r>
              <a:rPr lang="cs-CZ"/>
              <a:t>v MŠ, ZŠ, ŠD a SŠ – peníze jsou již na školách </a:t>
            </a:r>
          </a:p>
          <a:p>
            <a:pPr lvl="5"/>
            <a:r>
              <a:rPr lang="cs-CZ"/>
              <a:t>RP pro MŠ (překryv a rozšíření provozu MŠ)</a:t>
            </a:r>
          </a:p>
          <a:p>
            <a:pPr lvl="4"/>
            <a:r>
              <a:rPr lang="cs-CZ"/>
              <a:t>	od 1. 9. 2019</a:t>
            </a:r>
          </a:p>
          <a:p>
            <a:pPr marL="1260000" lvl="5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pPr>
            <a:r>
              <a:rPr lang="cs-CZ"/>
              <a:t>RP pro ZŠ a SŠ na zohlednění náběhu </a:t>
            </a:r>
            <a:r>
              <a:rPr lang="cs-CZ" err="1"/>
              <a:t>PHmax</a:t>
            </a:r>
            <a:endParaRPr lang="cs-CZ"/>
          </a:p>
          <a:p>
            <a:pPr lvl="2"/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42DEA92-4AEB-488F-9FD5-6667E5110394}" type="slidenum">
              <a:rPr lang="cs-CZ" altLang="cs-CZ" smtClean="0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877409616"/>
      </p:ext>
    </p:extLst>
  </p:cSld>
  <p:clrMapOvr>
    <a:masterClrMapping/>
  </p:clrMapOvr>
  <p:hf hdr="0" ftr="0" dt="0"/>
  <p:extLst>
    <p:ext uri="{DCECCB84-F9BA-43D5-87BE-67443E8EF086}">
      <p15:sldGuideLst xmlns:p15="http://schemas.microsoft.com/office/powerpoint/2012/main"/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bul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19667" y="944564"/>
            <a:ext cx="10515600" cy="609917"/>
          </a:xfrm>
        </p:spPr>
        <p:txBody>
          <a:bodyPr anchor="t" anchorCtr="0">
            <a:noAutofit/>
          </a:bodyPr>
          <a:lstStyle>
            <a:lvl1pPr>
              <a:lnSpc>
                <a:spcPct val="100000"/>
              </a:lnSpc>
              <a:defRPr sz="2100" baseline="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410EC50-092C-4C81-95D0-276FACB532F9}" type="slidenum">
              <a:rPr lang="cs-CZ" altLang="cs-CZ" smtClean="0"/>
              <a:pPr>
                <a:defRPr/>
              </a:pPr>
              <a:t>‹#›</a:t>
            </a:fld>
            <a:endParaRPr lang="cs-CZ" altLang="cs-CZ"/>
          </a:p>
        </p:txBody>
      </p:sp>
      <p:graphicFrame>
        <p:nvGraphicFramePr>
          <p:cNvPr id="7" name="Tabulka 6"/>
          <p:cNvGraphicFramePr>
            <a:graphicFrameLocks noGrp="1"/>
          </p:cNvGraphicFramePr>
          <p:nvPr/>
        </p:nvGraphicFramePr>
        <p:xfrm>
          <a:off x="729599" y="3546686"/>
          <a:ext cx="10515600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52600">
                  <a:extLst>
                    <a:ext uri="{9D8B030D-6E8A-4147-A177-3AD203B41FA5}">
                      <a16:colId xmlns:a16="http://schemas.microsoft.com/office/drawing/2014/main" val="3532208531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2446159533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3828646843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2071330293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3500415985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180019441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cs-CZ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 marL="121920" marR="121920"/>
                </a:tc>
                <a:extLst>
                  <a:ext uri="{0D108BD9-81ED-4DB2-BD59-A6C34878D82A}">
                    <a16:rowId xmlns:a16="http://schemas.microsoft.com/office/drawing/2014/main" val="139826641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cs-CZ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 marL="121920" marR="121920"/>
                </a:tc>
                <a:extLst>
                  <a:ext uri="{0D108BD9-81ED-4DB2-BD59-A6C34878D82A}">
                    <a16:rowId xmlns:a16="http://schemas.microsoft.com/office/drawing/2014/main" val="2215755881"/>
                  </a:ext>
                </a:extLst>
              </a:tr>
            </a:tbl>
          </a:graphicData>
        </a:graphic>
      </p:graphicFrame>
      <p:sp>
        <p:nvSpPr>
          <p:cNvPr id="8" name="Zástupný symbol pro obsah 2"/>
          <p:cNvSpPr>
            <a:spLocks noGrp="1"/>
          </p:cNvSpPr>
          <p:nvPr>
            <p:ph idx="13"/>
          </p:nvPr>
        </p:nvSpPr>
        <p:spPr>
          <a:xfrm>
            <a:off x="729599" y="1825625"/>
            <a:ext cx="10935352" cy="1472776"/>
          </a:xfrm>
        </p:spPr>
        <p:txBody>
          <a:bodyPr>
            <a:no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9" name="Zástupný symbol pro obsah 2"/>
          <p:cNvSpPr>
            <a:spLocks noGrp="1"/>
          </p:cNvSpPr>
          <p:nvPr>
            <p:ph idx="14"/>
          </p:nvPr>
        </p:nvSpPr>
        <p:spPr>
          <a:xfrm>
            <a:off x="719667" y="4636559"/>
            <a:ext cx="10935352" cy="1472776"/>
          </a:xfrm>
        </p:spPr>
        <p:txBody>
          <a:bodyPr>
            <a:no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</p:spTree>
    <p:extLst>
      <p:ext uri="{BB962C8B-B14F-4D97-AF65-F5344CB8AC3E}">
        <p14:creationId xmlns:p14="http://schemas.microsoft.com/office/powerpoint/2010/main" val="919122334"/>
      </p:ext>
    </p:extLst>
  </p:cSld>
  <p:clrMapOvr>
    <a:masterClrMapping/>
  </p:clrMapOvr>
  <p:hf hdr="0" ftr="0" dt="0"/>
  <p:extLst>
    <p:ext uri="{DCECCB84-F9BA-43D5-87BE-67443E8EF086}">
      <p15:sldGuideLst xmlns:p15="http://schemas.microsoft.com/office/powerpoint/2012/main"/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729599" y="1849437"/>
            <a:ext cx="51562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280964" y="1849437"/>
            <a:ext cx="51562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B0FBBE1-7769-47C4-B992-B190FC9F18A8}" type="slidenum">
              <a:rPr lang="cs-CZ" altLang="cs-CZ" smtClean="0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4212641514"/>
      </p:ext>
    </p:extLst>
  </p:cSld>
  <p:clrMapOvr>
    <a:masterClrMapping/>
  </p:clrMapOvr>
  <p:hf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410EC50-092C-4C81-95D0-276FACB532F9}" type="slidenum">
              <a:rPr lang="cs-CZ" altLang="cs-CZ" smtClean="0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379376815"/>
      </p:ext>
    </p:extLst>
  </p:cSld>
  <p:clrMapOvr>
    <a:masterClrMapping/>
  </p:clrMapOvr>
  <p:hf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809C655-FA82-4504-8779-2D60F789E7FC}" type="slidenum">
              <a:rPr lang="cs-CZ" altLang="cs-CZ" smtClean="0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813530216"/>
      </p:ext>
    </p:extLst>
  </p:cSld>
  <p:clrMapOvr>
    <a:masterClrMapping/>
  </p:clrMapOvr>
  <p:hf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oslední stránka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99999461"/>
      </p:ext>
    </p:extLst>
  </p:cSld>
  <p:clrMapOvr>
    <a:masterClrMapping/>
  </p:clrMapOvr>
  <p:hf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9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729600" y="936001"/>
            <a:ext cx="10838169" cy="622138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/>
          <a:p>
            <a:r>
              <a:rPr lang="cs-CZ"/>
              <a:t>Aktuální stav přípravy změny financování </a:t>
            </a:r>
            <a:r>
              <a:rPr lang="cs-CZ" err="1"/>
              <a:t>RgŠ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9600" y="1825625"/>
            <a:ext cx="10515600" cy="4351338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cs-CZ"/>
              <a:t>zákon č. 167/2018 Sb. posunul účinnost změny financování o 1 rok, </a:t>
            </a:r>
            <a:br>
              <a:rPr lang="cs-CZ"/>
            </a:br>
            <a:r>
              <a:rPr lang="cs-CZ"/>
              <a:t>tj. na 1. ledna 2020</a:t>
            </a:r>
          </a:p>
          <a:p>
            <a:pPr lvl="0"/>
            <a:r>
              <a:rPr lang="cs-CZ"/>
              <a:t>rok 2019 – přechodový rok </a:t>
            </a:r>
          </a:p>
          <a:p>
            <a:pPr marL="612000" lvl="3" indent="-1800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cs-CZ"/>
              <a:t>financování jako doposud (republikové a krajské normativy)</a:t>
            </a:r>
          </a:p>
          <a:p>
            <a:pPr lvl="3"/>
            <a:r>
              <a:rPr lang="cs-CZ"/>
              <a:t>doplněny 3 nové jednoroční rozvojové programy:</a:t>
            </a:r>
          </a:p>
          <a:p>
            <a:pPr lvl="4"/>
            <a:r>
              <a:rPr lang="cs-CZ"/>
              <a:t>	od 1. 1. 2019</a:t>
            </a:r>
          </a:p>
          <a:p>
            <a:pPr lvl="5"/>
            <a:r>
              <a:rPr lang="cs-CZ"/>
              <a:t>RP na vyrovnávání mezikrajových rozdílů v odměňování pedagogů </a:t>
            </a:r>
            <a:br>
              <a:rPr lang="cs-CZ"/>
            </a:br>
            <a:r>
              <a:rPr lang="cs-CZ"/>
              <a:t>v MŠ, ZŠ, ŠD a SŠ – peníze jsou již na školách </a:t>
            </a:r>
          </a:p>
          <a:p>
            <a:pPr lvl="5"/>
            <a:r>
              <a:rPr lang="cs-CZ"/>
              <a:t>RP pro MŠ (překryv a rozšíření provozu MŠ)</a:t>
            </a:r>
          </a:p>
          <a:p>
            <a:pPr lvl="4"/>
            <a:r>
              <a:rPr lang="cs-CZ"/>
              <a:t>	od 1. 9. 2019</a:t>
            </a:r>
          </a:p>
          <a:p>
            <a:pPr marL="1260000" lvl="5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pPr>
            <a:r>
              <a:rPr lang="cs-CZ"/>
              <a:t>RP pro ZŠ a SŠ na zohlednění náběhu </a:t>
            </a:r>
            <a:r>
              <a:rPr lang="cs-CZ" err="1"/>
              <a:t>PHmax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11694566" y="101218"/>
            <a:ext cx="49743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aseline="0"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pPr>
              <a:defRPr/>
            </a:pPr>
            <a:fld id="{0410EC50-092C-4C81-95D0-276FACB532F9}" type="slidenum">
              <a:rPr lang="cs-CZ" altLang="cs-CZ" smtClean="0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9625516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689" r:id="rId1"/>
    <p:sldLayoutId id="2147484690" r:id="rId2"/>
    <p:sldLayoutId id="2147484691" r:id="rId3"/>
    <p:sldLayoutId id="2147484692" r:id="rId4"/>
    <p:sldLayoutId id="2147484693" r:id="rId5"/>
    <p:sldLayoutId id="2147484694" r:id="rId6"/>
    <p:sldLayoutId id="2147484695" r:id="rId7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100" kern="1200" cap="all" baseline="0">
          <a:solidFill>
            <a:srgbClr val="428D96"/>
          </a:solidFill>
          <a:latin typeface="Calibri" panose="020F0502020204030204" pitchFamily="34" charset="0"/>
          <a:ea typeface="+mj-ea"/>
          <a:cs typeface="+mj-cs"/>
        </a:defRPr>
      </a:lvl1pPr>
    </p:titleStyle>
    <p:bodyStyle>
      <a:lvl1pPr marL="324000" indent="-216000" algn="l" defTabSz="914400" rtl="0" eaLnBrk="1" latinLnBrk="0" hangingPunct="1">
        <a:lnSpc>
          <a:spcPct val="100000"/>
        </a:lnSpc>
        <a:spcBef>
          <a:spcPts val="0"/>
        </a:spcBef>
        <a:spcAft>
          <a:spcPts val="800"/>
        </a:spcAft>
        <a:buClr>
          <a:srgbClr val="428D96"/>
        </a:buClr>
        <a:buFont typeface="Calibri Light" panose="020F0302020204030204" pitchFamily="34" charset="0"/>
        <a:buChar char="●"/>
        <a:defRPr sz="1900" kern="1200" baseline="0">
          <a:solidFill>
            <a:schemeClr val="tx1"/>
          </a:solidFill>
          <a:latin typeface="Calibri Light" panose="020F0302020204030204" pitchFamily="34" charset="0"/>
          <a:ea typeface="+mn-ea"/>
          <a:cs typeface="+mn-cs"/>
        </a:defRPr>
      </a:lvl1pPr>
      <a:lvl2pPr marL="324000" indent="-216000" algn="l" defTabSz="9144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>
          <a:srgbClr val="428D96"/>
        </a:buClr>
        <a:buFont typeface="Calibri Light" panose="020F0302020204030204" pitchFamily="34" charset="0"/>
        <a:buChar char="●"/>
        <a:defRPr sz="1900" kern="1200" baseline="0">
          <a:solidFill>
            <a:schemeClr val="tx1"/>
          </a:solidFill>
          <a:latin typeface="Calibri Light" panose="020F0302020204030204" pitchFamily="34" charset="0"/>
          <a:ea typeface="+mn-ea"/>
          <a:cs typeface="+mn-cs"/>
        </a:defRPr>
      </a:lvl2pPr>
      <a:lvl3pPr marL="612000" indent="-18000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•"/>
        <a:defRPr sz="1900" kern="1200" baseline="0">
          <a:solidFill>
            <a:schemeClr val="tx1"/>
          </a:solidFill>
          <a:latin typeface="Calibri Light" panose="020F0302020204030204" pitchFamily="34" charset="0"/>
          <a:ea typeface="+mn-ea"/>
          <a:cs typeface="+mn-cs"/>
        </a:defRPr>
      </a:lvl3pPr>
      <a:lvl4pPr marL="612000" indent="-18000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•"/>
        <a:defRPr sz="1900" kern="1200" baseline="0">
          <a:solidFill>
            <a:schemeClr val="tx1"/>
          </a:solidFill>
          <a:latin typeface="Calibri Light" panose="020F0302020204030204" pitchFamily="34" charset="0"/>
          <a:ea typeface="+mn-ea"/>
          <a:cs typeface="+mn-cs"/>
        </a:defRPr>
      </a:lvl4pPr>
      <a:lvl5pPr marL="612000" indent="-18000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•"/>
        <a:defRPr sz="1900" kern="1200" baseline="0">
          <a:solidFill>
            <a:schemeClr val="tx1"/>
          </a:solidFill>
          <a:latin typeface="Calibri Light" panose="020F0302020204030204" pitchFamily="34" charset="0"/>
          <a:ea typeface="+mn-ea"/>
          <a:cs typeface="+mn-cs"/>
        </a:defRPr>
      </a:lvl5pPr>
      <a:lvl6pPr marL="1260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340">
          <p15:clr>
            <a:srgbClr val="F26B43"/>
          </p15:clr>
        </p15:guide>
        <p15:guide id="2" pos="5534">
          <p15:clr>
            <a:srgbClr val="F26B43"/>
          </p15:clr>
        </p15:guide>
        <p15:guide id="3" orient="horz" pos="595">
          <p15:clr>
            <a:srgbClr val="F26B43"/>
          </p15:clr>
        </p15:guide>
        <p15:guide id="4" orient="horz" pos="3906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sv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sv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edu.gov.cz/pro-vedeni-skoly/ips-stredni-clanek-podpory/kontakty-stredni-clanek/" TargetMode="External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7.svg"/><Relationship Id="rId4" Type="http://schemas.openxmlformats.org/officeDocument/2006/relationships/image" Target="../media/image16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sv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statis.msmt.gov.cz/nepedagogove" TargetMode="External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sv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financnisprava.gov.cz/cs/dane/kraje-a-obce/danove-prijmy-kraju-a-obci/rozpoctove-urceni-dani/danove-prijmy-rozpoctu-kraju-a-obci-dle-zakona-o-rozpoctovem-urceni-dani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Nadpis 1"/>
          <p:cNvSpPr>
            <a:spLocks noGrp="1"/>
          </p:cNvSpPr>
          <p:nvPr>
            <p:ph type="ctrTitle"/>
          </p:nvPr>
        </p:nvSpPr>
        <p:spPr>
          <a:xfrm>
            <a:off x="276447" y="1025255"/>
            <a:ext cx="8339833" cy="2138634"/>
          </a:xfrm>
        </p:spPr>
        <p:txBody>
          <a:bodyPr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cs-CZ" altLang="cs-CZ" sz="4000" dirty="0">
                <a:latin typeface="+mn-lt"/>
                <a:cs typeface="Times New Roman"/>
              </a:rPr>
              <a:t>Novela RUD, dopady a postup pro samosprávy při sestavování rozpočtů</a:t>
            </a:r>
            <a:br>
              <a:rPr lang="cs-CZ" altLang="cs-CZ" sz="4000" dirty="0">
                <a:latin typeface="+mn-lt"/>
                <a:cs typeface="Times New Roman"/>
              </a:rPr>
            </a:br>
            <a:br>
              <a:rPr lang="cs-CZ" altLang="cs-CZ" sz="2000" dirty="0">
                <a:latin typeface="+mn-lt"/>
                <a:cs typeface="Times New Roman"/>
              </a:rPr>
            </a:br>
            <a:r>
              <a:rPr lang="cs-CZ" altLang="cs-CZ" sz="2000" dirty="0">
                <a:latin typeface="+mn-lt"/>
                <a:cs typeface="Times New Roman"/>
              </a:rPr>
              <a:t>25. 9. 2025, 21. SETKÁNÍ STAROSTŮ A MÍSTOSTAROSTŮ PARDUBICKÉHO KRAJE </a:t>
            </a:r>
            <a:endParaRPr lang="cs-CZ" altLang="cs-CZ" sz="4000" dirty="0">
              <a:latin typeface="+mn-lt"/>
              <a:cs typeface="Times New Roman"/>
            </a:endParaRPr>
          </a:p>
        </p:txBody>
      </p:sp>
      <p:sp>
        <p:nvSpPr>
          <p:cNvPr id="8195" name="Podnadpis 2"/>
          <p:cNvSpPr>
            <a:spLocks noGrp="1"/>
          </p:cNvSpPr>
          <p:nvPr>
            <p:ph type="subTitle" idx="1"/>
          </p:nvPr>
        </p:nvSpPr>
        <p:spPr>
          <a:xfrm>
            <a:off x="839416" y="5949280"/>
            <a:ext cx="8640960" cy="576064"/>
          </a:xfrm>
        </p:spPr>
        <p:txBody>
          <a:bodyPr vert="horz" lIns="0" tIns="0" rIns="0" bIns="0" rtlCol="0" anchor="t">
            <a:normAutofit lnSpcReduction="10000"/>
          </a:bodyPr>
          <a:lstStyle/>
          <a:p>
            <a:r>
              <a:rPr lang="cs-CZ" altLang="cs-CZ" dirty="0">
                <a:latin typeface="+mj-lt"/>
                <a:cs typeface="Times New Roman"/>
              </a:rPr>
              <a:t>Ministerstvo školství, mládeže a tělovýchovy, Sekce ekonomická a legislativní </a:t>
            </a:r>
            <a:endParaRPr lang="cs-CZ" altLang="cs-CZ" dirty="0">
              <a:latin typeface="+mj-lt"/>
              <a:cs typeface="Times New Roman" panose="02020603050405020304" pitchFamily="18" charset="0"/>
            </a:endParaRPr>
          </a:p>
          <a:p>
            <a:pPr marR="0" eaLnBrk="1" hangingPunct="1"/>
            <a:r>
              <a:rPr lang="cs-CZ" altLang="cs-CZ" dirty="0">
                <a:latin typeface="+mj-lt"/>
                <a:cs typeface="Times New Roman" panose="02020603050405020304" pitchFamily="18" charset="0"/>
              </a:rPr>
              <a:t>Pavel Křeček</a:t>
            </a:r>
          </a:p>
        </p:txBody>
      </p:sp>
    </p:spTree>
  </p:cSld>
  <p:clrMapOvr>
    <a:masterClrMapping/>
  </p:clrMapOvr>
  <p:transition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8" name="Rectangle 37">
            <a:extLst>
              <a:ext uri="{FF2B5EF4-FFF2-40B4-BE49-F238E27FC236}">
                <a16:creationId xmlns:a16="http://schemas.microsoft.com/office/drawing/2014/main" id="{A2679492-7988-4050-9056-5424444524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EE5D8786-639A-ECDD-D0F8-130883D9B2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12091" y="501651"/>
            <a:ext cx="4395340" cy="1716255"/>
          </a:xfrm>
        </p:spPr>
        <p:txBody>
          <a:bodyPr anchor="b">
            <a:normAutofit/>
          </a:bodyPr>
          <a:lstStyle/>
          <a:p>
            <a:r>
              <a:rPr lang="cs-CZ" sz="5600" dirty="0"/>
              <a:t>Výzva pro venkov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B091B163-7D61-4891-ABCF-5C13D9C418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5779911" cy="6858000"/>
          </a:xfrm>
          <a:prstGeom prst="rect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accent2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Graphic 7" descr="Třída">
            <a:extLst>
              <a:ext uri="{FF2B5EF4-FFF2-40B4-BE49-F238E27FC236}">
                <a16:creationId xmlns:a16="http://schemas.microsoft.com/office/drawing/2014/main" id="{CD6BD240-A383-084A-72C8-0F0B3C839F9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79143" y="818188"/>
            <a:ext cx="5221625" cy="5221625"/>
          </a:xfrm>
          <a:prstGeom prst="rect">
            <a:avLst/>
          </a:prstGeom>
        </p:spPr>
      </p:pic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55E53278-5179-3CF8-9DEC-22F370BF86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92583" y="2645922"/>
            <a:ext cx="4434721" cy="3710427"/>
          </a:xfrm>
        </p:spPr>
        <p:txBody>
          <a:bodyPr anchor="t">
            <a:normAutofit lnSpcReduction="10000"/>
          </a:bodyPr>
          <a:lstStyle/>
          <a:p>
            <a:r>
              <a:rPr lang="cs-CZ" sz="2000" dirty="0">
                <a:solidFill>
                  <a:schemeClr val="tx1">
                    <a:alpha val="80000"/>
                  </a:schemeClr>
                </a:solidFill>
              </a:rPr>
              <a:t>Nezvratný demografický trend</a:t>
            </a:r>
          </a:p>
          <a:p>
            <a:r>
              <a:rPr lang="cs-CZ" sz="2000" dirty="0">
                <a:solidFill>
                  <a:schemeClr val="tx1">
                    <a:alpha val="80000"/>
                  </a:schemeClr>
                </a:solidFill>
              </a:rPr>
              <a:t>Milhostov (Cheb) – 4 žáci v ZŠ + MŠ</a:t>
            </a:r>
          </a:p>
          <a:p>
            <a:r>
              <a:rPr lang="cs-CZ" sz="2000" dirty="0">
                <a:solidFill>
                  <a:schemeClr val="tx1">
                    <a:alpha val="80000"/>
                  </a:schemeClr>
                </a:solidFill>
              </a:rPr>
              <a:t>Nadějkov (Tábor) – 5 žáků v ZŠ + MŠ</a:t>
            </a:r>
          </a:p>
          <a:p>
            <a:r>
              <a:rPr lang="cs-CZ" sz="2000" dirty="0">
                <a:solidFill>
                  <a:schemeClr val="tx1">
                    <a:alpha val="80000"/>
                  </a:schemeClr>
                </a:solidFill>
              </a:rPr>
              <a:t>Krásný Les (Liberec) – 7 žáků v ZŠ + MŠ</a:t>
            </a:r>
          </a:p>
          <a:p>
            <a:r>
              <a:rPr lang="cs-CZ" sz="2000" dirty="0">
                <a:solidFill>
                  <a:schemeClr val="tx1">
                    <a:alpha val="80000"/>
                  </a:schemeClr>
                </a:solidFill>
              </a:rPr>
              <a:t>Koclířov (Svitavy) – 7 žáků v ZŠ + MŠ</a:t>
            </a:r>
          </a:p>
          <a:p>
            <a:r>
              <a:rPr lang="cs-CZ" sz="2000" dirty="0">
                <a:solidFill>
                  <a:schemeClr val="tx1">
                    <a:alpha val="80000"/>
                  </a:schemeClr>
                </a:solidFill>
              </a:rPr>
              <a:t>Kuchařovice (Znojmo) – 7 žáků v ZŠ (2 třídy) + MŠ + přípravná třída</a:t>
            </a:r>
          </a:p>
          <a:p>
            <a:r>
              <a:rPr lang="cs-CZ" sz="2000" dirty="0">
                <a:solidFill>
                  <a:schemeClr val="tx1">
                    <a:alpha val="80000"/>
                  </a:schemeClr>
                </a:solidFill>
              </a:rPr>
              <a:t>10 svazkových škol – 2 375 dětí a žáků</a:t>
            </a:r>
          </a:p>
          <a:p>
            <a:r>
              <a:rPr lang="cs-CZ" sz="2000" dirty="0">
                <a:solidFill>
                  <a:schemeClr val="tx1">
                    <a:alpha val="80000"/>
                  </a:schemeClr>
                </a:solidFill>
              </a:rPr>
              <a:t>Institut „společné“ školské právnické osoby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F5EE526E-53AA-B663-6E7F-1DC72EC397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  <a:defRPr/>
            </a:pPr>
            <a:fld id="{342DEA92-4AEB-488F-9FD5-6667E5110394}" type="slidenum">
              <a:rPr lang="cs-CZ" altLang="cs-CZ">
                <a:solidFill>
                  <a:schemeClr val="tx1">
                    <a:alpha val="60000"/>
                  </a:schemeClr>
                </a:solidFill>
              </a:rPr>
              <a:pPr>
                <a:spcAft>
                  <a:spcPts val="600"/>
                </a:spcAft>
                <a:defRPr/>
              </a:pPr>
              <a:t>10</a:t>
            </a:fld>
            <a:endParaRPr lang="cs-CZ" altLang="cs-CZ">
              <a:solidFill>
                <a:schemeClr val="tx1">
                  <a:alpha val="60000"/>
                </a:schemeClr>
              </a:solidFill>
            </a:endParaRPr>
          </a:p>
        </p:txBody>
      </p:sp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id="{C49DA8F6-BCC1-4447-B54C-57856834B9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1586162" y="3610394"/>
            <a:ext cx="0" cy="3238728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2962546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Slide Background">
            <a:extLst>
              <a:ext uri="{FF2B5EF4-FFF2-40B4-BE49-F238E27FC236}">
                <a16:creationId xmlns:a16="http://schemas.microsoft.com/office/drawing/2014/main" id="{7DE220E6-BA55-4F04-B3C4-F4985F3E77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-1" y="0"/>
            <a:ext cx="12191999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36" name="tint">
            <a:extLst>
              <a:ext uri="{FF2B5EF4-FFF2-40B4-BE49-F238E27FC236}">
                <a16:creationId xmlns:a16="http://schemas.microsoft.com/office/drawing/2014/main" id="{5AE190BC-D2FD-433E-AB89-0DF68EFD6D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145644" y="0"/>
            <a:ext cx="1046356" cy="6858000"/>
          </a:xfrm>
          <a:prstGeom prst="rect">
            <a:avLst/>
          </a:prstGeom>
          <a:solidFill>
            <a:schemeClr val="bg2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dirty="0"/>
          </a:p>
        </p:txBody>
      </p:sp>
      <p:sp useBgFill="1">
        <p:nvSpPr>
          <p:cNvPr id="37" name="Rectangle 26">
            <a:extLst>
              <a:ext uri="{FF2B5EF4-FFF2-40B4-BE49-F238E27FC236}">
                <a16:creationId xmlns:a16="http://schemas.microsoft.com/office/drawing/2014/main" id="{43E8FEA2-54EE-4F84-B5DB-A055A7D805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116444" y="0"/>
            <a:ext cx="6075554" cy="6858000"/>
          </a:xfrm>
          <a:prstGeom prst="rect">
            <a:avLst/>
          </a:prstGeom>
          <a:ln>
            <a:noFill/>
          </a:ln>
          <a:effectLst>
            <a:outerShdw blurRad="508000" dist="190500" dir="5460000" sx="93000" sy="93000" algn="t" rotWithShape="0">
              <a:srgbClr val="000000">
                <a:alpha val="3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933E72F2-A507-85D2-4B09-088E4F9609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16432" y="762001"/>
            <a:ext cx="4554680" cy="1708243"/>
          </a:xfrm>
        </p:spPr>
        <p:txBody>
          <a:bodyPr anchor="ctr">
            <a:normAutofit/>
          </a:bodyPr>
          <a:lstStyle/>
          <a:p>
            <a:r>
              <a:rPr lang="cs-CZ" sz="4000"/>
              <a:t>Co má nyní zřizovatel/ředitel udělat?</a:t>
            </a:r>
          </a:p>
        </p:txBody>
      </p:sp>
      <p:pic>
        <p:nvPicPr>
          <p:cNvPr id="8" name="Graphic 7" descr="Zaškrtnutí">
            <a:extLst>
              <a:ext uri="{FF2B5EF4-FFF2-40B4-BE49-F238E27FC236}">
                <a16:creationId xmlns:a16="http://schemas.microsoft.com/office/drawing/2014/main" id="{95B06202-4607-7296-638C-1C768FB975A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61367" y="1158500"/>
            <a:ext cx="4541003" cy="4541003"/>
          </a:xfrm>
          <a:prstGeom prst="rect">
            <a:avLst/>
          </a:prstGeom>
        </p:spPr>
      </p:pic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3113F706-D225-0BCA-3043-ACA6BF53F1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16432" y="2470244"/>
            <a:ext cx="4554680" cy="3769835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cs-CZ" sz="1700"/>
              <a:t>Zodpovědět si několik základní otázek </a:t>
            </a:r>
          </a:p>
          <a:p>
            <a:pPr marL="450900" lvl="1" indent="-3429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cs-CZ" sz="1700"/>
              <a:t>Chceme se společně tématem více zabývat?</a:t>
            </a:r>
          </a:p>
          <a:p>
            <a:pPr marL="450900" lvl="1" indent="-3429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cs-CZ" sz="1700"/>
              <a:t>Chceme se tím zabývat hned nebo si v klidu situaci zanalyzujeme?</a:t>
            </a:r>
          </a:p>
          <a:p>
            <a:pPr marL="450900" lvl="1" indent="-3429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cs-CZ" sz="1700"/>
              <a:t>Jaké máme rozpočtové priority (na úrovni zřizovatele i škol)?</a:t>
            </a:r>
          </a:p>
          <a:p>
            <a:pPr marL="450900" lvl="1" indent="-3429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cs-CZ" sz="1700"/>
              <a:t>Jakou chceme mít strukturu škol a jak mají vypadat (personálně i materiálově)?</a:t>
            </a:r>
          </a:p>
          <a:p>
            <a:pPr marL="450900" lvl="1" indent="-3429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cs-CZ" sz="1700"/>
              <a:t>Jak chceme zajišťovat provoz škol? Má zřizovatel kapacitu a chuť se o provoz starat?</a:t>
            </a:r>
          </a:p>
          <a:p>
            <a:pPr marL="450900" lvl="1" indent="-3429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cs-CZ" sz="1700"/>
              <a:t>Máme zájem o spolupráci s jinými zřizovateli/školami?</a:t>
            </a:r>
          </a:p>
          <a:p>
            <a:pPr marL="450900" lvl="1" indent="-3429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cs-CZ" sz="1700"/>
              <a:t>Jak vypadá místní demografie?</a:t>
            </a:r>
          </a:p>
          <a:p>
            <a:pPr marL="450900" lvl="1" indent="-3429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cs-CZ" sz="1700"/>
              <a:t>Víme, na koho se obrátit o pomoc?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BC410FFE-3DA8-57CE-620B-CC7353CF76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32520" y="6356350"/>
            <a:ext cx="3199383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  <a:defRPr/>
            </a:pPr>
            <a:fld id="{342DEA92-4AEB-488F-9FD5-6667E5110394}" type="slidenum">
              <a:rPr lang="cs-CZ" altLang="cs-CZ">
                <a:solidFill>
                  <a:schemeClr val="tx1"/>
                </a:solidFill>
              </a:rPr>
              <a:pPr>
                <a:spcAft>
                  <a:spcPts val="600"/>
                </a:spcAft>
                <a:defRPr/>
              </a:pPr>
              <a:t>11</a:t>
            </a:fld>
            <a:endParaRPr lang="cs-CZ" altLang="cs-CZ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456516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6" name="Rectangle 35">
            <a:extLst>
              <a:ext uri="{FF2B5EF4-FFF2-40B4-BE49-F238E27FC236}">
                <a16:creationId xmlns:a16="http://schemas.microsoft.com/office/drawing/2014/main" id="{04812C46-200A-4DEB-A05E-3ED6C68C23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9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24EA3EB4-E379-E722-F939-A8DEB0E22340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3408" b="11907"/>
          <a:stretch/>
        </p:blipFill>
        <p:spPr>
          <a:xfrm>
            <a:off x="2522356" y="10"/>
            <a:ext cx="9669642" cy="6857990"/>
          </a:xfrm>
          <a:prstGeom prst="rect">
            <a:avLst/>
          </a:prstGeom>
        </p:spPr>
      </p:pic>
      <p:sp>
        <p:nvSpPr>
          <p:cNvPr id="38" name="Rectangle 37">
            <a:extLst>
              <a:ext uri="{FF2B5EF4-FFF2-40B4-BE49-F238E27FC236}">
                <a16:creationId xmlns:a16="http://schemas.microsoft.com/office/drawing/2014/main" id="{D1EA859B-E555-4109-94F3-6700E046E0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7390263" cy="6858000"/>
          </a:xfrm>
          <a:prstGeom prst="rect">
            <a:avLst/>
          </a:prstGeom>
          <a:gradFill>
            <a:gsLst>
              <a:gs pos="48000">
                <a:schemeClr val="bg1"/>
              </a:gs>
              <a:gs pos="35000">
                <a:schemeClr val="bg1">
                  <a:alpha val="77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CBC62A0D-5129-33E2-4C9A-2FDCB06DE1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3822189" cy="1899912"/>
          </a:xfrm>
        </p:spPr>
        <p:txBody>
          <a:bodyPr>
            <a:normAutofit/>
          </a:bodyPr>
          <a:lstStyle/>
          <a:p>
            <a:r>
              <a:rPr lang="cs-CZ" sz="4000"/>
              <a:t>STŘEDNÍ ČLÁNEK MŠMT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DBF9A7F-464A-2DAB-6D2E-FDD1FCF67A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434201"/>
            <a:ext cx="3822189" cy="3742762"/>
          </a:xfrm>
        </p:spPr>
        <p:txBody>
          <a:bodyPr>
            <a:normAutofit/>
          </a:bodyPr>
          <a:lstStyle/>
          <a:p>
            <a:r>
              <a:rPr lang="en-US" sz="2000" b="1">
                <a:latin typeface="Petrona Bold" pitchFamily="34" charset="0"/>
                <a:ea typeface="Petrona Bold" pitchFamily="34" charset="-122"/>
                <a:cs typeface="Petrona Bold" pitchFamily="34" charset="-120"/>
              </a:rPr>
              <a:t>Metodická podpora</a:t>
            </a:r>
            <a:endParaRPr lang="en-US" sz="2000"/>
          </a:p>
          <a:p>
            <a:r>
              <a:rPr lang="en-US" sz="2000" b="1">
                <a:latin typeface="Petrona Bold" pitchFamily="34" charset="0"/>
                <a:ea typeface="Petrona Bold" pitchFamily="34" charset="-122"/>
                <a:cs typeface="Petrona Bold" pitchFamily="34" charset="-120"/>
              </a:rPr>
              <a:t>Síťování a sdílení zkušeností</a:t>
            </a:r>
            <a:endParaRPr lang="en-US" sz="2000"/>
          </a:p>
          <a:p>
            <a:r>
              <a:rPr lang="cs-CZ" sz="2000" b="1">
                <a:latin typeface="Petrona Bold" pitchFamily="34" charset="0"/>
                <a:ea typeface="Petrona Bold" pitchFamily="34" charset="-122"/>
                <a:cs typeface="Petrona Bold" pitchFamily="34" charset="-120"/>
              </a:rPr>
              <a:t>Infoservis</a:t>
            </a:r>
            <a:endParaRPr lang="en-US" sz="2000"/>
          </a:p>
          <a:p>
            <a:r>
              <a:rPr lang="cs-CZ" sz="2000" b="1">
                <a:latin typeface="Petrona Bold" pitchFamily="34" charset="0"/>
                <a:ea typeface="Petrona Bold" pitchFamily="34" charset="-122"/>
                <a:cs typeface="Petrona Bold" pitchFamily="34" charset="-120"/>
              </a:rPr>
              <a:t>Helpdesk</a:t>
            </a:r>
          </a:p>
          <a:p>
            <a:r>
              <a:rPr lang="pl-PL" sz="2000">
                <a:hlinkClick r:id="rId3"/>
              </a:rPr>
              <a:t>Kontakty na tým Středního článku podpory - edu.gov.cz</a:t>
            </a:r>
            <a:endParaRPr lang="en-US" sz="2000"/>
          </a:p>
          <a:p>
            <a:endParaRPr lang="cs-CZ" sz="200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F6CD12BE-E404-A85A-4CFB-6D393A6667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  <a:defRPr/>
            </a:pPr>
            <a:fld id="{342DEA92-4AEB-488F-9FD5-6667E5110394}" type="slidenum">
              <a:rPr lang="cs-CZ" altLang="cs-CZ">
                <a:solidFill>
                  <a:srgbClr val="FFFFFF"/>
                </a:solidFill>
              </a:rPr>
              <a:pPr>
                <a:spcAft>
                  <a:spcPts val="600"/>
                </a:spcAft>
                <a:defRPr/>
              </a:pPr>
              <a:t>12</a:t>
            </a:fld>
            <a:endParaRPr lang="cs-CZ" altLang="cs-CZ">
              <a:solidFill>
                <a:srgbClr val="FFFFFF"/>
              </a:solidFill>
            </a:endParaRPr>
          </a:p>
        </p:txBody>
      </p:sp>
      <p:pic>
        <p:nvPicPr>
          <p:cNvPr id="8" name="Graphic 7" descr="Chat">
            <a:extLst>
              <a:ext uri="{FF2B5EF4-FFF2-40B4-BE49-F238E27FC236}">
                <a16:creationId xmlns:a16="http://schemas.microsoft.com/office/drawing/2014/main" id="{60E2D6AB-474A-5B63-378F-9529B147977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88900" y="0"/>
            <a:ext cx="749300" cy="749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9713883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Nadpis 1"/>
          <p:cNvSpPr>
            <a:spLocks noGrp="1"/>
          </p:cNvSpPr>
          <p:nvPr>
            <p:ph type="ctrTitle"/>
          </p:nvPr>
        </p:nvSpPr>
        <p:spPr>
          <a:xfrm>
            <a:off x="911424" y="1268760"/>
            <a:ext cx="7632848" cy="1944216"/>
          </a:xfrm>
        </p:spPr>
        <p:txBody>
          <a:bodyPr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cs-CZ" altLang="cs-CZ" sz="4000" dirty="0">
                <a:cs typeface="Times New Roman" pitchFamily="18" charset="0"/>
              </a:rPr>
              <a:t>Děkuji za pozornost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4F8CF702-FE1C-4705-81E4-2D912F13BCE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/>
              <a:t>Pavel.Krecek@msmt.gov.cz</a:t>
            </a:r>
          </a:p>
        </p:txBody>
      </p:sp>
    </p:spTree>
    <p:extLst>
      <p:ext uri="{BB962C8B-B14F-4D97-AF65-F5344CB8AC3E}">
        <p14:creationId xmlns:p14="http://schemas.microsoft.com/office/powerpoint/2010/main" val="1972308546"/>
      </p:ext>
    </p:extLst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E02239D2-A05D-4A1C-9F06-FBA7FC730E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353CD589-89EB-347F-950A-CE22086F03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19300" y="538956"/>
            <a:ext cx="8985250" cy="1118394"/>
          </a:xfrm>
        </p:spPr>
        <p:txBody>
          <a:bodyPr anchor="t">
            <a:normAutofit/>
          </a:bodyPr>
          <a:lstStyle/>
          <a:p>
            <a:r>
              <a:rPr lang="cs-CZ" sz="3400"/>
              <a:t>Aktuální vývoj ohledně novely školského zákona a dalších souvisejících zákonů</a:t>
            </a:r>
            <a:endParaRPr lang="cs-CZ" sz="3400" dirty="0"/>
          </a:p>
        </p:txBody>
      </p:sp>
      <p:pic>
        <p:nvPicPr>
          <p:cNvPr id="8" name="Graphic 7" descr="Open Book">
            <a:extLst>
              <a:ext uri="{FF2B5EF4-FFF2-40B4-BE49-F238E27FC236}">
                <a16:creationId xmlns:a16="http://schemas.microsoft.com/office/drawing/2014/main" id="{F1829B07-19F4-D45F-8296-60FB72885DB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04900" y="538956"/>
            <a:ext cx="749300" cy="749300"/>
          </a:xfrm>
          <a:prstGeom prst="rect">
            <a:avLst/>
          </a:prstGeom>
        </p:spPr>
      </p:pic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423FD83-26DD-6899-D909-602D52C18F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09650" y="1657351"/>
            <a:ext cx="9994900" cy="4661694"/>
          </a:xfrm>
        </p:spPr>
        <p:txBody>
          <a:bodyPr vert="horz" lIns="0" tIns="0" rIns="0" bIns="0" rtlCol="0" anchor="t">
            <a:normAutofit lnSpcReduction="10000"/>
          </a:bodyPr>
          <a:lstStyle/>
          <a:p>
            <a:pPr marL="323850" indent="-215900">
              <a:lnSpc>
                <a:spcPct val="90000"/>
              </a:lnSpc>
            </a:pPr>
            <a:r>
              <a:rPr lang="cs-CZ" sz="1700" dirty="0">
                <a:latin typeface="Calibri Light"/>
                <a:ea typeface="Calibri Light"/>
                <a:cs typeface="Calibri Light"/>
              </a:rPr>
              <a:t>Zákon č. 267/2025 Sb. ze dne 4. 8. 2025</a:t>
            </a:r>
            <a:endParaRPr lang="en-US" sz="1700" dirty="0">
              <a:latin typeface="Calibri Light"/>
              <a:ea typeface="Calibri Light"/>
              <a:cs typeface="Calibri Light"/>
            </a:endParaRPr>
          </a:p>
          <a:p>
            <a:pPr marL="323850" indent="-215900">
              <a:lnSpc>
                <a:spcPct val="90000"/>
              </a:lnSpc>
            </a:pPr>
            <a:r>
              <a:rPr lang="cs-CZ" sz="1700" dirty="0">
                <a:latin typeface="Calibri Light"/>
                <a:ea typeface="Calibri Light"/>
                <a:cs typeface="Calibri Light"/>
              </a:rPr>
              <a:t>Ve vztahu ke změně kompetencí ve financování nepedagogické práce a části ONIV účinnost od 1. 1. 2026</a:t>
            </a:r>
          </a:p>
          <a:p>
            <a:pPr marL="666750" indent="-3429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cs-CZ" sz="1700" dirty="0">
                <a:latin typeface="Calibri Light"/>
                <a:ea typeface="Calibri Light"/>
                <a:cs typeface="Calibri Light"/>
              </a:rPr>
              <a:t>tzn. prosincové výplaty budou ještě v lednu 2026 hrazeny z „přímých výdajů“	</a:t>
            </a:r>
          </a:p>
          <a:p>
            <a:pPr marL="323850" indent="-215900">
              <a:lnSpc>
                <a:spcPct val="90000"/>
              </a:lnSpc>
            </a:pPr>
            <a:r>
              <a:rPr lang="cs-CZ" sz="1700" dirty="0">
                <a:latin typeface="Calibri Light"/>
                <a:ea typeface="Calibri Light"/>
                <a:cs typeface="Calibri Light"/>
              </a:rPr>
              <a:t>Krajské normativy stanoveny v „celoroční“ výši, rozpis školským zařízením upraven v průběhu června</a:t>
            </a:r>
          </a:p>
          <a:p>
            <a:pPr marL="323850" indent="-215900">
              <a:lnSpc>
                <a:spcPct val="90000"/>
              </a:lnSpc>
            </a:pPr>
            <a:r>
              <a:rPr lang="cs-CZ" sz="1700" dirty="0">
                <a:latin typeface="Calibri Light"/>
                <a:ea typeface="Calibri Light"/>
                <a:cs typeface="Calibri Light"/>
              </a:rPr>
              <a:t>Dofinancování nepedagogické práce a ONIV </a:t>
            </a:r>
            <a:r>
              <a:rPr lang="cs-CZ" sz="1700" u="sng" dirty="0">
                <a:latin typeface="Calibri Light"/>
                <a:ea typeface="Calibri Light"/>
                <a:cs typeface="Calibri Light"/>
              </a:rPr>
              <a:t>ve školách </a:t>
            </a:r>
          </a:p>
          <a:p>
            <a:pPr marL="393700" indent="-28575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cs-CZ" sz="1700" dirty="0">
                <a:latin typeface="Calibri Light"/>
                <a:ea typeface="Calibri Light"/>
                <a:cs typeface="Calibri Light"/>
              </a:rPr>
              <a:t>Stanovení dalších finančních prostředků – plošné, nevyžaduje administrativní kroky ze strany ředitelů škol (KÚ zasláno první týden v září)</a:t>
            </a:r>
          </a:p>
          <a:p>
            <a:pPr marL="323850" indent="-215900"/>
            <a:r>
              <a:rPr lang="cs-CZ" sz="1700" dirty="0">
                <a:latin typeface="Calibri Light"/>
                <a:ea typeface="Calibri Light"/>
                <a:cs typeface="Calibri Light"/>
              </a:rPr>
              <a:t>Novela zahrnuje zejména</a:t>
            </a:r>
          </a:p>
          <a:p>
            <a:pPr marL="611505" lvl="2" indent="-179705"/>
            <a:r>
              <a:rPr lang="cs-CZ" sz="1700" dirty="0">
                <a:latin typeface="Calibri Light"/>
                <a:ea typeface="Calibri Light"/>
                <a:cs typeface="Calibri Light"/>
              </a:rPr>
              <a:t>převod financování nepedagogické práce (od 1.1.2026)</a:t>
            </a:r>
            <a:endParaRPr lang="cs-CZ" sz="1700" dirty="0">
              <a:ea typeface="Calibri Light" panose="020F0302020204030204" pitchFamily="34" charset="0"/>
              <a:cs typeface="Calibri Light" panose="020F0302020204030204" pitchFamily="34" charset="0"/>
            </a:endParaRPr>
          </a:p>
          <a:p>
            <a:pPr marL="611505" lvl="2" indent="-179705"/>
            <a:r>
              <a:rPr lang="cs-CZ" sz="1700" dirty="0">
                <a:latin typeface="Calibri Light"/>
                <a:ea typeface="Calibri Light"/>
                <a:cs typeface="Calibri Light"/>
              </a:rPr>
              <a:t>institucionalizaci pozic psychologů, speciálních pedagogů a sociálních pedagogů (od 1.1.2026)</a:t>
            </a:r>
            <a:endParaRPr lang="cs-CZ" sz="1700" dirty="0">
              <a:ea typeface="Calibri Light" panose="020F0302020204030204" pitchFamily="34" charset="0"/>
              <a:cs typeface="Calibri Light" panose="020F0302020204030204" pitchFamily="34" charset="0"/>
            </a:endParaRPr>
          </a:p>
          <a:p>
            <a:pPr marL="611505" lvl="2" indent="-179705"/>
            <a:r>
              <a:rPr lang="cs-CZ" sz="1700" dirty="0">
                <a:latin typeface="Calibri Light"/>
                <a:ea typeface="Calibri Light"/>
                <a:cs typeface="Calibri Light"/>
              </a:rPr>
              <a:t>inovaci školské právnické osoby</a:t>
            </a:r>
          </a:p>
          <a:p>
            <a:pPr marL="611505" lvl="2" indent="-179705"/>
            <a:r>
              <a:rPr lang="cs-CZ" sz="1700" dirty="0">
                <a:latin typeface="Calibri Light"/>
                <a:ea typeface="Calibri Light"/>
                <a:cs typeface="Calibri Light"/>
              </a:rPr>
              <a:t>„indexaci“ škol</a:t>
            </a:r>
          </a:p>
          <a:p>
            <a:pPr marL="611505" lvl="2" indent="-179705">
              <a:spcAft>
                <a:spcPts val="800"/>
              </a:spcAft>
            </a:pPr>
            <a:r>
              <a:rPr lang="cs-CZ" sz="1700" dirty="0">
                <a:latin typeface="Calibri Light"/>
                <a:ea typeface="Calibri Light"/>
                <a:cs typeface="Calibri Light"/>
              </a:rPr>
              <a:t>a další změny</a:t>
            </a:r>
            <a:endParaRPr lang="cs-CZ" sz="1700" dirty="0">
              <a:highlight>
                <a:srgbClr val="FFFF00"/>
              </a:highlight>
              <a:ea typeface="Calibri Light" panose="020F0302020204030204" pitchFamily="34" charset="0"/>
              <a:cs typeface="Calibri Light" panose="020F0302020204030204" pitchFamily="34" charset="0"/>
            </a:endParaRPr>
          </a:p>
          <a:p>
            <a:pPr marL="323850" indent="-215900"/>
            <a:r>
              <a:rPr lang="cs-CZ" sz="1700" dirty="0">
                <a:ea typeface="Calibri Light" panose="020F0302020204030204" pitchFamily="34" charset="0"/>
                <a:cs typeface="Calibri Light" panose="020F0302020204030204" pitchFamily="34" charset="0"/>
              </a:rPr>
              <a:t>Novela vyhlášky o krajských normativech – zveřejněno ve Sbírce zákonů dne 25. 8. 2025 (č. 306/2025 Sb.)</a:t>
            </a:r>
          </a:p>
          <a:p>
            <a:pPr marL="323850" indent="-215900"/>
            <a:r>
              <a:rPr lang="cs-CZ" sz="1700" dirty="0">
                <a:latin typeface="Calibri Light"/>
                <a:ea typeface="Calibri Light"/>
                <a:cs typeface="Calibri Light"/>
              </a:rPr>
              <a:t>Nové NV k rozpočtovému určení daní – vláda </a:t>
            </a:r>
            <a:r>
              <a:rPr lang="cs-CZ" sz="1700">
                <a:latin typeface="Calibri Light"/>
                <a:ea typeface="Calibri Light"/>
                <a:cs typeface="Calibri Light"/>
              </a:rPr>
              <a:t>ČR projedná </a:t>
            </a:r>
            <a:r>
              <a:rPr lang="cs-CZ" sz="1700" dirty="0">
                <a:latin typeface="Calibri Light"/>
                <a:ea typeface="Calibri Light"/>
                <a:cs typeface="Calibri Light"/>
              </a:rPr>
              <a:t>10. 9. 2025</a:t>
            </a:r>
          </a:p>
          <a:p>
            <a:pPr marL="393700" indent="-285750">
              <a:lnSpc>
                <a:spcPct val="90000"/>
              </a:lnSpc>
              <a:buFont typeface="Arial" panose="020B0604020202020204" pitchFamily="34" charset="0"/>
              <a:buChar char="•"/>
            </a:pPr>
            <a:endParaRPr lang="cs-CZ" sz="1700" dirty="0">
              <a:latin typeface="Calibri Light"/>
              <a:ea typeface="Calibri Light"/>
              <a:cs typeface="Calibri Light"/>
            </a:endParaRPr>
          </a:p>
          <a:p>
            <a:pPr marL="107950" indent="0">
              <a:lnSpc>
                <a:spcPct val="90000"/>
              </a:lnSpc>
              <a:buNone/>
            </a:pPr>
            <a:endParaRPr lang="cs-CZ" sz="1700" dirty="0">
              <a:latin typeface="Calibri Light"/>
              <a:ea typeface="Calibri Light"/>
              <a:cs typeface="Calibri Light"/>
            </a:endParaRP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6DF81186-A94A-3323-7B96-353269187F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  <a:defRPr/>
            </a:pPr>
            <a:fld id="{342DEA92-4AEB-488F-9FD5-6667E5110394}" type="slidenum">
              <a:rPr lang="cs-CZ" altLang="cs-CZ" smtClean="0"/>
              <a:pPr>
                <a:spcAft>
                  <a:spcPts val="600"/>
                </a:spcAft>
                <a:defRPr/>
              </a:pPr>
              <a:t>2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31414957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B4E0FC2-CD00-9A99-09D4-C0D243D4DE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6915" y="936001"/>
            <a:ext cx="10838169" cy="622138"/>
          </a:xfrm>
        </p:spPr>
        <p:txBody>
          <a:bodyPr>
            <a:normAutofit/>
          </a:bodyPr>
          <a:lstStyle/>
          <a:p>
            <a:r>
              <a:rPr lang="cs-CZ" sz="4000" dirty="0"/>
              <a:t>Co změnila novela zákona č. 243/2000 Sb.?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EB91153-89F6-A174-3668-575332C51A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Od 1. 1. 2026</a:t>
            </a:r>
          </a:p>
          <a:p>
            <a:r>
              <a:rPr lang="cs-CZ" dirty="0"/>
              <a:t>Zvýší podíl </a:t>
            </a:r>
            <a:r>
              <a:rPr lang="cs-CZ" b="1" dirty="0"/>
              <a:t>obcí</a:t>
            </a:r>
            <a:r>
              <a:rPr lang="cs-CZ" dirty="0"/>
              <a:t> na </a:t>
            </a:r>
            <a:r>
              <a:rPr lang="cs-CZ" b="1" dirty="0"/>
              <a:t>25,93 % </a:t>
            </a:r>
            <a:r>
              <a:rPr lang="cs-CZ" dirty="0"/>
              <a:t>(z 24,16 %)</a:t>
            </a:r>
            <a:endParaRPr lang="cs-CZ" b="1" dirty="0"/>
          </a:p>
          <a:p>
            <a:r>
              <a:rPr lang="cs-CZ" dirty="0"/>
              <a:t>Sníží podíl státního rozpočtu na 63,84 %</a:t>
            </a:r>
          </a:p>
          <a:p>
            <a:r>
              <a:rPr lang="cs-CZ" dirty="0"/>
              <a:t>U </a:t>
            </a:r>
            <a:r>
              <a:rPr lang="cs-CZ" b="1" dirty="0"/>
              <a:t>obcí</a:t>
            </a:r>
            <a:r>
              <a:rPr lang="cs-CZ" dirty="0"/>
              <a:t> změní váhy kritérií (predikce 2026)</a:t>
            </a:r>
          </a:p>
          <a:p>
            <a:endParaRPr lang="cs-CZ" dirty="0"/>
          </a:p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31EE70DA-8DD9-80B8-0A46-B242DB99F9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42DEA92-4AEB-488F-9FD5-6667E5110394}" type="slidenum">
              <a:rPr lang="cs-CZ" altLang="cs-CZ" smtClean="0"/>
              <a:pPr>
                <a:defRPr/>
              </a:pPr>
              <a:t>3</a:t>
            </a:fld>
            <a:endParaRPr lang="cs-CZ" altLang="cs-CZ"/>
          </a:p>
        </p:txBody>
      </p:sp>
      <p:pic>
        <p:nvPicPr>
          <p:cNvPr id="10" name="Grafický objekt 9" descr="Šipky ve tvaru V se souvislou výplní">
            <a:extLst>
              <a:ext uri="{FF2B5EF4-FFF2-40B4-BE49-F238E27FC236}">
                <a16:creationId xmlns:a16="http://schemas.microsoft.com/office/drawing/2014/main" id="{EFA266FD-1C52-1AD3-8AAE-6EFABBB04DD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445268" y="3222056"/>
            <a:ext cx="914400" cy="914400"/>
          </a:xfrm>
          <a:prstGeom prst="rect">
            <a:avLst/>
          </a:prstGeom>
        </p:spPr>
      </p:pic>
      <p:graphicFrame>
        <p:nvGraphicFramePr>
          <p:cNvPr id="5" name="Tabulka 4">
            <a:extLst>
              <a:ext uri="{FF2B5EF4-FFF2-40B4-BE49-F238E27FC236}">
                <a16:creationId xmlns:a16="http://schemas.microsoft.com/office/drawing/2014/main" id="{6A1BE576-1E34-E530-7F77-D2A29A4B1F2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12531120"/>
              </p:ext>
            </p:extLst>
          </p:nvPr>
        </p:nvGraphicFramePr>
        <p:xfrm>
          <a:off x="3678865" y="3679256"/>
          <a:ext cx="8325292" cy="2572688"/>
        </p:xfrm>
        <a:graphic>
          <a:graphicData uri="http://schemas.openxmlformats.org/drawingml/2006/table">
            <a:tbl>
              <a:tblPr/>
              <a:tblGrid>
                <a:gridCol w="2267341">
                  <a:extLst>
                    <a:ext uri="{9D8B030D-6E8A-4147-A177-3AD203B41FA5}">
                      <a16:colId xmlns:a16="http://schemas.microsoft.com/office/drawing/2014/main" val="287237550"/>
                    </a:ext>
                  </a:extLst>
                </a:gridCol>
                <a:gridCol w="689782">
                  <a:extLst>
                    <a:ext uri="{9D8B030D-6E8A-4147-A177-3AD203B41FA5}">
                      <a16:colId xmlns:a16="http://schemas.microsoft.com/office/drawing/2014/main" val="3119585701"/>
                    </a:ext>
                  </a:extLst>
                </a:gridCol>
                <a:gridCol w="689782">
                  <a:extLst>
                    <a:ext uri="{9D8B030D-6E8A-4147-A177-3AD203B41FA5}">
                      <a16:colId xmlns:a16="http://schemas.microsoft.com/office/drawing/2014/main" val="2788768928"/>
                    </a:ext>
                  </a:extLst>
                </a:gridCol>
                <a:gridCol w="689782">
                  <a:extLst>
                    <a:ext uri="{9D8B030D-6E8A-4147-A177-3AD203B41FA5}">
                      <a16:colId xmlns:a16="http://schemas.microsoft.com/office/drawing/2014/main" val="2931854911"/>
                    </a:ext>
                  </a:extLst>
                </a:gridCol>
                <a:gridCol w="2040608">
                  <a:extLst>
                    <a:ext uri="{9D8B030D-6E8A-4147-A177-3AD203B41FA5}">
                      <a16:colId xmlns:a16="http://schemas.microsoft.com/office/drawing/2014/main" val="974605576"/>
                    </a:ext>
                  </a:extLst>
                </a:gridCol>
                <a:gridCol w="1947997">
                  <a:extLst>
                    <a:ext uri="{9D8B030D-6E8A-4147-A177-3AD203B41FA5}">
                      <a16:colId xmlns:a16="http://schemas.microsoft.com/office/drawing/2014/main" val="1497080233"/>
                    </a:ext>
                  </a:extLst>
                </a:gridCol>
              </a:tblGrid>
              <a:tr h="32765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cs-CZ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Stávající legislativa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AD4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cs-CZ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Původní předpoklad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7D3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cs-CZ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Aktuální predikce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7D3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46794007"/>
                  </a:ext>
                </a:extLst>
              </a:tr>
              <a:tr h="315518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cs-CZ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Kritérium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cs-CZ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Váha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cs-CZ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Objem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cs-CZ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Váha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cs-CZ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Objem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cs-CZ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Objem - srpen 2025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4472C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22318880"/>
                  </a:ext>
                </a:extLst>
              </a:tr>
              <a:tr h="315518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Výměra území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3,00%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9,2 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2,80%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                      9,2 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cs-CZ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          9,6 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04560101"/>
                  </a:ext>
                </a:extLst>
              </a:tr>
              <a:tr h="315518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Počet obyvatel - prostý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10,00%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30,8 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9,32%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                    30,8 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cs-CZ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        31,8 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12206736"/>
                  </a:ext>
                </a:extLst>
              </a:tr>
              <a:tr h="315518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</a:rPr>
                        <a:t>Počet dětí a žáků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</a:rPr>
                        <a:t>9,00%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27,7 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</a:rPr>
                        <a:t>15,15%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                    50,0 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cs-CZ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        51,7 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75322999"/>
                  </a:ext>
                </a:extLst>
              </a:tr>
              <a:tr h="32765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Počet obyvatel - přepočtený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78,00%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240,2 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72,73%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                  240,2 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cs-CZ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      248,2 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06538812"/>
                  </a:ext>
                </a:extLst>
              </a:tr>
              <a:tr h="32765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cs-CZ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Celkem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cs-CZ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100,00%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cs-CZ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      308,0 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cs-CZ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100,00%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cs-CZ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                  330,2 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cs-CZ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      341,3 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72164716"/>
                  </a:ext>
                </a:extLst>
              </a:tr>
              <a:tr h="32765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Nárůst objemu SD (mld. Kč)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                    22,2 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cs-CZ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        23,0 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0115308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827893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77609F8-5A7B-1DC2-D39E-B891865FC3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cs-CZ" sz="3200" dirty="0"/>
              <a:t>Webová aplikace s rozdělením prostředků po obcích</a:t>
            </a:r>
            <a:br>
              <a:rPr lang="cs-CZ" sz="3200" dirty="0"/>
            </a:br>
            <a:endParaRPr lang="cs-CZ" sz="3200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9B2D24E9-A943-B7BD-771D-CF684C53F1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42DEA92-4AEB-488F-9FD5-6667E5110394}" type="slidenum">
              <a:rPr lang="cs-CZ" altLang="cs-CZ" smtClean="0"/>
              <a:pPr>
                <a:defRPr/>
              </a:pPr>
              <a:t>4</a:t>
            </a:fld>
            <a:endParaRPr lang="cs-CZ" altLang="cs-CZ"/>
          </a:p>
        </p:txBody>
      </p:sp>
      <p:sp>
        <p:nvSpPr>
          <p:cNvPr id="6" name="Freeform 8">
            <a:extLst>
              <a:ext uri="{FF2B5EF4-FFF2-40B4-BE49-F238E27FC236}">
                <a16:creationId xmlns:a16="http://schemas.microsoft.com/office/drawing/2014/main" id="{654FA93A-31A7-2A4D-F38C-E4B9289AFBDF}"/>
              </a:ext>
            </a:extLst>
          </p:cNvPr>
          <p:cNvSpPr/>
          <p:nvPr/>
        </p:nvSpPr>
        <p:spPr>
          <a:xfrm>
            <a:off x="3991020" y="1434601"/>
            <a:ext cx="3431993" cy="3268275"/>
          </a:xfrm>
          <a:custGeom>
            <a:avLst/>
            <a:gdLst/>
            <a:ahLst/>
            <a:cxnLst/>
            <a:rect l="l" t="t" r="r" b="b"/>
            <a:pathLst>
              <a:path w="4223350" h="4223350">
                <a:moveTo>
                  <a:pt x="0" y="0"/>
                </a:moveTo>
                <a:lnTo>
                  <a:pt x="4223350" y="0"/>
                </a:lnTo>
                <a:lnTo>
                  <a:pt x="4223350" y="4223350"/>
                </a:lnTo>
                <a:lnTo>
                  <a:pt x="0" y="422335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n-US" sz="1200"/>
          </a:p>
        </p:txBody>
      </p:sp>
      <p:sp>
        <p:nvSpPr>
          <p:cNvPr id="8" name="TextovéPole 7">
            <a:extLst>
              <a:ext uri="{FF2B5EF4-FFF2-40B4-BE49-F238E27FC236}">
                <a16:creationId xmlns:a16="http://schemas.microsoft.com/office/drawing/2014/main" id="{F4249816-3D98-306B-E752-2B9ED246AFA2}"/>
              </a:ext>
            </a:extLst>
          </p:cNvPr>
          <p:cNvSpPr txBox="1"/>
          <p:nvPr/>
        </p:nvSpPr>
        <p:spPr>
          <a:xfrm>
            <a:off x="3418775" y="5083691"/>
            <a:ext cx="6097772" cy="3397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ts val="1866"/>
              </a:lnSpc>
              <a:spcBef>
                <a:spcPct val="0"/>
              </a:spcBef>
            </a:pPr>
            <a:r>
              <a:rPr lang="en-US" sz="1800" u="sng" dirty="0">
                <a:solidFill>
                  <a:srgbClr val="1A3150"/>
                </a:solidFill>
                <a:latin typeface="Poppins"/>
                <a:ea typeface="Poppins"/>
                <a:cs typeface="Poppins"/>
                <a:sym typeface="Poppins"/>
                <a:hlinkClick r:id="rId3" tooltip="https://statis.msmt.gov.cz/nepedagogove"/>
              </a:rPr>
              <a:t>https://statis.msmt.gov.cz/nepedagogove</a:t>
            </a:r>
          </a:p>
        </p:txBody>
      </p:sp>
    </p:spTree>
    <p:extLst>
      <p:ext uri="{BB962C8B-B14F-4D97-AF65-F5344CB8AC3E}">
        <p14:creationId xmlns:p14="http://schemas.microsoft.com/office/powerpoint/2010/main" val="31539424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5D737C8-532A-DA06-8E22-3D925BAD0E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400"/>
              <a:t>Co nezměnila </a:t>
            </a:r>
            <a:r>
              <a:rPr lang="cs-CZ" sz="4400" dirty="0"/>
              <a:t>novela školského zákona?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DB1E8BBD-6313-7AE9-13D5-6AA7EFDD69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Pracovně-právní vztahy</a:t>
            </a:r>
          </a:p>
          <a:p>
            <a:r>
              <a:rPr lang="cs-CZ" dirty="0"/>
              <a:t>Způsob odměňování – zákoník práce</a:t>
            </a:r>
          </a:p>
          <a:p>
            <a:r>
              <a:rPr lang="cs-CZ" dirty="0"/>
              <a:t>RUD obcí nezřizujících školu (2,8 tis.)</a:t>
            </a:r>
          </a:p>
          <a:p>
            <a:r>
              <a:rPr lang="cs-CZ" dirty="0"/>
              <a:t>Odpovědnost školy/zřizovatele za zajišťování hmotného zabezpečení – školní stravování</a:t>
            </a:r>
          </a:p>
          <a:p>
            <a:r>
              <a:rPr lang="cs-CZ" dirty="0"/>
              <a:t>Způsob financování </a:t>
            </a:r>
            <a:r>
              <a:rPr lang="cs-CZ" u="sng" dirty="0"/>
              <a:t>pedagogické</a:t>
            </a:r>
            <a:r>
              <a:rPr lang="cs-CZ" dirty="0"/>
              <a:t> práce – naopak posiluje její systémové financování</a:t>
            </a:r>
          </a:p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0BA112EE-958F-698A-62FE-795BCEF6C5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42DEA92-4AEB-488F-9FD5-6667E5110394}" type="slidenum">
              <a:rPr lang="cs-CZ" altLang="cs-CZ" smtClean="0"/>
              <a:pPr>
                <a:defRPr/>
              </a:pPr>
              <a:t>5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7991316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E02239D2-A05D-4A1C-9F06-FBA7FC730E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99066619-9E16-139E-2C89-D4022DE57E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19300" y="538956"/>
            <a:ext cx="8985250" cy="1118394"/>
          </a:xfrm>
        </p:spPr>
        <p:txBody>
          <a:bodyPr anchor="t">
            <a:normAutofit/>
          </a:bodyPr>
          <a:lstStyle/>
          <a:p>
            <a:r>
              <a:rPr lang="cs-CZ" sz="4000" dirty="0"/>
              <a:t>Proč RUD?</a:t>
            </a:r>
          </a:p>
        </p:txBody>
      </p:sp>
      <p:pic>
        <p:nvPicPr>
          <p:cNvPr id="8" name="Graphic 7" descr="Decision chart">
            <a:extLst>
              <a:ext uri="{FF2B5EF4-FFF2-40B4-BE49-F238E27FC236}">
                <a16:creationId xmlns:a16="http://schemas.microsoft.com/office/drawing/2014/main" id="{4697AD01-8D05-60E0-5C5A-EC1E667DD58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04900" y="538956"/>
            <a:ext cx="749300" cy="749300"/>
          </a:xfrm>
          <a:prstGeom prst="rect">
            <a:avLst/>
          </a:prstGeom>
        </p:spPr>
      </p:pic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60202A9-225C-5E92-DC23-030083B4F4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09650" y="1474839"/>
            <a:ext cx="9994900" cy="4627511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cs-CZ" sz="1700" dirty="0"/>
              <a:t>Vzdělávání je samostatnou působností – samospráva tedy rozhoduje o rozsahu, kvalitě a nákladovosti – u pedagogické práce sporné</a:t>
            </a:r>
          </a:p>
          <a:p>
            <a:pPr>
              <a:lnSpc>
                <a:spcPct val="90000"/>
              </a:lnSpc>
            </a:pPr>
            <a:r>
              <a:rPr lang="cs-CZ" sz="1700" dirty="0"/>
              <a:t>Nezávislost na jiném (vyšším) rozpočtu, tj. politickém rozhodování na vyšší úrovni</a:t>
            </a:r>
          </a:p>
          <a:p>
            <a:pPr>
              <a:lnSpc>
                <a:spcPct val="90000"/>
              </a:lnSpc>
            </a:pPr>
            <a:r>
              <a:rPr lang="cs-CZ" sz="1700" dirty="0"/>
              <a:t>Neúčelovost – princip subsidiarity</a:t>
            </a:r>
          </a:p>
          <a:p>
            <a:pPr>
              <a:lnSpc>
                <a:spcPct val="90000"/>
              </a:lnSpc>
            </a:pPr>
            <a:r>
              <a:rPr lang="cs-CZ" sz="1700" dirty="0"/>
              <a:t>Dotační financování samostatné působnosti popírá samotný princip samostatné působnosti</a:t>
            </a:r>
          </a:p>
          <a:p>
            <a:pPr>
              <a:lnSpc>
                <a:spcPct val="90000"/>
              </a:lnSpc>
            </a:pPr>
            <a:r>
              <a:rPr lang="cs-CZ" sz="1700" dirty="0"/>
              <a:t>Změny RUD jsou těžkopádné (nutná změna zákona, prochází i Senátem)</a:t>
            </a:r>
          </a:p>
          <a:p>
            <a:pPr>
              <a:lnSpc>
                <a:spcPct val="90000"/>
              </a:lnSpc>
            </a:pPr>
            <a:r>
              <a:rPr lang="cs-CZ" sz="1700" dirty="0"/>
              <a:t>Garance objemu ve střednědobém až dlouhodobém horizontu – předvídatelnost – průměrný růst za posledních 5 let 7 %, celkem o 48 %                 v obecním školství se výdaje na </a:t>
            </a:r>
            <a:r>
              <a:rPr lang="cs-CZ" sz="1700" dirty="0" err="1"/>
              <a:t>nepedagogy</a:t>
            </a:r>
            <a:r>
              <a:rPr lang="cs-CZ" sz="1700" dirty="0"/>
              <a:t> zvýšily o 25 %</a:t>
            </a:r>
          </a:p>
          <a:p>
            <a:pPr>
              <a:lnSpc>
                <a:spcPct val="90000"/>
              </a:lnSpc>
            </a:pPr>
            <a:r>
              <a:rPr lang="cs-CZ" sz="1700" dirty="0"/>
              <a:t>Ve státním rozpočtu se funguje z roku na rok, při změně vlády riziko rozpočtového provizoria (o prioritách rozhoduje ministr financí a vláda)             objem výdajů na nepedagogickou práci pod úrovní roku 2021</a:t>
            </a:r>
          </a:p>
          <a:p>
            <a:pPr>
              <a:lnSpc>
                <a:spcPct val="90000"/>
              </a:lnSpc>
            </a:pPr>
            <a:r>
              <a:rPr lang="cs-CZ" sz="1700" dirty="0"/>
              <a:t>Pokles počtu dětí a žáků neovlivní celkový podíl krajů a obcí na daňových výnosech – nyní na historických maximech (i díky cca 50 tis. dětí a žáků z Ukrajiny)</a:t>
            </a:r>
          </a:p>
          <a:p>
            <a:pPr>
              <a:lnSpc>
                <a:spcPct val="90000"/>
              </a:lnSpc>
            </a:pPr>
            <a:r>
              <a:rPr lang="cs-CZ" sz="1700" dirty="0"/>
              <a:t>S výjimkou posledního roku MŠ, ZŠ a SŠ lze stanovovat úplatu – nutno zahrnout do celkového pohledu na disponibilní „vlastní“ zdroje krajů a obcí – u MŠ rozvolněna a indexována pravidla pro maximální výši úplaty – navíc nyní rozhoduje zřizovatel (MŠ, ŠD, ŠK), nikoliv ředitel!</a:t>
            </a:r>
          </a:p>
          <a:p>
            <a:pPr marL="108000" indent="0">
              <a:lnSpc>
                <a:spcPct val="90000"/>
              </a:lnSpc>
              <a:buNone/>
            </a:pPr>
            <a:endParaRPr lang="cs-CZ" sz="1700" dirty="0"/>
          </a:p>
          <a:p>
            <a:pPr>
              <a:lnSpc>
                <a:spcPct val="90000"/>
              </a:lnSpc>
            </a:pPr>
            <a:endParaRPr lang="cs-CZ" sz="1700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74967D20-84D6-BBEA-D158-5B65056E32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  <a:defRPr/>
            </a:pPr>
            <a:fld id="{342DEA92-4AEB-488F-9FD5-6667E5110394}" type="slidenum">
              <a:rPr lang="cs-CZ" altLang="cs-CZ" smtClean="0"/>
              <a:pPr>
                <a:spcAft>
                  <a:spcPts val="600"/>
                </a:spcAft>
                <a:defRPr/>
              </a:pPr>
              <a:t>6</a:t>
            </a:fld>
            <a:endParaRPr lang="cs-CZ" altLang="cs-CZ"/>
          </a:p>
        </p:txBody>
      </p:sp>
      <p:sp>
        <p:nvSpPr>
          <p:cNvPr id="5" name="Šipka: doprava 4">
            <a:extLst>
              <a:ext uri="{FF2B5EF4-FFF2-40B4-BE49-F238E27FC236}">
                <a16:creationId xmlns:a16="http://schemas.microsoft.com/office/drawing/2014/main" id="{896AA459-8F5D-80D1-2924-7A04505D87D7}"/>
              </a:ext>
            </a:extLst>
          </p:cNvPr>
          <p:cNvSpPr/>
          <p:nvPr/>
        </p:nvSpPr>
        <p:spPr>
          <a:xfrm>
            <a:off x="3657600" y="3705726"/>
            <a:ext cx="481263" cy="77002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" name="Šipka: doprava 5">
            <a:extLst>
              <a:ext uri="{FF2B5EF4-FFF2-40B4-BE49-F238E27FC236}">
                <a16:creationId xmlns:a16="http://schemas.microsoft.com/office/drawing/2014/main" id="{A426F819-B253-A53C-DEE1-725194472D4E}"/>
              </a:ext>
            </a:extLst>
          </p:cNvPr>
          <p:cNvSpPr/>
          <p:nvPr/>
        </p:nvSpPr>
        <p:spPr>
          <a:xfrm>
            <a:off x="4292867" y="4244741"/>
            <a:ext cx="471638" cy="93845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287600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CD6405-D158-1F8F-5F3D-A002100781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000">
                <a:latin typeface="Calibri"/>
                <a:ea typeface="Calibri"/>
                <a:cs typeface="Calibri"/>
              </a:rPr>
              <a:t>Výpočet</a:t>
            </a:r>
            <a:r>
              <a:rPr lang="en-US" sz="4000">
                <a:latin typeface="Calibri"/>
                <a:ea typeface="Calibri"/>
                <a:cs typeface="Calibri"/>
              </a:rPr>
              <a:t> pro </a:t>
            </a:r>
            <a:r>
              <a:rPr lang="cs-CZ" sz="4000">
                <a:latin typeface="Calibri"/>
                <a:ea typeface="Calibri"/>
                <a:cs typeface="Calibri"/>
              </a:rPr>
              <a:t>rok</a:t>
            </a:r>
            <a:r>
              <a:rPr lang="en-US" sz="4000">
                <a:latin typeface="Calibri"/>
                <a:ea typeface="Calibri"/>
                <a:cs typeface="Calibri"/>
              </a:rPr>
              <a:t> 2026</a:t>
            </a:r>
            <a:endParaRPr lang="en-US" sz="4000">
              <a:latin typeface="Calibri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0CE90E-985C-4EC3-C652-74303FEB8C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0" tIns="0" rIns="0" bIns="0" rtlCol="0" anchor="t">
            <a:noAutofit/>
          </a:bodyPr>
          <a:lstStyle/>
          <a:p>
            <a:pPr marL="323850" indent="-215900"/>
            <a:r>
              <a:rPr lang="cs-CZ" dirty="0">
                <a:latin typeface="Calibri Light"/>
                <a:ea typeface="Calibri Light"/>
                <a:cs typeface="Calibri Light"/>
              </a:rPr>
              <a:t>Výkony</a:t>
            </a:r>
            <a:r>
              <a:rPr lang="en-US" dirty="0">
                <a:latin typeface="Calibri Light"/>
                <a:ea typeface="Calibri Light"/>
                <a:cs typeface="Calibri Light"/>
              </a:rPr>
              <a:t> </a:t>
            </a:r>
            <a:r>
              <a:rPr lang="cs-CZ" dirty="0">
                <a:latin typeface="Calibri Light"/>
                <a:ea typeface="Calibri Light"/>
                <a:cs typeface="Calibri Light"/>
              </a:rPr>
              <a:t>školního roku</a:t>
            </a:r>
            <a:r>
              <a:rPr lang="en-US" dirty="0">
                <a:latin typeface="Calibri Light"/>
                <a:ea typeface="Calibri Light"/>
                <a:cs typeface="Calibri Light"/>
              </a:rPr>
              <a:t> 2024/2025 </a:t>
            </a:r>
            <a:r>
              <a:rPr lang="cs-CZ" dirty="0">
                <a:latin typeface="Calibri Light"/>
                <a:ea typeface="Calibri Light"/>
                <a:cs typeface="Calibri Light"/>
              </a:rPr>
              <a:t>(</a:t>
            </a:r>
            <a:r>
              <a:rPr lang="en-US" dirty="0">
                <a:latin typeface="Calibri Light"/>
                <a:ea typeface="Calibri Light"/>
                <a:cs typeface="Calibri Light"/>
              </a:rPr>
              <a:t>2025/2026 </a:t>
            </a:r>
            <a:r>
              <a:rPr lang="cs-CZ" dirty="0">
                <a:latin typeface="Calibri Light"/>
                <a:ea typeface="Calibri Light"/>
                <a:cs typeface="Calibri Light"/>
              </a:rPr>
              <a:t>nejsou</a:t>
            </a:r>
            <a:r>
              <a:rPr lang="en-US" dirty="0">
                <a:latin typeface="Calibri Light"/>
                <a:ea typeface="Calibri Light"/>
                <a:cs typeface="Calibri Light"/>
              </a:rPr>
              <a:t> k </a:t>
            </a:r>
            <a:r>
              <a:rPr lang="cs-CZ" dirty="0">
                <a:latin typeface="Calibri Light"/>
                <a:ea typeface="Calibri Light"/>
                <a:cs typeface="Calibri Light"/>
              </a:rPr>
              <a:t>dispozici)</a:t>
            </a:r>
            <a:endParaRPr lang="en-US" dirty="0">
              <a:latin typeface="Calibri Light"/>
              <a:ea typeface="Calibri Light" panose="020F0302020204030204" pitchFamily="34" charset="0"/>
              <a:cs typeface="Calibri Light" panose="020F0302020204030204" pitchFamily="34" charset="0"/>
            </a:endParaRPr>
          </a:p>
          <a:p>
            <a:pPr marL="323850" indent="-215900"/>
            <a:r>
              <a:rPr lang="cs-CZ" dirty="0">
                <a:latin typeface="Calibri Light"/>
                <a:ea typeface="Calibri Light"/>
                <a:cs typeface="Calibri Light"/>
              </a:rPr>
              <a:t>Nařízení vlády určí způsob rozdělení výnosu „školského“ koeficientu mezi jednotlivé kraje a obce – po připomínkovém řízení nedoznalo změn</a:t>
            </a:r>
            <a:endParaRPr lang="en-US" dirty="0">
              <a:latin typeface="Calibri Light"/>
            </a:endParaRPr>
          </a:p>
          <a:p>
            <a:pPr marL="323850" indent="-215900"/>
            <a:endParaRPr lang="en-US" dirty="0">
              <a:ea typeface="Calibri Light"/>
              <a:cs typeface="Calibri Light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68945CA-E678-8751-7D87-0C9871D15D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42DEA92-4AEB-488F-9FD5-6667E5110394}" type="slidenum">
              <a:rPr lang="cs-CZ" altLang="cs-CZ" smtClean="0"/>
              <a:pPr>
                <a:defRPr/>
              </a:pPr>
              <a:t>7</a:t>
            </a:fld>
            <a:endParaRPr lang="cs-CZ" altLang="cs-CZ"/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FF898BC0-252D-4CE6-CA3E-F21D81D3CEF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62966007"/>
              </p:ext>
            </p:extLst>
          </p:nvPr>
        </p:nvGraphicFramePr>
        <p:xfrm>
          <a:off x="1379291" y="2897203"/>
          <a:ext cx="7995715" cy="3388098"/>
        </p:xfrm>
        <a:graphic>
          <a:graphicData uri="http://schemas.openxmlformats.org/drawingml/2006/table">
            <a:tbl>
              <a:tblPr bandRow="1">
                <a:tableStyleId>{3B4B98B0-60AC-42C2-AFA5-B58CD77FA1E5}</a:tableStyleId>
              </a:tblPr>
              <a:tblGrid>
                <a:gridCol w="7246217">
                  <a:extLst>
                    <a:ext uri="{9D8B030D-6E8A-4147-A177-3AD203B41FA5}">
                      <a16:colId xmlns:a16="http://schemas.microsoft.com/office/drawing/2014/main" val="1456347448"/>
                    </a:ext>
                  </a:extLst>
                </a:gridCol>
                <a:gridCol w="749498">
                  <a:extLst>
                    <a:ext uri="{9D8B030D-6E8A-4147-A177-3AD203B41FA5}">
                      <a16:colId xmlns:a16="http://schemas.microsoft.com/office/drawing/2014/main" val="2365895348"/>
                    </a:ext>
                  </a:extLst>
                </a:gridCol>
              </a:tblGrid>
              <a:tr h="173065">
                <a:tc>
                  <a:txBody>
                    <a:bodyPr/>
                    <a:lstStyle/>
                    <a:p>
                      <a:pPr marL="0" algn="l" rtl="0" eaLnBrk="1" fontAlgn="b" latinLnBrk="0" hangingPunct="1">
                        <a:buNone/>
                      </a:pPr>
                      <a:r>
                        <a:rPr lang="cs-CZ" sz="1100" kern="120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Koeficient pro svazky ZŠ BT (nevztahuje se na přípravné třídy)</a:t>
                      </a:r>
                      <a:endParaRPr lang="cs-CZ" sz="1100">
                        <a:effectLst/>
                        <a:latin typeface="+mj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r" rtl="0" eaLnBrk="1" fontAlgn="b" latinLnBrk="0" hangingPunct="1">
                        <a:buNone/>
                      </a:pPr>
                      <a:r>
                        <a:rPr lang="cs-CZ" sz="1100" kern="120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1,2</a:t>
                      </a:r>
                      <a:endParaRPr lang="cs-CZ" sz="1100">
                        <a:effectLst/>
                        <a:latin typeface="+mj-lt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123780085"/>
                  </a:ext>
                </a:extLst>
              </a:tr>
              <a:tr h="173065">
                <a:tc>
                  <a:txBody>
                    <a:bodyPr/>
                    <a:lstStyle/>
                    <a:p>
                      <a:pPr marL="0" algn="l" rtl="0" eaLnBrk="1" fontAlgn="b" latinLnBrk="0" hangingPunct="1">
                        <a:buNone/>
                      </a:pPr>
                      <a:r>
                        <a:rPr lang="cs-CZ" sz="1100" kern="120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Bonus k výkonům pro obce pod nebo rovno hranici</a:t>
                      </a:r>
                      <a:endParaRPr lang="cs-CZ" sz="1100">
                        <a:effectLst/>
                        <a:latin typeface="+mj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r" rtl="0" eaLnBrk="1" fontAlgn="b" latinLnBrk="0" hangingPunct="1">
                        <a:buNone/>
                      </a:pPr>
                      <a:r>
                        <a:rPr lang="cs-CZ" sz="1100" kern="120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10</a:t>
                      </a:r>
                      <a:endParaRPr lang="cs-CZ" sz="1100">
                        <a:effectLst/>
                        <a:latin typeface="+mj-lt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778872617"/>
                  </a:ext>
                </a:extLst>
              </a:tr>
              <a:tr h="173065">
                <a:tc>
                  <a:txBody>
                    <a:bodyPr/>
                    <a:lstStyle/>
                    <a:p>
                      <a:pPr marL="0" algn="l" rtl="0" eaLnBrk="1" fontAlgn="b" latinLnBrk="0" hangingPunct="1">
                        <a:buNone/>
                      </a:pPr>
                      <a:r>
                        <a:rPr lang="cs-CZ" sz="1100" kern="120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Hranice výkonů</a:t>
                      </a:r>
                      <a:endParaRPr lang="cs-CZ" sz="1100">
                        <a:effectLst/>
                        <a:latin typeface="+mj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r" rtl="0" eaLnBrk="1" fontAlgn="b" latinLnBrk="0" hangingPunct="1">
                        <a:buNone/>
                      </a:pPr>
                      <a:r>
                        <a:rPr lang="cs-CZ" sz="1100" kern="120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500</a:t>
                      </a:r>
                      <a:endParaRPr lang="cs-CZ" sz="1100">
                        <a:effectLst/>
                        <a:latin typeface="+mj-lt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540837420"/>
                  </a:ext>
                </a:extLst>
              </a:tr>
              <a:tr h="254853">
                <a:tc>
                  <a:txBody>
                    <a:bodyPr/>
                    <a:lstStyle/>
                    <a:p>
                      <a:pPr marL="0" algn="l" rtl="0" eaLnBrk="1" fontAlgn="b" latinLnBrk="0" hangingPunct="1">
                        <a:buNone/>
                      </a:pPr>
                      <a:r>
                        <a:rPr lang="cs-CZ" sz="1100" b="1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Koeficient (váha) pro:</a:t>
                      </a:r>
                      <a:endParaRPr lang="cs-CZ" sz="1100" b="1" dirty="0">
                        <a:effectLst/>
                        <a:latin typeface="+mj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l" rtl="0" eaLnBrk="1" fontAlgn="b" latinLnBrk="0" hangingPunct="1">
                        <a:buNone/>
                      </a:pPr>
                      <a:endParaRPr lang="cs-CZ" sz="1100" b="1">
                        <a:effectLst/>
                        <a:latin typeface="+mj-lt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051721196"/>
                  </a:ext>
                </a:extLst>
              </a:tr>
              <a:tr h="173065">
                <a:tc>
                  <a:txBody>
                    <a:bodyPr/>
                    <a:lstStyle/>
                    <a:p>
                      <a:pPr marL="0" algn="l" rtl="0" eaLnBrk="1" fontAlgn="b" latinLnBrk="0" hangingPunct="1">
                        <a:buNone/>
                      </a:pPr>
                      <a:r>
                        <a:rPr lang="cs-CZ" sz="1100" kern="120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Mateřská škola - Děti běžné třídy</a:t>
                      </a:r>
                      <a:endParaRPr lang="cs-CZ" sz="1100">
                        <a:effectLst/>
                        <a:latin typeface="+mj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r" rtl="0" eaLnBrk="1" fontAlgn="b" latinLnBrk="0" hangingPunct="1">
                        <a:buNone/>
                      </a:pPr>
                      <a:r>
                        <a:rPr lang="cs-CZ" sz="1100" kern="120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1,2</a:t>
                      </a:r>
                      <a:endParaRPr lang="cs-CZ" sz="1100">
                        <a:effectLst/>
                        <a:latin typeface="+mj-lt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23365316"/>
                  </a:ext>
                </a:extLst>
              </a:tr>
              <a:tr h="173065">
                <a:tc>
                  <a:txBody>
                    <a:bodyPr/>
                    <a:lstStyle/>
                    <a:p>
                      <a:pPr marL="0" algn="l" rtl="0" eaLnBrk="1" fontAlgn="b" latinLnBrk="0" hangingPunct="1">
                        <a:buNone/>
                      </a:pPr>
                      <a:r>
                        <a:rPr lang="cs-CZ" sz="1100" kern="120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Mateřská škola - Děti speciální třídy</a:t>
                      </a:r>
                      <a:endParaRPr lang="cs-CZ" sz="1100">
                        <a:effectLst/>
                        <a:latin typeface="+mj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r" rtl="0" eaLnBrk="1" fontAlgn="b" latinLnBrk="0" hangingPunct="1">
                        <a:buNone/>
                      </a:pPr>
                      <a:r>
                        <a:rPr lang="cs-CZ" sz="1100" kern="120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</a:t>
                      </a:r>
                      <a:endParaRPr lang="cs-CZ" sz="1100">
                        <a:effectLst/>
                        <a:latin typeface="+mj-lt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534645915"/>
                  </a:ext>
                </a:extLst>
              </a:tr>
              <a:tr h="173065">
                <a:tc>
                  <a:txBody>
                    <a:bodyPr/>
                    <a:lstStyle/>
                    <a:p>
                      <a:pPr marL="0" algn="l" rtl="0" eaLnBrk="1" fontAlgn="b" latinLnBrk="0" hangingPunct="1">
                        <a:buNone/>
                      </a:pPr>
                      <a:r>
                        <a:rPr lang="cs-CZ" sz="1100" kern="120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Základní škola - Děti v přípravné třídě</a:t>
                      </a:r>
                      <a:endParaRPr lang="cs-CZ" sz="1100">
                        <a:effectLst/>
                        <a:latin typeface="+mj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r" rtl="0" eaLnBrk="1" fontAlgn="b" latinLnBrk="0" hangingPunct="1">
                        <a:buNone/>
                      </a:pPr>
                      <a:r>
                        <a:rPr lang="cs-CZ" sz="1100" kern="120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</a:t>
                      </a:r>
                      <a:endParaRPr lang="cs-CZ" sz="1100">
                        <a:effectLst/>
                        <a:latin typeface="+mj-lt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541461494"/>
                  </a:ext>
                </a:extLst>
              </a:tr>
              <a:tr h="173065">
                <a:tc>
                  <a:txBody>
                    <a:bodyPr/>
                    <a:lstStyle/>
                    <a:p>
                      <a:pPr marL="0" algn="l" rtl="0" eaLnBrk="1" fontAlgn="b" latinLnBrk="0" hangingPunct="1">
                        <a:buNone/>
                      </a:pPr>
                      <a:r>
                        <a:rPr lang="cs-CZ" sz="1100" kern="120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Základní škola - Děti v přípravném stupni</a:t>
                      </a:r>
                      <a:endParaRPr lang="cs-CZ" sz="1100">
                        <a:effectLst/>
                        <a:latin typeface="+mj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r" rtl="0" eaLnBrk="1" fontAlgn="b" latinLnBrk="0" hangingPunct="1">
                        <a:buNone/>
                      </a:pPr>
                      <a:r>
                        <a:rPr lang="cs-CZ" sz="1100" kern="120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</a:t>
                      </a:r>
                      <a:endParaRPr lang="cs-CZ" sz="1100">
                        <a:effectLst/>
                        <a:latin typeface="+mj-lt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120345934"/>
                  </a:ext>
                </a:extLst>
              </a:tr>
              <a:tr h="173065">
                <a:tc>
                  <a:txBody>
                    <a:bodyPr/>
                    <a:lstStyle/>
                    <a:p>
                      <a:pPr marL="0" algn="l" rtl="0" eaLnBrk="1" fontAlgn="b" latinLnBrk="0" hangingPunct="1">
                        <a:buNone/>
                      </a:pPr>
                      <a:r>
                        <a:rPr lang="cs-CZ" sz="1100" kern="120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Základní škola - Žáci běžné třídy</a:t>
                      </a:r>
                      <a:endParaRPr lang="cs-CZ" sz="1100">
                        <a:effectLst/>
                        <a:latin typeface="+mj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r" rtl="0" eaLnBrk="1" fontAlgn="b" latinLnBrk="0" hangingPunct="1">
                        <a:buNone/>
                      </a:pPr>
                      <a:r>
                        <a:rPr lang="cs-CZ" sz="1100" kern="120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</a:t>
                      </a:r>
                      <a:endParaRPr lang="cs-CZ" sz="1100">
                        <a:effectLst/>
                        <a:latin typeface="+mj-lt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4124293310"/>
                  </a:ext>
                </a:extLst>
              </a:tr>
              <a:tr h="173065">
                <a:tc>
                  <a:txBody>
                    <a:bodyPr/>
                    <a:lstStyle/>
                    <a:p>
                      <a:pPr marL="0" algn="l" rtl="0" eaLnBrk="1" fontAlgn="b" latinLnBrk="0" hangingPunct="1">
                        <a:buNone/>
                      </a:pPr>
                      <a:r>
                        <a:rPr lang="cs-CZ" sz="1100" kern="120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Základní škola - Žáci speciální třídy</a:t>
                      </a:r>
                      <a:endParaRPr lang="cs-CZ" sz="1100">
                        <a:effectLst/>
                        <a:latin typeface="+mj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r" rtl="0" eaLnBrk="1" fontAlgn="b" latinLnBrk="0" hangingPunct="1">
                        <a:buNone/>
                      </a:pPr>
                      <a:r>
                        <a:rPr lang="cs-CZ" sz="1100" kern="120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</a:t>
                      </a:r>
                      <a:endParaRPr lang="cs-CZ" sz="1100">
                        <a:effectLst/>
                        <a:latin typeface="+mj-lt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845183182"/>
                  </a:ext>
                </a:extLst>
              </a:tr>
              <a:tr h="173065">
                <a:tc>
                  <a:txBody>
                    <a:bodyPr/>
                    <a:lstStyle/>
                    <a:p>
                      <a:pPr marL="0" algn="l" rtl="0" eaLnBrk="1" fontAlgn="t" latinLnBrk="0" hangingPunct="1">
                        <a:buNone/>
                      </a:pPr>
                      <a:r>
                        <a:rPr lang="cs-CZ" sz="1100" kern="120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Střední škola (vč. gymnázia) - Žáci denní forma vzdělávání běžné třídy</a:t>
                      </a:r>
                      <a:endParaRPr lang="cs-CZ" sz="1100">
                        <a:effectLst/>
                        <a:latin typeface="+mj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r" rtl="0" eaLnBrk="1" fontAlgn="b" latinLnBrk="0" hangingPunct="1">
                        <a:buNone/>
                      </a:pPr>
                      <a:r>
                        <a:rPr lang="cs-CZ" sz="1100" kern="120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</a:t>
                      </a:r>
                      <a:endParaRPr lang="cs-CZ" sz="1100">
                        <a:effectLst/>
                        <a:latin typeface="+mj-lt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539217488"/>
                  </a:ext>
                </a:extLst>
              </a:tr>
              <a:tr h="173065">
                <a:tc>
                  <a:txBody>
                    <a:bodyPr/>
                    <a:lstStyle/>
                    <a:p>
                      <a:pPr marL="0" algn="l" rtl="0" eaLnBrk="1" fontAlgn="t" latinLnBrk="0" hangingPunct="1">
                        <a:buNone/>
                      </a:pPr>
                      <a:r>
                        <a:rPr lang="cs-CZ" sz="1100" kern="120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Střední škola (vč. gymnázia) - Žáci denní forma vzdělávání speciální třídy</a:t>
                      </a:r>
                      <a:endParaRPr lang="cs-CZ" sz="1100">
                        <a:effectLst/>
                        <a:latin typeface="+mj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r" rtl="0" eaLnBrk="1" fontAlgn="b" latinLnBrk="0" hangingPunct="1">
                        <a:buNone/>
                      </a:pPr>
                      <a:r>
                        <a:rPr lang="cs-CZ" sz="1100" kern="120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</a:t>
                      </a:r>
                      <a:endParaRPr lang="cs-CZ" sz="1100">
                        <a:effectLst/>
                        <a:latin typeface="+mj-lt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394715763"/>
                  </a:ext>
                </a:extLst>
              </a:tr>
              <a:tr h="173065">
                <a:tc>
                  <a:txBody>
                    <a:bodyPr/>
                    <a:lstStyle/>
                    <a:p>
                      <a:pPr marL="0" algn="l" rtl="0" eaLnBrk="1" fontAlgn="t" latinLnBrk="0" hangingPunct="1">
                        <a:buNone/>
                      </a:pPr>
                      <a:r>
                        <a:rPr lang="cs-CZ" sz="1100" kern="120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Konzervatoř - Žáci denní forma vzdělávání</a:t>
                      </a:r>
                      <a:endParaRPr lang="cs-CZ" sz="1100">
                        <a:effectLst/>
                        <a:latin typeface="+mj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r" rtl="0" eaLnBrk="1" fontAlgn="b" latinLnBrk="0" hangingPunct="1">
                        <a:buNone/>
                      </a:pPr>
                      <a:r>
                        <a:rPr lang="cs-CZ" sz="1100" kern="120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</a:t>
                      </a:r>
                      <a:endParaRPr lang="cs-CZ" sz="1100">
                        <a:effectLst/>
                        <a:latin typeface="+mj-lt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51033705"/>
                  </a:ext>
                </a:extLst>
              </a:tr>
              <a:tr h="173065">
                <a:tc>
                  <a:txBody>
                    <a:bodyPr/>
                    <a:lstStyle/>
                    <a:p>
                      <a:pPr marL="0" algn="l" rtl="0" eaLnBrk="1" fontAlgn="t" latinLnBrk="0" hangingPunct="1">
                        <a:buNone/>
                      </a:pPr>
                      <a:r>
                        <a:rPr lang="cs-CZ" sz="1100" kern="120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Vyšší odborná škola - Studenti denní forma vzdělávání</a:t>
                      </a:r>
                      <a:endParaRPr lang="cs-CZ" sz="1100">
                        <a:effectLst/>
                        <a:latin typeface="+mj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r" rtl="0" eaLnBrk="1" fontAlgn="b" latinLnBrk="0" hangingPunct="1">
                        <a:buNone/>
                      </a:pPr>
                      <a:r>
                        <a:rPr lang="cs-CZ" sz="1100" kern="120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</a:t>
                      </a:r>
                      <a:endParaRPr lang="cs-CZ" sz="1100">
                        <a:effectLst/>
                        <a:latin typeface="+mj-lt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844773179"/>
                  </a:ext>
                </a:extLst>
              </a:tr>
              <a:tr h="191140">
                <a:tc>
                  <a:txBody>
                    <a:bodyPr/>
                    <a:lstStyle/>
                    <a:p>
                      <a:pPr marL="0" algn="l" rtl="0" eaLnBrk="1" fontAlgn="b" latinLnBrk="0" hangingPunct="1">
                        <a:buNone/>
                      </a:pPr>
                      <a:r>
                        <a:rPr lang="cs-CZ" sz="1100" kern="120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Základní umělecká škola - Žáci celkem</a:t>
                      </a:r>
                      <a:endParaRPr lang="cs-CZ" sz="1100">
                        <a:effectLst/>
                        <a:latin typeface="+mj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r" rtl="0" eaLnBrk="1" fontAlgn="b" latinLnBrk="0" hangingPunct="1">
                        <a:buNone/>
                      </a:pPr>
                      <a:r>
                        <a:rPr lang="cs-CZ" sz="1100" kern="120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0,1</a:t>
                      </a:r>
                      <a:endParaRPr lang="cs-CZ" sz="1100">
                        <a:effectLst/>
                        <a:latin typeface="+mj-lt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780826026"/>
                  </a:ext>
                </a:extLst>
              </a:tr>
              <a:tr h="173065">
                <a:tc>
                  <a:txBody>
                    <a:bodyPr/>
                    <a:lstStyle/>
                    <a:p>
                      <a:pPr marL="0" algn="l" rtl="0" eaLnBrk="1" fontAlgn="t" latinLnBrk="0" hangingPunct="1">
                        <a:buNone/>
                      </a:pPr>
                      <a:r>
                        <a:rPr lang="cs-CZ" sz="1100" kern="120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Dětský domov - Počet dětí</a:t>
                      </a:r>
                      <a:endParaRPr lang="cs-CZ" sz="1100">
                        <a:effectLst/>
                        <a:latin typeface="+mj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r" rtl="0" eaLnBrk="1" fontAlgn="b" latinLnBrk="0" hangingPunct="1">
                        <a:buNone/>
                      </a:pPr>
                      <a:r>
                        <a:rPr lang="cs-CZ" sz="1100" kern="120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9</a:t>
                      </a:r>
                      <a:endParaRPr lang="cs-CZ" sz="1100">
                        <a:effectLst/>
                        <a:latin typeface="+mj-lt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891844935"/>
                  </a:ext>
                </a:extLst>
              </a:tr>
              <a:tr h="173065">
                <a:tc>
                  <a:txBody>
                    <a:bodyPr/>
                    <a:lstStyle/>
                    <a:p>
                      <a:pPr marL="0" algn="l" rtl="0" eaLnBrk="1" fontAlgn="t" latinLnBrk="0" hangingPunct="1">
                        <a:buNone/>
                      </a:pPr>
                      <a:r>
                        <a:rPr lang="cs-CZ" sz="1100" kern="120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Domov mládeže - Ubytovaní žáci a studenti</a:t>
                      </a:r>
                      <a:endParaRPr lang="cs-CZ" sz="1100">
                        <a:effectLst/>
                        <a:latin typeface="+mj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r" rtl="0" eaLnBrk="1" fontAlgn="b" latinLnBrk="0" hangingPunct="1">
                        <a:buNone/>
                      </a:pPr>
                      <a:r>
                        <a:rPr lang="cs-CZ" sz="1100" kern="120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</a:t>
                      </a:r>
                      <a:endParaRPr lang="cs-CZ" sz="1100">
                        <a:effectLst/>
                        <a:latin typeface="+mj-lt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725143488"/>
                  </a:ext>
                </a:extLst>
              </a:tr>
              <a:tr h="173065">
                <a:tc>
                  <a:txBody>
                    <a:bodyPr/>
                    <a:lstStyle/>
                    <a:p>
                      <a:pPr marL="0" algn="l" rtl="0" eaLnBrk="1" fontAlgn="t" latinLnBrk="0" hangingPunct="1">
                        <a:buNone/>
                      </a:pPr>
                      <a:r>
                        <a:rPr lang="it-IT" sz="1100" kern="120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Internát - Ubytovaní žáci a studenti</a:t>
                      </a:r>
                      <a:endParaRPr lang="it-IT" sz="1100">
                        <a:effectLst/>
                        <a:latin typeface="+mj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r" rtl="0" eaLnBrk="1" fontAlgn="b" latinLnBrk="0" hangingPunct="1">
                        <a:buNone/>
                      </a:pPr>
                      <a:r>
                        <a:rPr lang="cs-CZ" sz="1100" kern="120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</a:t>
                      </a:r>
                      <a:endParaRPr lang="cs-CZ" sz="1100">
                        <a:effectLst/>
                        <a:latin typeface="+mj-lt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912971629"/>
                  </a:ext>
                </a:extLst>
              </a:tr>
              <a:tr h="173065">
                <a:tc>
                  <a:txBody>
                    <a:bodyPr/>
                    <a:lstStyle/>
                    <a:p>
                      <a:pPr marL="0" algn="l" rtl="0" eaLnBrk="1" fontAlgn="t" latinLnBrk="0" hangingPunct="1">
                        <a:buNone/>
                      </a:pPr>
                      <a:r>
                        <a:rPr lang="cs-CZ" sz="1100" kern="120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Středisko volného času - Účastníci pravidelná činnost (děti, žáci, studenti)</a:t>
                      </a:r>
                      <a:endParaRPr lang="cs-CZ" sz="1100">
                        <a:effectLst/>
                        <a:latin typeface="+mj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r" rtl="0" eaLnBrk="1" fontAlgn="b" latinLnBrk="0" hangingPunct="1">
                        <a:buNone/>
                      </a:pPr>
                      <a:r>
                        <a:rPr lang="cs-CZ" sz="1100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0,1</a:t>
                      </a:r>
                      <a:endParaRPr lang="cs-CZ" sz="1100" dirty="0">
                        <a:effectLst/>
                        <a:latin typeface="+mj-lt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41432647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969725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5A75B11-16C1-E95B-9E88-9EB6E7B9F0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400" dirty="0"/>
              <a:t>Podrobněji k mechanismu RUD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650F7FB-1F9C-4B29-ABC4-8BBB4664063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0" tIns="0" rIns="0" bIns="0" rtlCol="0" anchor="t">
            <a:noAutofit/>
          </a:bodyPr>
          <a:lstStyle/>
          <a:p>
            <a:pPr marL="323850" indent="-215900"/>
            <a:r>
              <a:rPr lang="cs-CZ" dirty="0">
                <a:latin typeface="Calibri Light"/>
                <a:ea typeface="Calibri Light"/>
                <a:cs typeface="Calibri Light"/>
                <a:hlinkClick r:id="rId2"/>
              </a:rPr>
              <a:t>https://financnisprava.gov.cz/cs/dane/kraje-a-obce/danove-prijmy-kraju-a-obci/rozpoctove-urceni-dani/danove-prijmy-rozpoctu-kraju-a-obci-dle-zakona-o-rozpoctovem-urceni-dani</a:t>
            </a:r>
            <a:endParaRPr lang="cs-CZ" dirty="0">
              <a:latin typeface="Calibri Light"/>
              <a:ea typeface="Calibri Light"/>
              <a:cs typeface="Calibri Light"/>
            </a:endParaRPr>
          </a:p>
          <a:p>
            <a:pPr marL="323850" indent="-215900"/>
            <a:r>
              <a:rPr lang="cs-CZ" dirty="0">
                <a:latin typeface="Calibri Light"/>
                <a:ea typeface="Calibri Light"/>
                <a:cs typeface="Calibri Light"/>
              </a:rPr>
              <a:t>Převod nejméně jedenkrát měsíčně, je-li částka určená k převodu vyšší než 500 Kč</a:t>
            </a:r>
          </a:p>
          <a:p>
            <a:pPr marL="323850" indent="-215900"/>
            <a:r>
              <a:rPr lang="cs-CZ" dirty="0">
                <a:latin typeface="Calibri Light"/>
                <a:ea typeface="Calibri Light"/>
                <a:cs typeface="Calibri Light"/>
              </a:rPr>
              <a:t>Převody mají formu záloh – od částky nově vypočteného celkového nároku se odečte částka již dříve zaslaná do rozpočtu</a:t>
            </a:r>
          </a:p>
          <a:p>
            <a:pPr marL="323850" indent="-215900"/>
            <a:r>
              <a:rPr lang="cs-CZ" dirty="0">
                <a:latin typeface="Calibri Light"/>
                <a:ea typeface="Calibri Light"/>
                <a:cs typeface="Calibri Light"/>
              </a:rPr>
              <a:t>Od ledna do srpna kalendářního roku jsou převody realizovány dle koeficientů publikovaných ve vyhlášce MF účinné zpravidla od 1. září předchozího kalendářního roku – tzn. období 01-08/2026 u školského koeficientu dle dat školního roku 2024/2025</a:t>
            </a:r>
          </a:p>
          <a:p>
            <a:pPr marL="323850" indent="-215900"/>
            <a:r>
              <a:rPr lang="cs-CZ" dirty="0">
                <a:latin typeface="Calibri Light"/>
                <a:ea typeface="Calibri Light"/>
                <a:cs typeface="Calibri Light"/>
              </a:rPr>
              <a:t>V převodech, realizovaných v polovině září kalendářního roku, se převody daňových příjmů zúčtují </a:t>
            </a:r>
            <a:br>
              <a:rPr lang="cs-CZ" dirty="0"/>
            </a:br>
            <a:r>
              <a:rPr lang="cs-CZ" dirty="0">
                <a:latin typeface="Calibri Light"/>
                <a:ea typeface="Calibri Light"/>
                <a:cs typeface="Calibri Light"/>
              </a:rPr>
              <a:t>s celkovými převedenými částkami od počátku roku, a to podle koeficientů publikovaných v nové vyhlášce MF účinné zpravidla od 1. září kalendářního roku – tzn. období 09-12/2026 dle dat školního roku 2025/2026 + zúčtování zpětně od 01-08/2026</a:t>
            </a:r>
          </a:p>
          <a:p>
            <a:pPr marL="323850" indent="-215900"/>
            <a:r>
              <a:rPr lang="cs-CZ" dirty="0">
                <a:latin typeface="Calibri Light"/>
                <a:ea typeface="Calibri Light"/>
                <a:cs typeface="Calibri Light"/>
              </a:rPr>
              <a:t>U obcí nebude oddělen „nepedagogický RUD“ od „provozního“ – celkem </a:t>
            </a:r>
            <a:r>
              <a:rPr lang="cs-CZ" b="1" dirty="0">
                <a:latin typeface="Calibri Light"/>
                <a:ea typeface="Calibri Light"/>
                <a:cs typeface="Calibri Light"/>
              </a:rPr>
              <a:t>36 tis. Kč/přepočtený žák </a:t>
            </a:r>
            <a:r>
              <a:rPr lang="cs-CZ" dirty="0">
                <a:latin typeface="Calibri Light"/>
                <a:ea typeface="Calibri Light"/>
                <a:cs typeface="Calibri Light"/>
              </a:rPr>
              <a:t>(MŠ cca 43,5 tis. Kč)</a:t>
            </a:r>
          </a:p>
          <a:p>
            <a:pPr marL="323850" indent="-215900"/>
            <a:endParaRPr lang="cs-CZ" dirty="0">
              <a:ea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F8761886-1CD1-F85E-001C-00F8514589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42DEA92-4AEB-488F-9FD5-6667E5110394}" type="slidenum">
              <a:rPr lang="cs-CZ" altLang="cs-CZ" smtClean="0"/>
              <a:pPr>
                <a:defRPr/>
              </a:pPr>
              <a:t>8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48331344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1864422-BB64-53FB-D23F-F90FECFCAC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Příspěvek na provoz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885E5D0-5236-9213-07CA-E66A4A4BD9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9599" y="1669312"/>
            <a:ext cx="10515600" cy="4507651"/>
          </a:xfrm>
        </p:spPr>
        <p:txBody>
          <a:bodyPr/>
          <a:lstStyle/>
          <a:p>
            <a:r>
              <a:rPr lang="cs-CZ" dirty="0"/>
              <a:t>Už nyní platí, že zřizovatel schvaluje příspěvkové organizaci rozpočet a střednědobý výhled (vč. „státní“ části). </a:t>
            </a:r>
          </a:p>
          <a:p>
            <a:r>
              <a:rPr lang="cs-CZ" dirty="0"/>
              <a:t>Zřizovatel poskytuje příspěvek na provoz své příspěvkové organizaci zpravidla v návaznosti na výkony (např. vydaný oběd, počet žáků) nebo jiná kritéria (např. "platové inventury")</a:t>
            </a:r>
          </a:p>
          <a:p>
            <a:r>
              <a:rPr lang="cs-CZ" dirty="0"/>
              <a:t>Na příspěvek zřizovatele se nevztahuje vládní regulace zaměstnanosti - zřizovatel nemusí stanovovat zvlášť objem prostředků na platy ani počet zaměstnanců</a:t>
            </a:r>
          </a:p>
          <a:p>
            <a:r>
              <a:rPr lang="cs-CZ" dirty="0"/>
              <a:t>Z příspěvku na provoz lze tvořit zlepšený výsledek - příděl do </a:t>
            </a:r>
            <a:r>
              <a:rPr lang="cs-CZ"/>
              <a:t>peněžních fondů</a:t>
            </a:r>
            <a:endParaRPr lang="cs-CZ" dirty="0"/>
          </a:p>
          <a:p>
            <a:r>
              <a:rPr lang="cs-CZ" dirty="0"/>
              <a:t>Z "přímých výdajů" nelze tvořit zlepšený výsledek - vrácení krajskému úřadu</a:t>
            </a:r>
          </a:p>
          <a:p>
            <a:endParaRPr lang="cs-CZ" dirty="0"/>
          </a:p>
          <a:p>
            <a:r>
              <a:rPr lang="cs-CZ" dirty="0"/>
              <a:t>Upraveno zákonem o rozpočtových pravidlech územních rozpočtů</a:t>
            </a:r>
          </a:p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4E29C7E6-213C-C8A9-739C-09719C663C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42DEA92-4AEB-488F-9FD5-6667E5110394}" type="slidenum">
              <a:rPr lang="cs-CZ" altLang="cs-CZ" smtClean="0"/>
              <a:pPr>
                <a:defRPr/>
              </a:pPr>
              <a:t>9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421641651"/>
      </p:ext>
    </p:extLst>
  </p:cSld>
  <p:clrMapOvr>
    <a:masterClrMapping/>
  </p:clrMapOvr>
</p:sld>
</file>

<file path=ppt/theme/theme1.xml><?xml version="1.0" encoding="utf-8"?>
<a:theme xmlns:a="http://schemas.openxmlformats.org/drawingml/2006/main" name="Vlastní návrh">
  <a:themeElements>
    <a:clrScheme name="Vlastní 1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28D96"/>
      </a:accent1>
      <a:accent2>
        <a:srgbClr val="CFDBDD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771341EA9A64284DA136B82E4C3FA249" ma:contentTypeVersion="4" ma:contentTypeDescription="Vytvoří nový dokument" ma:contentTypeScope="" ma:versionID="fb59e6c31be2b8d7bbe076713c5a11ca">
  <xsd:schema xmlns:xsd="http://www.w3.org/2001/XMLSchema" xmlns:xs="http://www.w3.org/2001/XMLSchema" xmlns:p="http://schemas.microsoft.com/office/2006/metadata/properties" xmlns:ns2="7af87253-27fc-4c7a-b32e-6685946493ad" targetNamespace="http://schemas.microsoft.com/office/2006/metadata/properties" ma:root="true" ma:fieldsID="b36f1ea4142f54744daf95195f859dbe" ns2:_="">
    <xsd:import namespace="7af87253-27fc-4c7a-b32e-6685946493a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af87253-27fc-4c7a-b32e-6685946493a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D25F1B0E-3B2F-4FC6-9D09-D039ED0C3C4C}">
  <ds:schemaRefs>
    <ds:schemaRef ds:uri="7af87253-27fc-4c7a-b32e-6685946493ad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A19CBBD1-76CF-4314-8BB1-E60DD7D3A757}">
  <ds:schemaRefs>
    <ds:schemaRef ds:uri="http://schemas.microsoft.com/office/2006/documentManagement/types"/>
    <ds:schemaRef ds:uri="http://purl.org/dc/terms/"/>
    <ds:schemaRef ds:uri="http://schemas.microsoft.com/office/2006/metadata/properties"/>
    <ds:schemaRef ds:uri="http://purl.org/dc/dcmitype/"/>
    <ds:schemaRef ds:uri="http://purl.org/dc/elements/1.1/"/>
    <ds:schemaRef ds:uri="7af87253-27fc-4c7a-b32e-6685946493ad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5FE6146C-D2D9-4703-8943-E857D53AAF64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šablona MŠMT</Template>
  <TotalTime>394</TotalTime>
  <Words>1342</Words>
  <Application>Microsoft Office PowerPoint</Application>
  <PresentationFormat>Širokoúhlá obrazovka</PresentationFormat>
  <Paragraphs>179</Paragraphs>
  <Slides>13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6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13</vt:i4>
      </vt:variant>
    </vt:vector>
  </HeadingPairs>
  <TitlesOfParts>
    <vt:vector size="20" baseType="lpstr">
      <vt:lpstr>Arial</vt:lpstr>
      <vt:lpstr>Calibri</vt:lpstr>
      <vt:lpstr>Calibri Light</vt:lpstr>
      <vt:lpstr>Petrona Bold</vt:lpstr>
      <vt:lpstr>Poppins</vt:lpstr>
      <vt:lpstr>Times New Roman</vt:lpstr>
      <vt:lpstr>Vlastní návrh</vt:lpstr>
      <vt:lpstr>Novela RUD, dopady a postup pro samosprávy při sestavování rozpočtů  25. 9. 2025, 21. SETKÁNÍ STAROSTŮ A MÍSTOSTAROSTŮ PARDUBICKÉHO KRAJE </vt:lpstr>
      <vt:lpstr>Aktuální vývoj ohledně novely školského zákona a dalších souvisejících zákonů</vt:lpstr>
      <vt:lpstr>Co změnila novela zákona č. 243/2000 Sb.?</vt:lpstr>
      <vt:lpstr>Webová aplikace s rozdělením prostředků po obcích </vt:lpstr>
      <vt:lpstr>Co nezměnila novela školského zákona?</vt:lpstr>
      <vt:lpstr>Proč RUD?</vt:lpstr>
      <vt:lpstr>Výpočet pro rok 2026</vt:lpstr>
      <vt:lpstr>Podrobněji k mechanismu RUD</vt:lpstr>
      <vt:lpstr>Příspěvek na provoz</vt:lpstr>
      <vt:lpstr>Výzva pro venkov</vt:lpstr>
      <vt:lpstr>Co má nyní zřizovatel/ředitel udělat?</vt:lpstr>
      <vt:lpstr>STŘEDNÍ ČLÁNEK MŠMT</vt:lpstr>
      <vt:lpstr>Děkuji za pozornost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Financing schools and school facilities</dc:title>
  <dc:creator>Pavel Křeček</dc:creator>
  <cp:lastModifiedBy>Regionservis 4 Prezentace</cp:lastModifiedBy>
  <cp:revision>11</cp:revision>
  <dcterms:created xsi:type="dcterms:W3CDTF">2012-01-22T17:22:20Z</dcterms:created>
  <dcterms:modified xsi:type="dcterms:W3CDTF">2025-09-25T09:17:03Z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0x010100771341EA9A64284DA136B82E4C3FA249</vt:lpwstr>
  </property>
  <property fmtid="{D5CDD505-2E9C-101B-9397-08002B2CF9AE}" pid="3" name="MediaServiceImageTags">
    <vt:lpwstr/>
  </property>
</Properties>
</file>