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4" r:id="rId5"/>
    <p:sldId id="415" r:id="rId6"/>
    <p:sldId id="16409" r:id="rId7"/>
    <p:sldId id="16412" r:id="rId8"/>
    <p:sldId id="1874" r:id="rId9"/>
    <p:sldId id="16413" r:id="rId10"/>
    <p:sldId id="392" r:id="rId11"/>
    <p:sldId id="393" r:id="rId12"/>
    <p:sldId id="396" r:id="rId13"/>
    <p:sldId id="399" r:id="rId14"/>
    <p:sldId id="16406" r:id="rId15"/>
    <p:sldId id="16405" r:id="rId16"/>
    <p:sldId id="16402" r:id="rId17"/>
    <p:sldId id="408" r:id="rId18"/>
    <p:sldId id="260" r:id="rId1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IDL Pavel" initials="SP" lastIdx="1" clrIdx="0">
    <p:extLst>
      <p:ext uri="{19B8F6BF-5375-455C-9EA6-DF929625EA0E}">
        <p15:presenceInfo xmlns:p15="http://schemas.microsoft.com/office/powerpoint/2012/main" userId="S-1-5-21-3788152950-3674640369-187888867-402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17"/>
    <a:srgbClr val="EEEEEE"/>
    <a:srgbClr val="FF5050"/>
    <a:srgbClr val="003366"/>
    <a:srgbClr val="0099CD"/>
    <a:srgbClr val="B6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0" autoAdjust="0"/>
    <p:restoredTop sz="85612" autoAdjust="0"/>
  </p:normalViewPr>
  <p:slideViewPr>
    <p:cSldViewPr>
      <p:cViewPr varScale="1">
        <p:scale>
          <a:sx n="42" d="100"/>
          <a:sy n="42" d="100"/>
        </p:scale>
        <p:origin x="898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9CF242CA-5832-4AB9-8717-7681E5283C47}" type="datetimeFigureOut">
              <a:rPr lang="cs-CZ" smtClean="0"/>
              <a:t>19.09.2025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1C2BC893-194C-428C-AE1A-94F80FD0C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51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780B389D-F35D-40F2-B91F-E47E18F4260B}" type="datetimeFigureOut">
              <a:rPr lang="cs-CZ" smtClean="0"/>
              <a:pPr/>
              <a:t>19.09.2025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030FA2DD-96DE-46D5-8132-6EC9E3827F9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13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FA2DD-96DE-46D5-8132-6EC9E3827F95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924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8B987-58CE-42C3-9099-7E768A58F12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1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38B9F-A283-4916-9A2F-B78DC82D58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7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FA2DD-96DE-46D5-8132-6EC9E3827F95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10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FA2DD-96DE-46D5-8132-6EC9E3827F95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04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E60D5-F574-C92E-5BE3-D3D62F617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63A375-C238-CFCE-854C-5DBA619CB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F2FD320-C4BF-A490-0827-63773ACB8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6FA85D-86ED-E908-5C54-A1CAA9E42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3DD3-543D-954B-BECB-64C6B7870802}" type="slidenum">
              <a:rPr lang="en-CZ" smtClean="0"/>
              <a:t>4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9941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3DD3-543D-954B-BECB-64C6B7870802}" type="slidenum">
              <a:rPr lang="en-CZ" smtClean="0"/>
              <a:t>5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36768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0D2D7-C512-16D3-1BE7-536B1D81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031C9FA-6DC8-3827-DF82-47880B7A9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2D2A96B-BB36-4966-2AF6-0BB081069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3ECCC6-3FAA-EAA2-A4A0-5CA7E741F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3DD3-543D-954B-BECB-64C6B7870802}" type="slidenum">
              <a:rPr lang="en-CZ" smtClean="0"/>
              <a:t>6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20224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FA2DD-96DE-46D5-8132-6EC9E3827F9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35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FA2DD-96DE-46D5-8132-6EC9E3827F95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318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FA2DD-96DE-46D5-8132-6EC9E3827F95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355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FA2DD-96DE-46D5-8132-6EC9E3827F95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67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ruzov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813" y="6137275"/>
            <a:ext cx="2702187" cy="7207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2996952"/>
            <a:ext cx="4569260" cy="1908000"/>
          </a:xfrm>
        </p:spPr>
        <p:txBody>
          <a:bodyPr/>
          <a:lstStyle>
            <a:lvl1pPr>
              <a:defRPr sz="3600">
                <a:solidFill>
                  <a:srgbClr val="0099CD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cs-CZ" dirty="0"/>
          </a:p>
        </p:txBody>
      </p:sp>
      <p:pic>
        <p:nvPicPr>
          <p:cNvPr id="10" name="Picture 9" descr="pruh_novy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6912"/>
            <a:ext cx="9144000" cy="7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16000" y="6222700"/>
            <a:ext cx="647700" cy="647700"/>
          </a:xfrm>
          <a:prstGeom prst="rect">
            <a:avLst/>
          </a:prstGeom>
        </p:spPr>
      </p:pic>
      <p:pic>
        <p:nvPicPr>
          <p:cNvPr id="4" name="Picture 3" descr="ppp_foto_titulka_2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74" y="-27384"/>
            <a:ext cx="9144000" cy="25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0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0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/>
              <a:t>Pavel SEIDL</a:t>
            </a:r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53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0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/>
              <a:t>Pavel SEIDL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31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0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/>
              <a:t>Pavel SEIDL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30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85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nom nadpis / modré pozadí">
    <p:bg>
      <p:bgPr>
        <a:solidFill>
          <a:schemeClr val="accent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90686FF2-7C95-4B56-AC6C-45D67612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324F8A5F-AEF9-42D7-BB53-87D2D8F0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481F-2BD4-4015-8A29-D8298CD6B7B3}" type="datetime1">
              <a:rPr lang="cs-CZ" smtClean="0"/>
              <a:t>19.09.2025</a:t>
            </a:fld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71D4F0DE-C38B-42E6-9A09-C0FA90C1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ESG strategie ČSOB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08D8500-92DF-4131-895F-A832B6F8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1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3397-ABE6-6346-A9C2-AA921D315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/>
              <a:t>TOTO JE</a:t>
            </a:r>
            <a:br>
              <a:rPr lang="cs-CZ" noProof="0"/>
            </a:br>
            <a:r>
              <a:rPr lang="cs-CZ" noProof="0"/>
              <a:t>NADPIS KAPITOLY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769083-CD53-B642-9A7A-97940B63BC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737" y="2131502"/>
            <a:ext cx="7886700" cy="4571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/>
            </a:lvl1pPr>
          </a:lstStyle>
          <a:p>
            <a:pPr lvl="0"/>
            <a:r>
              <a:rPr lang="cs-CZ" noProof="0" dirty="0"/>
              <a:t>Toto je podnadpis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0ACA05-BEB9-D34F-8C5B-FAA02BAA9A51}"/>
              </a:ext>
            </a:extLst>
          </p:cNvPr>
          <p:cNvSpPr/>
          <p:nvPr userDrawn="1"/>
        </p:nvSpPr>
        <p:spPr>
          <a:xfrm>
            <a:off x="178436" y="6103930"/>
            <a:ext cx="367248" cy="4896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77AEE-8C5C-5B47-AF45-D070C0CB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4498" y="6163030"/>
            <a:ext cx="355124" cy="365125"/>
          </a:xfrm>
        </p:spPr>
        <p:txBody>
          <a:bodyPr/>
          <a:lstStyle>
            <a:lvl1pPr algn="ctr">
              <a:defRPr sz="75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231C6D-E3EC-7C45-9C1C-0A4D8B48C96C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AE4DC1-E699-3648-BF43-09D7FBD67A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431" y="2713039"/>
            <a:ext cx="7886700" cy="2981325"/>
          </a:xfrm>
          <a:prstGeom prst="rect">
            <a:avLst/>
          </a:prstGeom>
        </p:spPr>
        <p:txBody>
          <a:bodyPr/>
          <a:lstStyle>
            <a:lvl1pPr marL="171450" indent="-171450">
              <a:buFont typeface="System Font Regular"/>
              <a:buChar char="●"/>
              <a:defRPr/>
            </a:lvl1pPr>
            <a:lvl2pPr marL="514350" indent="-171450">
              <a:buFont typeface="System Font Regular"/>
              <a:buChar char="●"/>
              <a:defRPr sz="1500"/>
            </a:lvl2pPr>
            <a:lvl3pPr marL="857250" indent="-171450">
              <a:buFont typeface="System Font Regular"/>
              <a:buChar char="●"/>
              <a:defRPr sz="1200"/>
            </a:lvl3pPr>
            <a:lvl4pPr marL="1200150" indent="-171450">
              <a:buFont typeface="System Font Regular"/>
              <a:buChar char="●"/>
              <a:defRPr sz="900"/>
            </a:lvl4pPr>
            <a:lvl5pPr marL="1543050" indent="-171450">
              <a:buFont typeface="System Font Regular"/>
              <a:buChar char="●"/>
              <a:defRPr sz="750"/>
            </a:lvl5pPr>
          </a:lstStyle>
          <a:p>
            <a:pPr lvl="0"/>
            <a:r>
              <a:rPr lang="cs-CZ" noProof="0" dirty="0"/>
              <a:t>První úroveň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 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F8C4B66-335D-AF44-9685-3871424E6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5505" y="6137344"/>
            <a:ext cx="454470" cy="48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8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ruzov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813" y="6137275"/>
            <a:ext cx="2702187" cy="720725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3505200" y="2158752"/>
            <a:ext cx="4114800" cy="1908000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cs-CZ" dirty="0"/>
              <a:t>Click to edit Master title style</a:t>
            </a:r>
          </a:p>
        </p:txBody>
      </p:sp>
      <p:pic>
        <p:nvPicPr>
          <p:cNvPr id="7" name="Picture 6" descr="pruh_novy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" y="1456764"/>
            <a:ext cx="9144000" cy="72000"/>
          </a:xfrm>
          <a:prstGeom prst="rect">
            <a:avLst/>
          </a:prstGeom>
        </p:spPr>
      </p:pic>
      <p:pic>
        <p:nvPicPr>
          <p:cNvPr id="8" name="Picture 7" descr="ppp_foto_monter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6400"/>
            <a:ext cx="3168396" cy="2880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6000" y="6222700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5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ruzov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813" y="6137275"/>
            <a:ext cx="2702187" cy="720725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3505200" y="2158752"/>
            <a:ext cx="4114800" cy="1908000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cs-CZ" dirty="0"/>
              <a:t>Click to edit Master title style</a:t>
            </a:r>
          </a:p>
        </p:txBody>
      </p:sp>
      <p:pic>
        <p:nvPicPr>
          <p:cNvPr id="8" name="Picture 7" descr="pruh_novy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" y="1456764"/>
            <a:ext cx="9144000" cy="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16000" y="6222700"/>
            <a:ext cx="647700" cy="647700"/>
          </a:xfrm>
          <a:prstGeom prst="rect">
            <a:avLst/>
          </a:prstGeom>
        </p:spPr>
      </p:pic>
      <p:pic>
        <p:nvPicPr>
          <p:cNvPr id="3" name="Picture 2" descr="ppp_foto_sladek_2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68" y="1700768"/>
            <a:ext cx="3168396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5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ruzov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813" y="6137275"/>
            <a:ext cx="2702187" cy="720725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3505200" y="2158752"/>
            <a:ext cx="4114800" cy="1908000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cs-CZ" dirty="0"/>
              <a:t>Click to edit Master title style</a:t>
            </a:r>
          </a:p>
        </p:txBody>
      </p:sp>
      <p:pic>
        <p:nvPicPr>
          <p:cNvPr id="10" name="Picture 9" descr="pruh_novy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" y="1456764"/>
            <a:ext cx="9144000" cy="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16000" y="6222700"/>
            <a:ext cx="647700" cy="647700"/>
          </a:xfrm>
          <a:prstGeom prst="rect">
            <a:avLst/>
          </a:prstGeom>
        </p:spPr>
      </p:pic>
      <p:pic>
        <p:nvPicPr>
          <p:cNvPr id="2" name="Picture 1" descr="ppp_foto_zena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16" y="1700768"/>
            <a:ext cx="3168396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5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uzov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813" y="6137275"/>
            <a:ext cx="2702187" cy="720725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3505200" y="2158752"/>
            <a:ext cx="4114800" cy="1908000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cs-CZ" dirty="0"/>
              <a:t>Click to edit Master title style</a:t>
            </a:r>
          </a:p>
        </p:txBody>
      </p:sp>
      <p:pic>
        <p:nvPicPr>
          <p:cNvPr id="10" name="Picture 9" descr="ppp_foto_cykl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6400"/>
            <a:ext cx="3168396" cy="2880360"/>
          </a:xfrm>
          <a:prstGeom prst="rect">
            <a:avLst/>
          </a:prstGeom>
        </p:spPr>
      </p:pic>
      <p:pic>
        <p:nvPicPr>
          <p:cNvPr id="8" name="Picture 7" descr="pruh_novy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" y="1456764"/>
            <a:ext cx="9144000" cy="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6000" y="6222700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5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uzov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813" y="6137275"/>
            <a:ext cx="2702187" cy="720725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3505200" y="2158752"/>
            <a:ext cx="4114800" cy="1908000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cs-CZ" dirty="0"/>
              <a:t>Click to edit Master title style</a:t>
            </a:r>
          </a:p>
        </p:txBody>
      </p:sp>
      <p:pic>
        <p:nvPicPr>
          <p:cNvPr id="11" name="Picture 10" descr="ppp_foto_trakto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6400"/>
            <a:ext cx="3168396" cy="2880360"/>
          </a:xfrm>
          <a:prstGeom prst="rect">
            <a:avLst/>
          </a:prstGeom>
        </p:spPr>
      </p:pic>
      <p:pic>
        <p:nvPicPr>
          <p:cNvPr id="8" name="Picture 7" descr="pruh_novy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" y="1456764"/>
            <a:ext cx="9144000" cy="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6000" y="6222700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5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ruzov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813" y="6137275"/>
            <a:ext cx="2702187" cy="720725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3505200" y="2158752"/>
            <a:ext cx="4114800" cy="1908000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cs-CZ" dirty="0"/>
              <a:t>Click to edit Master title style</a:t>
            </a:r>
          </a:p>
        </p:txBody>
      </p:sp>
      <p:pic>
        <p:nvPicPr>
          <p:cNvPr id="13" name="Picture 12" descr="ppp_foto_panelak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6400"/>
            <a:ext cx="3168396" cy="2880360"/>
          </a:xfrm>
          <a:prstGeom prst="rect">
            <a:avLst/>
          </a:prstGeom>
        </p:spPr>
      </p:pic>
      <p:pic>
        <p:nvPicPr>
          <p:cNvPr id="8" name="Picture 7" descr="pruh_novy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" y="1456764"/>
            <a:ext cx="9144000" cy="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6000" y="6222700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5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uzov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813" y="6137275"/>
            <a:ext cx="2702187" cy="720725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3505200" y="2158752"/>
            <a:ext cx="4114800" cy="1908000"/>
          </a:xfrm>
        </p:spPr>
        <p:txBody>
          <a:bodyPr/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cs-CZ" dirty="0"/>
              <a:t>Click to edit Master title style</a:t>
            </a:r>
          </a:p>
        </p:txBody>
      </p:sp>
      <p:pic>
        <p:nvPicPr>
          <p:cNvPr id="10" name="Picture 9" descr="ppp_foto_namest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6400"/>
            <a:ext cx="3168396" cy="2880360"/>
          </a:xfrm>
          <a:prstGeom prst="rect">
            <a:avLst/>
          </a:prstGeom>
        </p:spPr>
      </p:pic>
      <p:pic>
        <p:nvPicPr>
          <p:cNvPr id="8" name="Picture 7" descr="pruh_novy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" y="1456764"/>
            <a:ext cx="9144000" cy="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6000" y="6222700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5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6000" y="6498000"/>
            <a:ext cx="4320000" cy="360000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/>
              <a:t>Pavel SEIDL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97392"/>
            <a:ext cx="396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87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ruzova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813" y="6499225"/>
            <a:ext cx="2702187" cy="358775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47664" y="80"/>
            <a:ext cx="7386636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9342" y="1052736"/>
            <a:ext cx="8708658" cy="50734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6000" y="6498000"/>
            <a:ext cx="43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/>
              <a:t>Pavel SEIDL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16000" y="0"/>
            <a:ext cx="647700" cy="647700"/>
          </a:xfrm>
          <a:prstGeom prst="rect">
            <a:avLst/>
          </a:prstGeom>
        </p:spPr>
      </p:pic>
      <p:sp>
        <p:nvSpPr>
          <p:cNvPr id="1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1044" y="6570008"/>
            <a:ext cx="396000" cy="24336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80000" y="6525384"/>
            <a:ext cx="2160000" cy="360000"/>
          </a:xfrm>
          <a:prstGeom prst="rect">
            <a:avLst/>
          </a:prstGeom>
        </p:spPr>
        <p:txBody>
          <a:bodyPr tIns="86400" bIns="86400" anchor="t" anchorCtr="0"/>
          <a:lstStyle>
            <a:lvl1pPr algn="l">
              <a:defRPr sz="900" kern="1200">
                <a:solidFill>
                  <a:schemeClr val="bg1"/>
                </a:solidFill>
                <a:latin typeface="Arial CE"/>
              </a:defRPr>
            </a:lvl1pPr>
          </a:lstStyle>
          <a:p>
            <a:endParaRPr lang="cs-CZ" dirty="0"/>
          </a:p>
        </p:txBody>
      </p:sp>
      <p:pic>
        <p:nvPicPr>
          <p:cNvPr id="13" name="Picture 12" descr="pruh_novy.png"/>
          <p:cNvPicPr>
            <a:picLocks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" y="650875"/>
            <a:ext cx="914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6" r:id="rId13"/>
    <p:sldLayoutId id="2147483667" r:id="rId14"/>
    <p:sldLayoutId id="2147483668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1600" indent="-2844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1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1200" indent="-226800" algn="l" defTabSz="914400" rtl="0" eaLnBrk="1" latinLnBrk="0" hangingPunct="1">
        <a:spcBef>
          <a:spcPts val="408"/>
        </a:spcBef>
        <a:buClr>
          <a:schemeClr val="accent4"/>
        </a:buClr>
        <a:buSzPct val="100000"/>
        <a:buFont typeface="Wingdings" pitchFamily="2" charset="2"/>
        <a:buChar char="§"/>
        <a:defRPr sz="17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5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9200" indent="-2304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2852936"/>
            <a:ext cx="5940152" cy="165618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1400" b="0" dirty="0">
                <a:solidFill>
                  <a:schemeClr val="accent4"/>
                </a:solidFill>
              </a:rPr>
              <a:t>ČESKOSLOVENSKÁ OBCHODNÍ BANKA</a:t>
            </a:r>
            <a:br>
              <a:rPr lang="cs-CZ" dirty="0"/>
            </a:br>
            <a:r>
              <a:rPr lang="cs-CZ" sz="4900" spc="-150" dirty="0"/>
              <a:t>Podpora </a:t>
            </a:r>
            <a:br>
              <a:rPr lang="cs-CZ" sz="4900" spc="-150" dirty="0"/>
            </a:br>
            <a:r>
              <a:rPr lang="cs-CZ" sz="4900" spc="-150" dirty="0"/>
              <a:t>pro obce a města</a:t>
            </a:r>
            <a:br>
              <a:rPr lang="cs-CZ" sz="4900" spc="-150" dirty="0"/>
            </a:br>
            <a:br>
              <a:rPr lang="cs-CZ" sz="4900" spc="-150" dirty="0"/>
            </a:br>
            <a:br>
              <a:rPr lang="cs-CZ" sz="4900" spc="-150" dirty="0"/>
            </a:br>
            <a:r>
              <a:rPr lang="cs-CZ" sz="2200" b="0" dirty="0">
                <a:solidFill>
                  <a:schemeClr val="accent4"/>
                </a:solidFill>
              </a:rPr>
              <a:t>PAVEL SEIDL, CSOB</a:t>
            </a:r>
            <a:br>
              <a:rPr lang="cs-CZ" sz="4000" spc="-150" dirty="0">
                <a:latin typeface="+mn-lt"/>
              </a:rPr>
            </a:br>
            <a:br>
              <a:rPr lang="cs-CZ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DFC7062-2CD7-434E-9EC1-DA4CE6A3A431}"/>
              </a:ext>
            </a:extLst>
          </p:cNvPr>
          <p:cNvSpPr txBox="1"/>
          <p:nvPr/>
        </p:nvSpPr>
        <p:spPr>
          <a:xfrm>
            <a:off x="2915816" y="479715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spc="-150" dirty="0">
                <a:solidFill>
                  <a:srgbClr val="003366"/>
                </a:solidFill>
                <a:latin typeface="Arial" pitchFamily="34" charset="0"/>
                <a:ea typeface="+mj-ea"/>
                <a:cs typeface="Arial" pitchFamily="34" charset="0"/>
              </a:rPr>
              <a:t>Pardubický kraj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496E6C-1DF3-BF47-8CF9-0998F184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2060"/>
                </a:solidFill>
              </a:rPr>
              <a:t>Financování odkupem pohledávek</a:t>
            </a:r>
            <a:endParaRPr lang="cs-CZ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FBBD97-3E6F-764E-8F03-73D5304ED15D}"/>
              </a:ext>
            </a:extLst>
          </p:cNvPr>
          <p:cNvSpPr/>
          <p:nvPr/>
        </p:nvSpPr>
        <p:spPr>
          <a:xfrm>
            <a:off x="1074151" y="1195411"/>
            <a:ext cx="7458289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br>
              <a:rPr lang="cs-CZ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solidFill>
                <a:schemeClr val="accent4"/>
              </a:solidFill>
            </a:endParaRPr>
          </a:p>
          <a:p>
            <a:endParaRPr lang="cs-CZ" sz="28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468E0B-82CE-9744-8C22-EFF6C1DE61BD}"/>
              </a:ext>
            </a:extLst>
          </p:cNvPr>
          <p:cNvGrpSpPr/>
          <p:nvPr/>
        </p:nvGrpSpPr>
        <p:grpSpPr>
          <a:xfrm>
            <a:off x="2514314" y="2795485"/>
            <a:ext cx="4289936" cy="3342434"/>
            <a:chOff x="2598462" y="2636912"/>
            <a:chExt cx="3766501" cy="24995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E5E02A-EC11-E848-B39A-6DB72B28CE55}"/>
                </a:ext>
              </a:extLst>
            </p:cNvPr>
            <p:cNvSpPr/>
            <p:nvPr/>
          </p:nvSpPr>
          <p:spPr>
            <a:xfrm>
              <a:off x="2598462" y="2636912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latin typeface="Arial" panose="020B0604020202020204" pitchFamily="34" charset="0"/>
                  <a:cs typeface="Arial" panose="020B0604020202020204" pitchFamily="34" charset="0"/>
                </a:rPr>
                <a:t>OBEC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996AE5-6F5D-454B-B0CD-B005D8F1A8DE}"/>
                </a:ext>
              </a:extLst>
            </p:cNvPr>
            <p:cNvSpPr/>
            <p:nvPr/>
          </p:nvSpPr>
          <p:spPr>
            <a:xfrm>
              <a:off x="5284843" y="2636912"/>
              <a:ext cx="1080120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latin typeface="Arial" panose="020B0604020202020204" pitchFamily="34" charset="0"/>
                  <a:cs typeface="Arial" panose="020B0604020202020204" pitchFamily="34" charset="0"/>
                </a:rPr>
                <a:t>DODAVATEL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6B3DAA-5D7F-BD44-A425-88E04271193F}"/>
                </a:ext>
              </a:extLst>
            </p:cNvPr>
            <p:cNvSpPr/>
            <p:nvPr/>
          </p:nvSpPr>
          <p:spPr>
            <a:xfrm>
              <a:off x="3941651" y="4056298"/>
              <a:ext cx="1080120" cy="1080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100" dirty="0">
                  <a:latin typeface="Arial" panose="020B0604020202020204" pitchFamily="34" charset="0"/>
                  <a:cs typeface="Arial" panose="020B0604020202020204" pitchFamily="34" charset="0"/>
                </a:rPr>
                <a:t>CSOB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B6FBBAF-70A0-A54C-AA68-0A909765D5D0}"/>
                </a:ext>
              </a:extLst>
            </p:cNvPr>
            <p:cNvCxnSpPr>
              <a:cxnSpLocks/>
              <a:stCxn id="5" idx="3"/>
              <a:endCxn id="9" idx="1"/>
            </p:cNvCxnSpPr>
            <p:nvPr/>
          </p:nvCxnSpPr>
          <p:spPr>
            <a:xfrm>
              <a:off x="3678582" y="3176973"/>
              <a:ext cx="160626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ABA93202-D774-5347-80AF-0B5C6C88EDB4}"/>
                </a:ext>
              </a:extLst>
            </p:cNvPr>
            <p:cNvCxnSpPr>
              <a:stCxn id="9" idx="2"/>
              <a:endCxn id="10" idx="3"/>
            </p:cNvCxnSpPr>
            <p:nvPr/>
          </p:nvCxnSpPr>
          <p:spPr>
            <a:xfrm rot="5400000">
              <a:off x="4983675" y="3755130"/>
              <a:ext cx="879327" cy="803132"/>
            </a:xfrm>
            <a:prstGeom prst="curvedConnector2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4227A0B1-2DCE-0B4E-BC88-C0820F4AB814}"/>
                </a:ext>
              </a:extLst>
            </p:cNvPr>
            <p:cNvCxnSpPr>
              <a:cxnSpLocks/>
              <a:stCxn id="10" idx="1"/>
              <a:endCxn id="5" idx="2"/>
            </p:cNvCxnSpPr>
            <p:nvPr/>
          </p:nvCxnSpPr>
          <p:spPr>
            <a:xfrm rot="10800000">
              <a:off x="3138523" y="3717032"/>
              <a:ext cx="803129" cy="879327"/>
            </a:xfrm>
            <a:prstGeom prst="curvedConnector2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38D117B-46AE-4942-B1B7-D8C8D6CD4DCB}"/>
              </a:ext>
            </a:extLst>
          </p:cNvPr>
          <p:cNvSpPr/>
          <p:nvPr/>
        </p:nvSpPr>
        <p:spPr>
          <a:xfrm>
            <a:off x="2699792" y="985121"/>
            <a:ext cx="4104458" cy="1470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cs-CZ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Dodavatel a odběratel uzavřou obchodní smlouvu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cs-CZ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Dodavatel dodá zboží </a:t>
            </a:r>
            <a:br>
              <a:rPr lang="cs-CZ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poskytne odloženou splatnost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48B08B-54B6-6943-A9F7-AB606BFA1531}"/>
              </a:ext>
            </a:extLst>
          </p:cNvPr>
          <p:cNvSpPr/>
          <p:nvPr/>
        </p:nvSpPr>
        <p:spPr>
          <a:xfrm>
            <a:off x="471439" y="4579410"/>
            <a:ext cx="2690948" cy="10678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cs-CZ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 zaplatí pohledávku v den splatnosti bance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C3C183-399E-D940-AEE8-6C0D42D4271E}"/>
              </a:ext>
            </a:extLst>
          </p:cNvPr>
          <p:cNvSpPr/>
          <p:nvPr/>
        </p:nvSpPr>
        <p:spPr>
          <a:xfrm>
            <a:off x="6156176" y="4504904"/>
            <a:ext cx="2516386" cy="1229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cs-CZ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Dodavatel postoupí pohledávku bance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cs-CZ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Banka pohledávku proplatí dodavateli</a:t>
            </a:r>
          </a:p>
        </p:txBody>
      </p:sp>
    </p:spTree>
    <p:extLst>
      <p:ext uri="{BB962C8B-B14F-4D97-AF65-F5344CB8AC3E}">
        <p14:creationId xmlns:p14="http://schemas.microsoft.com/office/powerpoint/2010/main" val="9138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E5B23C-A4EA-FEC8-6D4F-7013502B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Pavel SEIDL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6FAC63-79BD-BB89-70DF-231DA349A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586C0C-3F3A-ADF9-9E56-AC39334AA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117" y="3415392"/>
            <a:ext cx="881766" cy="272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6048EA2-1734-8176-271E-8DFF37C00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117" y="3415392"/>
            <a:ext cx="881766" cy="272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DFC73B4-7D96-86A3-2685-24AE6512B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815614"/>
            <a:ext cx="5760640" cy="565056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7026332-CEA4-D25A-AF6A-28A8C0F45E44}"/>
              </a:ext>
            </a:extLst>
          </p:cNvPr>
          <p:cNvSpPr txBox="1"/>
          <p:nvPr/>
        </p:nvSpPr>
        <p:spPr>
          <a:xfrm>
            <a:off x="1151620" y="16228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accent1"/>
                </a:solidFill>
              </a:rPr>
              <a:t>ČSOB </a:t>
            </a:r>
            <a:r>
              <a:rPr lang="cs-CZ" sz="3200" b="1" dirty="0" err="1">
                <a:solidFill>
                  <a:schemeClr val="accent1"/>
                </a:solidFill>
              </a:rPr>
              <a:t>Advisory,a.s</a:t>
            </a:r>
            <a:r>
              <a:rPr lang="cs-CZ" sz="3200" b="1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07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délník 48">
            <a:extLst>
              <a:ext uri="{FF2B5EF4-FFF2-40B4-BE49-F238E27FC236}">
                <a16:creationId xmlns:a16="http://schemas.microsoft.com/office/drawing/2014/main" id="{9CD22F25-95F5-B71E-8391-D787D7346D0A}"/>
              </a:ext>
            </a:extLst>
          </p:cNvPr>
          <p:cNvSpPr/>
          <p:nvPr/>
        </p:nvSpPr>
        <p:spPr>
          <a:xfrm>
            <a:off x="1" y="857250"/>
            <a:ext cx="4623110" cy="5143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Nadpis 9">
            <a:extLst>
              <a:ext uri="{FF2B5EF4-FFF2-40B4-BE49-F238E27FC236}">
                <a16:creationId xmlns:a16="http://schemas.microsoft.com/office/drawing/2014/main" id="{D7FD4C04-F57A-ECB9-2F45-B3B93F67050A}"/>
              </a:ext>
            </a:extLst>
          </p:cNvPr>
          <p:cNvSpPr txBox="1">
            <a:spLocks/>
          </p:cNvSpPr>
          <p:nvPr/>
        </p:nvSpPr>
        <p:spPr>
          <a:xfrm>
            <a:off x="359569" y="1266784"/>
            <a:ext cx="3150704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Soutěžní kategorie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4DCE78C-F6E1-E5A2-3D81-AA7F274DC639}"/>
              </a:ext>
            </a:extLst>
          </p:cNvPr>
          <p:cNvSpPr txBox="1"/>
          <p:nvPr/>
        </p:nvSpPr>
        <p:spPr>
          <a:xfrm>
            <a:off x="5849986" y="1865077"/>
            <a:ext cx="3129433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25"/>
              </a:spcAft>
            </a:pPr>
            <a:r>
              <a:rPr lang="cs-CZ" sz="2100" b="1" dirty="0">
                <a:solidFill>
                  <a:schemeClr val="accent1"/>
                </a:solidFill>
              </a:rPr>
              <a:t>Statutární město roku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9811E9-1D67-190F-7696-B6F39539B6E8}"/>
              </a:ext>
            </a:extLst>
          </p:cNvPr>
          <p:cNvSpPr txBox="1"/>
          <p:nvPr/>
        </p:nvSpPr>
        <p:spPr>
          <a:xfrm>
            <a:off x="1236411" y="3361900"/>
            <a:ext cx="3798094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100" b="1" dirty="0">
                <a:solidFill>
                  <a:schemeClr val="accent1"/>
                </a:solidFill>
              </a:rPr>
              <a:t>Zelená obec roku</a:t>
            </a:r>
            <a:br>
              <a:rPr lang="cs-CZ" sz="1500" b="1" dirty="0">
                <a:solidFill>
                  <a:schemeClr val="accent1"/>
                </a:solidFill>
              </a:rPr>
            </a:br>
            <a:r>
              <a:rPr lang="cs-CZ" sz="1500" dirty="0">
                <a:solidFill>
                  <a:schemeClr val="tx1">
                    <a:lumMod val="50000"/>
                  </a:schemeClr>
                </a:solidFill>
              </a:rPr>
              <a:t>Tři oceněné obce s počtem</a:t>
            </a:r>
            <a:br>
              <a:rPr lang="cs-CZ" sz="15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1500" dirty="0">
                <a:solidFill>
                  <a:schemeClr val="tx1">
                    <a:lumMod val="50000"/>
                  </a:schemeClr>
                </a:solidFill>
              </a:rPr>
              <a:t>obyvatel </a:t>
            </a:r>
            <a:r>
              <a:rPr lang="cs-CZ" sz="1500" b="1" dirty="0">
                <a:solidFill>
                  <a:schemeClr val="tx1">
                    <a:lumMod val="50000"/>
                  </a:schemeClr>
                </a:solidFill>
              </a:rPr>
              <a:t>do 1 000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9C72C0CC-6FED-C562-2570-2A657F8F238F}"/>
              </a:ext>
            </a:extLst>
          </p:cNvPr>
          <p:cNvSpPr/>
          <p:nvPr/>
        </p:nvSpPr>
        <p:spPr>
          <a:xfrm>
            <a:off x="359569" y="3390634"/>
            <a:ext cx="727364" cy="727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D669C047-CBCA-7D0B-C972-DA694C339C4C}"/>
              </a:ext>
            </a:extLst>
          </p:cNvPr>
          <p:cNvGrpSpPr/>
          <p:nvPr/>
        </p:nvGrpSpPr>
        <p:grpSpPr>
          <a:xfrm>
            <a:off x="518999" y="3579157"/>
            <a:ext cx="408494" cy="340793"/>
            <a:chOff x="3299484" y="2339956"/>
            <a:chExt cx="536083" cy="447237"/>
          </a:xfrm>
        </p:grpSpPr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2DC4748F-FB70-44CB-B345-28D481EA871E}"/>
                </a:ext>
              </a:extLst>
            </p:cNvPr>
            <p:cNvSpPr/>
            <p:nvPr/>
          </p:nvSpPr>
          <p:spPr>
            <a:xfrm>
              <a:off x="3567522" y="2430314"/>
              <a:ext cx="246018" cy="356879"/>
            </a:xfrm>
            <a:custGeom>
              <a:avLst/>
              <a:gdLst>
                <a:gd name="connsiteX0" fmla="*/ -868 w 246018"/>
                <a:gd name="connsiteY0" fmla="*/ -464 h 356879"/>
                <a:gd name="connsiteX1" fmla="*/ 95565 w 246018"/>
                <a:gd name="connsiteY1" fmla="*/ 95969 h 356879"/>
                <a:gd name="connsiteX2" fmla="*/ 108473 w 246018"/>
                <a:gd name="connsiteY2" fmla="*/ 101285 h 356879"/>
                <a:gd name="connsiteX3" fmla="*/ 245150 w 246018"/>
                <a:gd name="connsiteY3" fmla="*/ 101285 h 356879"/>
                <a:gd name="connsiteX4" fmla="*/ 245150 w 246018"/>
                <a:gd name="connsiteY4" fmla="*/ 356415 h 35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018" h="356879">
                  <a:moveTo>
                    <a:pt x="-868" y="-464"/>
                  </a:moveTo>
                  <a:lnTo>
                    <a:pt x="95565" y="95969"/>
                  </a:lnTo>
                  <a:cubicBezTo>
                    <a:pt x="99079" y="99250"/>
                    <a:pt x="103669" y="101139"/>
                    <a:pt x="108473" y="101285"/>
                  </a:cubicBezTo>
                  <a:lnTo>
                    <a:pt x="245150" y="101285"/>
                  </a:lnTo>
                  <a:lnTo>
                    <a:pt x="245150" y="35641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 sz="1350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F7986AC1-F608-677E-8807-2177D23A942C}"/>
                </a:ext>
              </a:extLst>
            </p:cNvPr>
            <p:cNvSpPr/>
            <p:nvPr/>
          </p:nvSpPr>
          <p:spPr>
            <a:xfrm>
              <a:off x="3567522" y="2430314"/>
              <a:ext cx="246018" cy="356879"/>
            </a:xfrm>
            <a:custGeom>
              <a:avLst/>
              <a:gdLst>
                <a:gd name="connsiteX0" fmla="*/ -868 w 246018"/>
                <a:gd name="connsiteY0" fmla="*/ -464 h 356879"/>
                <a:gd name="connsiteX1" fmla="*/ 95565 w 246018"/>
                <a:gd name="connsiteY1" fmla="*/ 95969 h 356879"/>
                <a:gd name="connsiteX2" fmla="*/ 108473 w 246018"/>
                <a:gd name="connsiteY2" fmla="*/ 101285 h 356879"/>
                <a:gd name="connsiteX3" fmla="*/ 245150 w 246018"/>
                <a:gd name="connsiteY3" fmla="*/ 101285 h 356879"/>
                <a:gd name="connsiteX4" fmla="*/ 245150 w 246018"/>
                <a:gd name="connsiteY4" fmla="*/ 356415 h 356879"/>
                <a:gd name="connsiteX5" fmla="*/ -868 w 246018"/>
                <a:gd name="connsiteY5" fmla="*/ 356415 h 35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018" h="356879">
                  <a:moveTo>
                    <a:pt x="-868" y="-464"/>
                  </a:moveTo>
                  <a:lnTo>
                    <a:pt x="95565" y="95969"/>
                  </a:lnTo>
                  <a:cubicBezTo>
                    <a:pt x="99079" y="99250"/>
                    <a:pt x="103669" y="101139"/>
                    <a:pt x="108473" y="101285"/>
                  </a:cubicBezTo>
                  <a:lnTo>
                    <a:pt x="245150" y="101285"/>
                  </a:lnTo>
                  <a:lnTo>
                    <a:pt x="245150" y="356415"/>
                  </a:lnTo>
                  <a:lnTo>
                    <a:pt x="-868" y="35641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 sz="1350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839D9476-201C-5B87-7012-38A21A8F7117}"/>
                </a:ext>
              </a:extLst>
            </p:cNvPr>
            <p:cNvSpPr/>
            <p:nvPr/>
          </p:nvSpPr>
          <p:spPr>
            <a:xfrm>
              <a:off x="3567522" y="2339956"/>
              <a:ext cx="268045" cy="192107"/>
            </a:xfrm>
            <a:custGeom>
              <a:avLst/>
              <a:gdLst>
                <a:gd name="connsiteX0" fmla="*/ -868 w 268045"/>
                <a:gd name="connsiteY0" fmla="*/ -464 h 192107"/>
                <a:gd name="connsiteX1" fmla="*/ 172256 w 268045"/>
                <a:gd name="connsiteY1" fmla="*/ -464 h 192107"/>
                <a:gd name="connsiteX2" fmla="*/ 193517 w 268045"/>
                <a:gd name="connsiteY2" fmla="*/ 13963 h 192107"/>
                <a:gd name="connsiteX3" fmla="*/ 206425 w 268045"/>
                <a:gd name="connsiteY3" fmla="*/ 49651 h 192107"/>
                <a:gd name="connsiteX4" fmla="*/ 228445 w 268045"/>
                <a:gd name="connsiteY4" fmla="*/ 108878 h 192107"/>
                <a:gd name="connsiteX5" fmla="*/ 245150 w 268045"/>
                <a:gd name="connsiteY5" fmla="*/ 153677 h 192107"/>
                <a:gd name="connsiteX6" fmla="*/ 256540 w 268045"/>
                <a:gd name="connsiteY6" fmla="*/ 153677 h 192107"/>
                <a:gd name="connsiteX7" fmla="*/ 267171 w 268045"/>
                <a:gd name="connsiteY7" fmla="*/ 165067 h 192107"/>
                <a:gd name="connsiteX8" fmla="*/ 267171 w 268045"/>
                <a:gd name="connsiteY8" fmla="*/ 180254 h 192107"/>
                <a:gd name="connsiteX9" fmla="*/ 267171 w 268045"/>
                <a:gd name="connsiteY9" fmla="*/ 180254 h 192107"/>
                <a:gd name="connsiteX10" fmla="*/ 256540 w 268045"/>
                <a:gd name="connsiteY10" fmla="*/ 191643 h 192107"/>
                <a:gd name="connsiteX11" fmla="*/ 245150 w 268045"/>
                <a:gd name="connsiteY11" fmla="*/ 191643 h 19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045" h="192107">
                  <a:moveTo>
                    <a:pt x="-868" y="-464"/>
                  </a:moveTo>
                  <a:lnTo>
                    <a:pt x="172256" y="-464"/>
                  </a:lnTo>
                  <a:cubicBezTo>
                    <a:pt x="181611" y="-361"/>
                    <a:pt x="189963" y="5322"/>
                    <a:pt x="193517" y="13963"/>
                  </a:cubicBezTo>
                  <a:lnTo>
                    <a:pt x="206425" y="49651"/>
                  </a:lnTo>
                  <a:lnTo>
                    <a:pt x="228445" y="108878"/>
                  </a:lnTo>
                  <a:lnTo>
                    <a:pt x="245150" y="153677"/>
                  </a:lnTo>
                  <a:lnTo>
                    <a:pt x="256540" y="153677"/>
                  </a:lnTo>
                  <a:cubicBezTo>
                    <a:pt x="262615" y="153893"/>
                    <a:pt x="267383" y="158990"/>
                    <a:pt x="267171" y="165067"/>
                  </a:cubicBezTo>
                  <a:lnTo>
                    <a:pt x="267171" y="180254"/>
                  </a:lnTo>
                  <a:lnTo>
                    <a:pt x="267171" y="180254"/>
                  </a:lnTo>
                  <a:cubicBezTo>
                    <a:pt x="267383" y="186331"/>
                    <a:pt x="262615" y="191428"/>
                    <a:pt x="256540" y="191643"/>
                  </a:cubicBezTo>
                  <a:lnTo>
                    <a:pt x="245150" y="191643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 sz="1350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911985FA-AAF8-22D5-14E4-95CD4D0CC173}"/>
                </a:ext>
              </a:extLst>
            </p:cNvPr>
            <p:cNvSpPr/>
            <p:nvPr/>
          </p:nvSpPr>
          <p:spPr>
            <a:xfrm>
              <a:off x="3681400" y="2594327"/>
              <a:ext cx="82025" cy="82006"/>
            </a:xfrm>
            <a:custGeom>
              <a:avLst/>
              <a:gdLst>
                <a:gd name="connsiteX0" fmla="*/ 81158 w 82025"/>
                <a:gd name="connsiteY0" fmla="*/ 7888 h 82006"/>
                <a:gd name="connsiteX1" fmla="*/ 81158 w 82025"/>
                <a:gd name="connsiteY1" fmla="*/ 81542 h 82006"/>
                <a:gd name="connsiteX2" fmla="*/ -848 w 82025"/>
                <a:gd name="connsiteY2" fmla="*/ 81542 h 82006"/>
                <a:gd name="connsiteX3" fmla="*/ -848 w 82025"/>
                <a:gd name="connsiteY3" fmla="*/ 7888 h 82006"/>
                <a:gd name="connsiteX4" fmla="*/ 6389 w 82025"/>
                <a:gd name="connsiteY4" fmla="*/ -446 h 82006"/>
                <a:gd name="connsiteX5" fmla="*/ 6745 w 82025"/>
                <a:gd name="connsiteY5" fmla="*/ -464 h 82006"/>
                <a:gd name="connsiteX6" fmla="*/ 72805 w 82025"/>
                <a:gd name="connsiteY6" fmla="*/ -464 h 82006"/>
                <a:gd name="connsiteX7" fmla="*/ 81158 w 82025"/>
                <a:gd name="connsiteY7" fmla="*/ 7888 h 8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025" h="82006">
                  <a:moveTo>
                    <a:pt x="81158" y="7888"/>
                  </a:moveTo>
                  <a:lnTo>
                    <a:pt x="81158" y="81542"/>
                  </a:lnTo>
                  <a:lnTo>
                    <a:pt x="-848" y="81542"/>
                  </a:lnTo>
                  <a:lnTo>
                    <a:pt x="-848" y="7888"/>
                  </a:lnTo>
                  <a:cubicBezTo>
                    <a:pt x="-1152" y="3588"/>
                    <a:pt x="2089" y="-145"/>
                    <a:pt x="6389" y="-446"/>
                  </a:cubicBezTo>
                  <a:cubicBezTo>
                    <a:pt x="6508" y="-455"/>
                    <a:pt x="6626" y="-461"/>
                    <a:pt x="6745" y="-464"/>
                  </a:cubicBezTo>
                  <a:lnTo>
                    <a:pt x="72805" y="-464"/>
                  </a:lnTo>
                  <a:cubicBezTo>
                    <a:pt x="77392" y="-431"/>
                    <a:pt x="81127" y="3290"/>
                    <a:pt x="81158" y="7888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 sz="1350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086B0568-73C7-374F-14FA-0766D1761F9D}"/>
                </a:ext>
              </a:extLst>
            </p:cNvPr>
            <p:cNvSpPr/>
            <p:nvPr/>
          </p:nvSpPr>
          <p:spPr>
            <a:xfrm>
              <a:off x="3567522" y="2613310"/>
              <a:ext cx="58467" cy="173883"/>
            </a:xfrm>
            <a:custGeom>
              <a:avLst/>
              <a:gdLst>
                <a:gd name="connsiteX0" fmla="*/ 57599 w 58467"/>
                <a:gd name="connsiteY0" fmla="*/ 173420 h 173883"/>
                <a:gd name="connsiteX1" fmla="*/ 57599 w 58467"/>
                <a:gd name="connsiteY1" fmla="*/ 10166 h 173883"/>
                <a:gd name="connsiteX2" fmla="*/ 57599 w 58467"/>
                <a:gd name="connsiteY2" fmla="*/ 10166 h 173883"/>
                <a:gd name="connsiteX3" fmla="*/ 46969 w 58467"/>
                <a:gd name="connsiteY3" fmla="*/ -464 h 173883"/>
                <a:gd name="connsiteX4" fmla="*/ -868 w 58467"/>
                <a:gd name="connsiteY4" fmla="*/ -464 h 17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7" h="173883">
                  <a:moveTo>
                    <a:pt x="57599" y="173420"/>
                  </a:moveTo>
                  <a:lnTo>
                    <a:pt x="57599" y="10166"/>
                  </a:lnTo>
                  <a:lnTo>
                    <a:pt x="57599" y="10166"/>
                  </a:lnTo>
                  <a:cubicBezTo>
                    <a:pt x="57472" y="4350"/>
                    <a:pt x="52785" y="-336"/>
                    <a:pt x="46969" y="-464"/>
                  </a:cubicBezTo>
                  <a:lnTo>
                    <a:pt x="-868" y="-464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 sz="1350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DA7AAEAA-364B-0C1A-CCFA-4A5959741D97}"/>
                </a:ext>
              </a:extLst>
            </p:cNvPr>
            <p:cNvSpPr/>
            <p:nvPr/>
          </p:nvSpPr>
          <p:spPr>
            <a:xfrm>
              <a:off x="3321504" y="2430314"/>
              <a:ext cx="246018" cy="356879"/>
            </a:xfrm>
            <a:custGeom>
              <a:avLst/>
              <a:gdLst>
                <a:gd name="connsiteX0" fmla="*/ 245150 w 246018"/>
                <a:gd name="connsiteY0" fmla="*/ -464 h 356879"/>
                <a:gd name="connsiteX1" fmla="*/ 149477 w 246018"/>
                <a:gd name="connsiteY1" fmla="*/ 95969 h 356879"/>
                <a:gd name="connsiteX2" fmla="*/ 135809 w 246018"/>
                <a:gd name="connsiteY2" fmla="*/ 101285 h 356879"/>
                <a:gd name="connsiteX3" fmla="*/ -868 w 246018"/>
                <a:gd name="connsiteY3" fmla="*/ 101285 h 356879"/>
                <a:gd name="connsiteX4" fmla="*/ -868 w 246018"/>
                <a:gd name="connsiteY4" fmla="*/ 356415 h 35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018" h="356879">
                  <a:moveTo>
                    <a:pt x="245150" y="-464"/>
                  </a:moveTo>
                  <a:lnTo>
                    <a:pt x="149477" y="95969"/>
                  </a:lnTo>
                  <a:cubicBezTo>
                    <a:pt x="145671" y="99265"/>
                    <a:pt x="140842" y="101142"/>
                    <a:pt x="135809" y="101285"/>
                  </a:cubicBezTo>
                  <a:lnTo>
                    <a:pt x="-868" y="101285"/>
                  </a:lnTo>
                  <a:lnTo>
                    <a:pt x="-868" y="35641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 sz="1350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4AFEC0EB-5DE6-9A8D-D021-100BED8FB9BB}"/>
                </a:ext>
              </a:extLst>
            </p:cNvPr>
            <p:cNvSpPr/>
            <p:nvPr/>
          </p:nvSpPr>
          <p:spPr>
            <a:xfrm>
              <a:off x="3321504" y="2430314"/>
              <a:ext cx="246018" cy="356879"/>
            </a:xfrm>
            <a:custGeom>
              <a:avLst/>
              <a:gdLst>
                <a:gd name="connsiteX0" fmla="*/ 245150 w 246018"/>
                <a:gd name="connsiteY0" fmla="*/ -464 h 356879"/>
                <a:gd name="connsiteX1" fmla="*/ 149477 w 246018"/>
                <a:gd name="connsiteY1" fmla="*/ 95969 h 356879"/>
                <a:gd name="connsiteX2" fmla="*/ 135809 w 246018"/>
                <a:gd name="connsiteY2" fmla="*/ 101285 h 356879"/>
                <a:gd name="connsiteX3" fmla="*/ -868 w 246018"/>
                <a:gd name="connsiteY3" fmla="*/ 101285 h 356879"/>
                <a:gd name="connsiteX4" fmla="*/ -868 w 246018"/>
                <a:gd name="connsiteY4" fmla="*/ 356415 h 356879"/>
                <a:gd name="connsiteX5" fmla="*/ 245150 w 246018"/>
                <a:gd name="connsiteY5" fmla="*/ 356415 h 35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018" h="356879">
                  <a:moveTo>
                    <a:pt x="245150" y="-464"/>
                  </a:moveTo>
                  <a:lnTo>
                    <a:pt x="149477" y="95969"/>
                  </a:lnTo>
                  <a:cubicBezTo>
                    <a:pt x="145671" y="99265"/>
                    <a:pt x="140842" y="101142"/>
                    <a:pt x="135809" y="101285"/>
                  </a:cubicBezTo>
                  <a:lnTo>
                    <a:pt x="-868" y="101285"/>
                  </a:lnTo>
                  <a:lnTo>
                    <a:pt x="-868" y="356415"/>
                  </a:lnTo>
                  <a:lnTo>
                    <a:pt x="245150" y="35641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 sz="1350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D6491EF8-D855-981E-481F-B3F980B62F9B}"/>
                </a:ext>
              </a:extLst>
            </p:cNvPr>
            <p:cNvSpPr/>
            <p:nvPr/>
          </p:nvSpPr>
          <p:spPr>
            <a:xfrm>
              <a:off x="3299484" y="2339956"/>
              <a:ext cx="268038" cy="192107"/>
            </a:xfrm>
            <a:custGeom>
              <a:avLst/>
              <a:gdLst>
                <a:gd name="connsiteX0" fmla="*/ 267171 w 268038"/>
                <a:gd name="connsiteY0" fmla="*/ -464 h 192107"/>
                <a:gd name="connsiteX1" fmla="*/ 94046 w 268038"/>
                <a:gd name="connsiteY1" fmla="*/ -464 h 192107"/>
                <a:gd name="connsiteX2" fmla="*/ 73545 w 268038"/>
                <a:gd name="connsiteY2" fmla="*/ 13963 h 192107"/>
                <a:gd name="connsiteX3" fmla="*/ 59877 w 268038"/>
                <a:gd name="connsiteY3" fmla="*/ 49651 h 192107"/>
                <a:gd name="connsiteX4" fmla="*/ 37857 w 268038"/>
                <a:gd name="connsiteY4" fmla="*/ 108878 h 192107"/>
                <a:gd name="connsiteX5" fmla="*/ 21152 w 268038"/>
                <a:gd name="connsiteY5" fmla="*/ 153677 h 192107"/>
                <a:gd name="connsiteX6" fmla="*/ 10522 w 268038"/>
                <a:gd name="connsiteY6" fmla="*/ 153677 h 192107"/>
                <a:gd name="connsiteX7" fmla="*/ -868 w 268038"/>
                <a:gd name="connsiteY7" fmla="*/ 165067 h 192107"/>
                <a:gd name="connsiteX8" fmla="*/ -868 w 268038"/>
                <a:gd name="connsiteY8" fmla="*/ 180254 h 192107"/>
                <a:gd name="connsiteX9" fmla="*/ -868 w 268038"/>
                <a:gd name="connsiteY9" fmla="*/ 180254 h 192107"/>
                <a:gd name="connsiteX10" fmla="*/ 10522 w 268038"/>
                <a:gd name="connsiteY10" fmla="*/ 191643 h 192107"/>
                <a:gd name="connsiteX11" fmla="*/ 21152 w 268038"/>
                <a:gd name="connsiteY11" fmla="*/ 191643 h 19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038" h="192107">
                  <a:moveTo>
                    <a:pt x="267171" y="-464"/>
                  </a:moveTo>
                  <a:lnTo>
                    <a:pt x="94046" y="-464"/>
                  </a:lnTo>
                  <a:cubicBezTo>
                    <a:pt x="84895" y="-333"/>
                    <a:pt x="76758" y="5392"/>
                    <a:pt x="73545" y="13963"/>
                  </a:cubicBezTo>
                  <a:lnTo>
                    <a:pt x="59877" y="49651"/>
                  </a:lnTo>
                  <a:lnTo>
                    <a:pt x="37857" y="108878"/>
                  </a:lnTo>
                  <a:lnTo>
                    <a:pt x="21152" y="153677"/>
                  </a:lnTo>
                  <a:lnTo>
                    <a:pt x="10522" y="153677"/>
                  </a:lnTo>
                  <a:cubicBezTo>
                    <a:pt x="4292" y="153823"/>
                    <a:pt x="-722" y="158838"/>
                    <a:pt x="-868" y="165067"/>
                  </a:cubicBezTo>
                  <a:lnTo>
                    <a:pt x="-868" y="180254"/>
                  </a:lnTo>
                  <a:lnTo>
                    <a:pt x="-868" y="180254"/>
                  </a:lnTo>
                  <a:cubicBezTo>
                    <a:pt x="-722" y="186483"/>
                    <a:pt x="4292" y="191498"/>
                    <a:pt x="10522" y="191643"/>
                  </a:cubicBezTo>
                  <a:lnTo>
                    <a:pt x="21152" y="191643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 sz="1350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35A385AD-879F-BEE1-F5B9-86374F69DED0}"/>
                </a:ext>
              </a:extLst>
            </p:cNvPr>
            <p:cNvSpPr/>
            <p:nvPr/>
          </p:nvSpPr>
          <p:spPr>
            <a:xfrm>
              <a:off x="3372378" y="2594327"/>
              <a:ext cx="82006" cy="82006"/>
            </a:xfrm>
            <a:custGeom>
              <a:avLst/>
              <a:gdLst>
                <a:gd name="connsiteX0" fmla="*/ -868 w 82006"/>
                <a:gd name="connsiteY0" fmla="*/ 7888 h 82006"/>
                <a:gd name="connsiteX1" fmla="*/ -868 w 82006"/>
                <a:gd name="connsiteY1" fmla="*/ 81542 h 82006"/>
                <a:gd name="connsiteX2" fmla="*/ 81138 w 82006"/>
                <a:gd name="connsiteY2" fmla="*/ 81542 h 82006"/>
                <a:gd name="connsiteX3" fmla="*/ 81138 w 82006"/>
                <a:gd name="connsiteY3" fmla="*/ 7888 h 82006"/>
                <a:gd name="connsiteX4" fmla="*/ 72786 w 82006"/>
                <a:gd name="connsiteY4" fmla="*/ -464 h 82006"/>
                <a:gd name="connsiteX5" fmla="*/ 6725 w 82006"/>
                <a:gd name="connsiteY5" fmla="*/ -464 h 82006"/>
                <a:gd name="connsiteX6" fmla="*/ -868 w 82006"/>
                <a:gd name="connsiteY6" fmla="*/ 7888 h 8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006" h="82006">
                  <a:moveTo>
                    <a:pt x="-868" y="7888"/>
                  </a:moveTo>
                  <a:lnTo>
                    <a:pt x="-868" y="81542"/>
                  </a:lnTo>
                  <a:lnTo>
                    <a:pt x="81138" y="81542"/>
                  </a:lnTo>
                  <a:lnTo>
                    <a:pt x="81138" y="7888"/>
                  </a:lnTo>
                  <a:cubicBezTo>
                    <a:pt x="81105" y="3290"/>
                    <a:pt x="77384" y="-431"/>
                    <a:pt x="72786" y="-464"/>
                  </a:cubicBezTo>
                  <a:lnTo>
                    <a:pt x="6725" y="-464"/>
                  </a:lnTo>
                  <a:cubicBezTo>
                    <a:pt x="2403" y="-84"/>
                    <a:pt x="-901" y="3551"/>
                    <a:pt x="-868" y="7888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 sz="1350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058BCDB5-3032-BF6B-4F2E-FCBD50DAD2FB}"/>
                </a:ext>
              </a:extLst>
            </p:cNvPr>
            <p:cNvSpPr/>
            <p:nvPr/>
          </p:nvSpPr>
          <p:spPr>
            <a:xfrm>
              <a:off x="3509055" y="2613310"/>
              <a:ext cx="58467" cy="173883"/>
            </a:xfrm>
            <a:custGeom>
              <a:avLst/>
              <a:gdLst>
                <a:gd name="connsiteX0" fmla="*/ -868 w 58467"/>
                <a:gd name="connsiteY0" fmla="*/ 173420 h 173883"/>
                <a:gd name="connsiteX1" fmla="*/ -868 w 58467"/>
                <a:gd name="connsiteY1" fmla="*/ 10166 h 173883"/>
                <a:gd name="connsiteX2" fmla="*/ -868 w 58467"/>
                <a:gd name="connsiteY2" fmla="*/ 10166 h 173883"/>
                <a:gd name="connsiteX3" fmla="*/ 9762 w 58467"/>
                <a:gd name="connsiteY3" fmla="*/ -464 h 173883"/>
                <a:gd name="connsiteX4" fmla="*/ 57599 w 58467"/>
                <a:gd name="connsiteY4" fmla="*/ -464 h 17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7" h="173883">
                  <a:moveTo>
                    <a:pt x="-868" y="173420"/>
                  </a:moveTo>
                  <a:lnTo>
                    <a:pt x="-868" y="10166"/>
                  </a:lnTo>
                  <a:lnTo>
                    <a:pt x="-868" y="10166"/>
                  </a:lnTo>
                  <a:cubicBezTo>
                    <a:pt x="-740" y="4350"/>
                    <a:pt x="3946" y="-336"/>
                    <a:pt x="9762" y="-464"/>
                  </a:cubicBezTo>
                  <a:lnTo>
                    <a:pt x="57599" y="-464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 sz="1350"/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3F3767E-2DA4-47CE-E08D-28C2FBB11726}"/>
              </a:ext>
            </a:extLst>
          </p:cNvPr>
          <p:cNvSpPr txBox="1"/>
          <p:nvPr/>
        </p:nvSpPr>
        <p:spPr>
          <a:xfrm>
            <a:off x="1236411" y="1810086"/>
            <a:ext cx="3798094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100" b="1" dirty="0">
                <a:solidFill>
                  <a:schemeClr val="accent1"/>
                </a:solidFill>
              </a:rPr>
              <a:t>Zelená obec roku</a:t>
            </a:r>
            <a:endParaRPr lang="cs-CZ" b="1" dirty="0">
              <a:solidFill>
                <a:schemeClr val="accent1"/>
              </a:solidFill>
            </a:endParaRPr>
          </a:p>
          <a:p>
            <a:r>
              <a:rPr lang="cs-CZ" sz="1500" dirty="0">
                <a:solidFill>
                  <a:schemeClr val="tx1">
                    <a:lumMod val="50000"/>
                  </a:schemeClr>
                </a:solidFill>
              </a:rPr>
              <a:t>Tři oceněné obce s počtem</a:t>
            </a:r>
            <a:br>
              <a:rPr lang="cs-CZ" sz="15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1500" dirty="0">
                <a:solidFill>
                  <a:schemeClr val="tx1">
                    <a:lumMod val="50000"/>
                  </a:schemeClr>
                </a:solidFill>
              </a:rPr>
              <a:t>obyvatel </a:t>
            </a:r>
            <a:r>
              <a:rPr lang="cs-CZ" sz="1500" b="1" dirty="0">
                <a:solidFill>
                  <a:schemeClr val="tx1">
                    <a:lumMod val="50000"/>
                  </a:schemeClr>
                </a:solidFill>
              </a:rPr>
              <a:t>nad 1 000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D71A8C8-5F8C-FAAA-4C9D-942ACB2BCA39}"/>
              </a:ext>
            </a:extLst>
          </p:cNvPr>
          <p:cNvSpPr/>
          <p:nvPr/>
        </p:nvSpPr>
        <p:spPr>
          <a:xfrm>
            <a:off x="359569" y="1838819"/>
            <a:ext cx="727364" cy="727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grpSp>
        <p:nvGrpSpPr>
          <p:cNvPr id="70" name="Skupina 69">
            <a:extLst>
              <a:ext uri="{FF2B5EF4-FFF2-40B4-BE49-F238E27FC236}">
                <a16:creationId xmlns:a16="http://schemas.microsoft.com/office/drawing/2014/main" id="{2DE8E2A7-67E4-AC49-1605-5F2B65527689}"/>
              </a:ext>
            </a:extLst>
          </p:cNvPr>
          <p:cNvGrpSpPr/>
          <p:nvPr/>
        </p:nvGrpSpPr>
        <p:grpSpPr>
          <a:xfrm>
            <a:off x="546205" y="1970350"/>
            <a:ext cx="354092" cy="445253"/>
            <a:chOff x="2658850" y="1638300"/>
            <a:chExt cx="302116" cy="379896"/>
          </a:xfrm>
        </p:grpSpPr>
        <p:grpSp>
          <p:nvGrpSpPr>
            <p:cNvPr id="71" name="Skupina 70">
              <a:extLst>
                <a:ext uri="{FF2B5EF4-FFF2-40B4-BE49-F238E27FC236}">
                  <a16:creationId xmlns:a16="http://schemas.microsoft.com/office/drawing/2014/main" id="{1307A723-FBF5-8B2B-94E5-D5AB06E6C29B}"/>
                </a:ext>
              </a:extLst>
            </p:cNvPr>
            <p:cNvGrpSpPr/>
            <p:nvPr/>
          </p:nvGrpSpPr>
          <p:grpSpPr>
            <a:xfrm>
              <a:off x="2658850" y="1638300"/>
              <a:ext cx="155780" cy="379896"/>
              <a:chOff x="2732279" y="1662513"/>
              <a:chExt cx="135921" cy="331470"/>
            </a:xfrm>
          </p:grpSpPr>
          <p:sp>
            <p:nvSpPr>
              <p:cNvPr id="78" name="Volný tvar: obrazec 77">
                <a:extLst>
                  <a:ext uri="{FF2B5EF4-FFF2-40B4-BE49-F238E27FC236}">
                    <a16:creationId xmlns:a16="http://schemas.microsoft.com/office/drawing/2014/main" id="{5A4B2EDD-3478-E770-A422-2000E4231954}"/>
                  </a:ext>
                </a:extLst>
              </p:cNvPr>
              <p:cNvSpPr/>
              <p:nvPr/>
            </p:nvSpPr>
            <p:spPr>
              <a:xfrm>
                <a:off x="2770760" y="1903972"/>
                <a:ext cx="59150" cy="90011"/>
              </a:xfrm>
              <a:custGeom>
                <a:avLst/>
                <a:gdLst>
                  <a:gd name="connsiteX0" fmla="*/ 0 w 59150"/>
                  <a:gd name="connsiteY0" fmla="*/ 46482 h 90011"/>
                  <a:gd name="connsiteX1" fmla="*/ 0 w 59150"/>
                  <a:gd name="connsiteY1" fmla="*/ 5620 h 90011"/>
                  <a:gd name="connsiteX2" fmla="*/ 5239 w 59150"/>
                  <a:gd name="connsiteY2" fmla="*/ 0 h 90011"/>
                  <a:gd name="connsiteX3" fmla="*/ 53912 w 59150"/>
                  <a:gd name="connsiteY3" fmla="*/ 0 h 90011"/>
                  <a:gd name="connsiteX4" fmla="*/ 59150 w 59150"/>
                  <a:gd name="connsiteY4" fmla="*/ 5620 h 90011"/>
                  <a:gd name="connsiteX5" fmla="*/ 59150 w 59150"/>
                  <a:gd name="connsiteY5" fmla="*/ 5620 h 90011"/>
                  <a:gd name="connsiteX6" fmla="*/ 59150 w 59150"/>
                  <a:gd name="connsiteY6" fmla="*/ 90011 h 90011"/>
                  <a:gd name="connsiteX7" fmla="*/ 95 w 59150"/>
                  <a:gd name="connsiteY7" fmla="*/ 90011 h 90011"/>
                  <a:gd name="connsiteX8" fmla="*/ 95 w 59150"/>
                  <a:gd name="connsiteY8" fmla="*/ 46482 h 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150" h="90011">
                    <a:moveTo>
                      <a:pt x="0" y="46482"/>
                    </a:moveTo>
                    <a:lnTo>
                      <a:pt x="0" y="5620"/>
                    </a:lnTo>
                    <a:cubicBezTo>
                      <a:pt x="0" y="2477"/>
                      <a:pt x="2381" y="0"/>
                      <a:pt x="5239" y="0"/>
                    </a:cubicBezTo>
                    <a:lnTo>
                      <a:pt x="53912" y="0"/>
                    </a:lnTo>
                    <a:cubicBezTo>
                      <a:pt x="56769" y="0"/>
                      <a:pt x="59150" y="2572"/>
                      <a:pt x="59150" y="5620"/>
                    </a:cubicBezTo>
                    <a:lnTo>
                      <a:pt x="59150" y="5620"/>
                    </a:lnTo>
                    <a:lnTo>
                      <a:pt x="59150" y="90011"/>
                    </a:lnTo>
                    <a:lnTo>
                      <a:pt x="95" y="90011"/>
                    </a:lnTo>
                    <a:lnTo>
                      <a:pt x="95" y="46482"/>
                    </a:ln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79" name="Volný tvar: obrazec 78">
                <a:extLst>
                  <a:ext uri="{FF2B5EF4-FFF2-40B4-BE49-F238E27FC236}">
                    <a16:creationId xmlns:a16="http://schemas.microsoft.com/office/drawing/2014/main" id="{BEF108A3-1A86-73C1-4889-8D4B7C0D033A}"/>
                  </a:ext>
                </a:extLst>
              </p:cNvPr>
              <p:cNvSpPr/>
              <p:nvPr/>
            </p:nvSpPr>
            <p:spPr>
              <a:xfrm>
                <a:off x="2772761" y="1745381"/>
                <a:ext cx="54864" cy="51435"/>
              </a:xfrm>
              <a:custGeom>
                <a:avLst/>
                <a:gdLst>
                  <a:gd name="connsiteX0" fmla="*/ 54864 w 54864"/>
                  <a:gd name="connsiteY0" fmla="*/ 5048 h 51435"/>
                  <a:gd name="connsiteX1" fmla="*/ 54864 w 54864"/>
                  <a:gd name="connsiteY1" fmla="*/ 51435 h 51435"/>
                  <a:gd name="connsiteX2" fmla="*/ 0 w 54864"/>
                  <a:gd name="connsiteY2" fmla="*/ 51435 h 51435"/>
                  <a:gd name="connsiteX3" fmla="*/ 0 w 54864"/>
                  <a:gd name="connsiteY3" fmla="*/ 5048 h 51435"/>
                  <a:gd name="connsiteX4" fmla="*/ 5429 w 54864"/>
                  <a:gd name="connsiteY4" fmla="*/ 0 h 51435"/>
                  <a:gd name="connsiteX5" fmla="*/ 49435 w 54864"/>
                  <a:gd name="connsiteY5" fmla="*/ 0 h 51435"/>
                  <a:gd name="connsiteX6" fmla="*/ 54864 w 54864"/>
                  <a:gd name="connsiteY6" fmla="*/ 5048 h 51435"/>
                  <a:gd name="connsiteX7" fmla="*/ 54864 w 54864"/>
                  <a:gd name="connsiteY7" fmla="*/ 5048 h 5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" h="51435">
                    <a:moveTo>
                      <a:pt x="54864" y="5048"/>
                    </a:moveTo>
                    <a:lnTo>
                      <a:pt x="54864" y="51435"/>
                    </a:lnTo>
                    <a:lnTo>
                      <a:pt x="0" y="51435"/>
                    </a:lnTo>
                    <a:lnTo>
                      <a:pt x="0" y="5048"/>
                    </a:lnTo>
                    <a:cubicBezTo>
                      <a:pt x="0" y="2191"/>
                      <a:pt x="2477" y="0"/>
                      <a:pt x="5429" y="0"/>
                    </a:cubicBezTo>
                    <a:lnTo>
                      <a:pt x="49435" y="0"/>
                    </a:lnTo>
                    <a:cubicBezTo>
                      <a:pt x="52483" y="0"/>
                      <a:pt x="54864" y="2286"/>
                      <a:pt x="54864" y="5048"/>
                    </a:cubicBezTo>
                    <a:lnTo>
                      <a:pt x="54864" y="5048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80" name="Volný tvar: obrazec 79">
                <a:extLst>
                  <a:ext uri="{FF2B5EF4-FFF2-40B4-BE49-F238E27FC236}">
                    <a16:creationId xmlns:a16="http://schemas.microsoft.com/office/drawing/2014/main" id="{C805FECA-5F2D-AD77-B544-6BCA5C8F64AA}"/>
                  </a:ext>
                </a:extLst>
              </p:cNvPr>
              <p:cNvSpPr/>
              <p:nvPr/>
            </p:nvSpPr>
            <p:spPr>
              <a:xfrm>
                <a:off x="2772856" y="1824724"/>
                <a:ext cx="54864" cy="51434"/>
              </a:xfrm>
              <a:custGeom>
                <a:avLst/>
                <a:gdLst>
                  <a:gd name="connsiteX0" fmla="*/ 0 w 54864"/>
                  <a:gd name="connsiteY0" fmla="*/ 5048 h 51434"/>
                  <a:gd name="connsiteX1" fmla="*/ 0 w 54864"/>
                  <a:gd name="connsiteY1" fmla="*/ 51435 h 51434"/>
                  <a:gd name="connsiteX2" fmla="*/ 54864 w 54864"/>
                  <a:gd name="connsiteY2" fmla="*/ 51435 h 51434"/>
                  <a:gd name="connsiteX3" fmla="*/ 54864 w 54864"/>
                  <a:gd name="connsiteY3" fmla="*/ 5048 h 51434"/>
                  <a:gd name="connsiteX4" fmla="*/ 49435 w 54864"/>
                  <a:gd name="connsiteY4" fmla="*/ 0 h 51434"/>
                  <a:gd name="connsiteX5" fmla="*/ 5429 w 54864"/>
                  <a:gd name="connsiteY5" fmla="*/ 0 h 51434"/>
                  <a:gd name="connsiteX6" fmla="*/ 0 w 54864"/>
                  <a:gd name="connsiteY6" fmla="*/ 5048 h 51434"/>
                  <a:gd name="connsiteX7" fmla="*/ 0 w 54864"/>
                  <a:gd name="connsiteY7" fmla="*/ 5048 h 5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" h="51434">
                    <a:moveTo>
                      <a:pt x="0" y="5048"/>
                    </a:moveTo>
                    <a:lnTo>
                      <a:pt x="0" y="51435"/>
                    </a:lnTo>
                    <a:lnTo>
                      <a:pt x="54864" y="51435"/>
                    </a:lnTo>
                    <a:lnTo>
                      <a:pt x="54864" y="5048"/>
                    </a:lnTo>
                    <a:cubicBezTo>
                      <a:pt x="54864" y="2191"/>
                      <a:pt x="52388" y="0"/>
                      <a:pt x="49435" y="0"/>
                    </a:cubicBezTo>
                    <a:lnTo>
                      <a:pt x="5429" y="0"/>
                    </a:lnTo>
                    <a:cubicBezTo>
                      <a:pt x="2381" y="0"/>
                      <a:pt x="0" y="2286"/>
                      <a:pt x="0" y="5048"/>
                    </a:cubicBezTo>
                    <a:lnTo>
                      <a:pt x="0" y="5048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81" name="Volný tvar: obrazec 80">
                <a:extLst>
                  <a:ext uri="{FF2B5EF4-FFF2-40B4-BE49-F238E27FC236}">
                    <a16:creationId xmlns:a16="http://schemas.microsoft.com/office/drawing/2014/main" id="{BA8A33FF-05A9-B8BD-DCF0-FA34F94D06FE}"/>
                  </a:ext>
                </a:extLst>
              </p:cNvPr>
              <p:cNvSpPr/>
              <p:nvPr/>
            </p:nvSpPr>
            <p:spPr>
              <a:xfrm>
                <a:off x="2735042" y="1689014"/>
                <a:ext cx="130397" cy="304969"/>
              </a:xfrm>
              <a:custGeom>
                <a:avLst/>
                <a:gdLst>
                  <a:gd name="connsiteX0" fmla="*/ 25622 w 130397"/>
                  <a:gd name="connsiteY0" fmla="*/ 24172 h 304969"/>
                  <a:gd name="connsiteX1" fmla="*/ 39243 w 130397"/>
                  <a:gd name="connsiteY1" fmla="*/ 24172 h 304969"/>
                  <a:gd name="connsiteX2" fmla="*/ 42291 w 130397"/>
                  <a:gd name="connsiteY2" fmla="*/ 22839 h 304969"/>
                  <a:gd name="connsiteX3" fmla="*/ 64484 w 130397"/>
                  <a:gd name="connsiteY3" fmla="*/ 169 h 304969"/>
                  <a:gd name="connsiteX4" fmla="*/ 65913 w 130397"/>
                  <a:gd name="connsiteY4" fmla="*/ 169 h 304969"/>
                  <a:gd name="connsiteX5" fmla="*/ 88106 w 130397"/>
                  <a:gd name="connsiteY5" fmla="*/ 22839 h 304969"/>
                  <a:gd name="connsiteX6" fmla="*/ 91154 w 130397"/>
                  <a:gd name="connsiteY6" fmla="*/ 24172 h 304969"/>
                  <a:gd name="connsiteX7" fmla="*/ 130397 w 130397"/>
                  <a:gd name="connsiteY7" fmla="*/ 24172 h 304969"/>
                  <a:gd name="connsiteX8" fmla="*/ 130397 w 130397"/>
                  <a:gd name="connsiteY8" fmla="*/ 304969 h 304969"/>
                  <a:gd name="connsiteX9" fmla="*/ 0 w 130397"/>
                  <a:gd name="connsiteY9" fmla="*/ 304969 h 304969"/>
                  <a:gd name="connsiteX10" fmla="*/ 0 w 130397"/>
                  <a:gd name="connsiteY10" fmla="*/ 24172 h 304969"/>
                  <a:gd name="connsiteX11" fmla="*/ 25622 w 130397"/>
                  <a:gd name="connsiteY11" fmla="*/ 24172 h 30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0397" h="304969">
                    <a:moveTo>
                      <a:pt x="25622" y="24172"/>
                    </a:moveTo>
                    <a:lnTo>
                      <a:pt x="39243" y="24172"/>
                    </a:lnTo>
                    <a:cubicBezTo>
                      <a:pt x="40386" y="24172"/>
                      <a:pt x="41434" y="23696"/>
                      <a:pt x="42291" y="22839"/>
                    </a:cubicBezTo>
                    <a:lnTo>
                      <a:pt x="64484" y="169"/>
                    </a:lnTo>
                    <a:cubicBezTo>
                      <a:pt x="64484" y="169"/>
                      <a:pt x="65532" y="-212"/>
                      <a:pt x="65913" y="169"/>
                    </a:cubicBezTo>
                    <a:lnTo>
                      <a:pt x="88106" y="22839"/>
                    </a:lnTo>
                    <a:cubicBezTo>
                      <a:pt x="88868" y="23696"/>
                      <a:pt x="90011" y="24172"/>
                      <a:pt x="91154" y="24172"/>
                    </a:cubicBezTo>
                    <a:lnTo>
                      <a:pt x="130397" y="24172"/>
                    </a:lnTo>
                    <a:lnTo>
                      <a:pt x="130397" y="304969"/>
                    </a:lnTo>
                    <a:lnTo>
                      <a:pt x="0" y="304969"/>
                    </a:lnTo>
                    <a:lnTo>
                      <a:pt x="0" y="24172"/>
                    </a:lnTo>
                    <a:lnTo>
                      <a:pt x="25622" y="24172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82" name="Volný tvar: obrazec 81">
                <a:extLst>
                  <a:ext uri="{FF2B5EF4-FFF2-40B4-BE49-F238E27FC236}">
                    <a16:creationId xmlns:a16="http://schemas.microsoft.com/office/drawing/2014/main" id="{08EE5783-73FA-CB7B-34BC-06A54E957C8D}"/>
                  </a:ext>
                </a:extLst>
              </p:cNvPr>
              <p:cNvSpPr/>
              <p:nvPr/>
            </p:nvSpPr>
            <p:spPr>
              <a:xfrm>
                <a:off x="2732279" y="1662513"/>
                <a:ext cx="135921" cy="50673"/>
              </a:xfrm>
              <a:custGeom>
                <a:avLst/>
                <a:gdLst>
                  <a:gd name="connsiteX0" fmla="*/ 2762 w 135921"/>
                  <a:gd name="connsiteY0" fmla="*/ 50673 h 50673"/>
                  <a:gd name="connsiteX1" fmla="*/ 0 w 135921"/>
                  <a:gd name="connsiteY1" fmla="*/ 48006 h 50673"/>
                  <a:gd name="connsiteX2" fmla="*/ 0 w 135921"/>
                  <a:gd name="connsiteY2" fmla="*/ 45053 h 50673"/>
                  <a:gd name="connsiteX3" fmla="*/ 2762 w 135921"/>
                  <a:gd name="connsiteY3" fmla="*/ 42386 h 50673"/>
                  <a:gd name="connsiteX4" fmla="*/ 5525 w 135921"/>
                  <a:gd name="connsiteY4" fmla="*/ 42386 h 50673"/>
                  <a:gd name="connsiteX5" fmla="*/ 18574 w 135921"/>
                  <a:gd name="connsiteY5" fmla="*/ 4286 h 50673"/>
                  <a:gd name="connsiteX6" fmla="*/ 24289 w 135921"/>
                  <a:gd name="connsiteY6" fmla="*/ 0 h 50673"/>
                  <a:gd name="connsiteX7" fmla="*/ 111633 w 135921"/>
                  <a:gd name="connsiteY7" fmla="*/ 0 h 50673"/>
                  <a:gd name="connsiteX8" fmla="*/ 117253 w 135921"/>
                  <a:gd name="connsiteY8" fmla="*/ 4286 h 50673"/>
                  <a:gd name="connsiteX9" fmla="*/ 130397 w 135921"/>
                  <a:gd name="connsiteY9" fmla="*/ 42291 h 50673"/>
                  <a:gd name="connsiteX10" fmla="*/ 133160 w 135921"/>
                  <a:gd name="connsiteY10" fmla="*/ 42291 h 50673"/>
                  <a:gd name="connsiteX11" fmla="*/ 135922 w 135921"/>
                  <a:gd name="connsiteY11" fmla="*/ 44958 h 50673"/>
                  <a:gd name="connsiteX12" fmla="*/ 135922 w 135921"/>
                  <a:gd name="connsiteY12" fmla="*/ 47911 h 50673"/>
                  <a:gd name="connsiteX13" fmla="*/ 133160 w 135921"/>
                  <a:gd name="connsiteY13" fmla="*/ 50578 h 5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921" h="50673">
                    <a:moveTo>
                      <a:pt x="2762" y="50673"/>
                    </a:moveTo>
                    <a:cubicBezTo>
                      <a:pt x="1238" y="50673"/>
                      <a:pt x="0" y="49435"/>
                      <a:pt x="0" y="48006"/>
                    </a:cubicBezTo>
                    <a:lnTo>
                      <a:pt x="0" y="45053"/>
                    </a:lnTo>
                    <a:cubicBezTo>
                      <a:pt x="0" y="43529"/>
                      <a:pt x="1238" y="42386"/>
                      <a:pt x="2762" y="42386"/>
                    </a:cubicBezTo>
                    <a:lnTo>
                      <a:pt x="5525" y="42386"/>
                    </a:lnTo>
                    <a:lnTo>
                      <a:pt x="18574" y="4286"/>
                    </a:lnTo>
                    <a:cubicBezTo>
                      <a:pt x="19336" y="1810"/>
                      <a:pt x="21622" y="0"/>
                      <a:pt x="24289" y="0"/>
                    </a:cubicBezTo>
                    <a:lnTo>
                      <a:pt x="111633" y="0"/>
                    </a:lnTo>
                    <a:cubicBezTo>
                      <a:pt x="114300" y="0"/>
                      <a:pt x="116586" y="1715"/>
                      <a:pt x="117253" y="4286"/>
                    </a:cubicBezTo>
                    <a:lnTo>
                      <a:pt x="130397" y="42291"/>
                    </a:lnTo>
                    <a:lnTo>
                      <a:pt x="133160" y="42291"/>
                    </a:lnTo>
                    <a:cubicBezTo>
                      <a:pt x="134684" y="42291"/>
                      <a:pt x="135922" y="43529"/>
                      <a:pt x="135922" y="44958"/>
                    </a:cubicBezTo>
                    <a:lnTo>
                      <a:pt x="135922" y="47911"/>
                    </a:lnTo>
                    <a:cubicBezTo>
                      <a:pt x="135922" y="49435"/>
                      <a:pt x="134684" y="50578"/>
                      <a:pt x="133160" y="50578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  <p:grpSp>
          <p:nvGrpSpPr>
            <p:cNvPr id="72" name="Skupina 71">
              <a:extLst>
                <a:ext uri="{FF2B5EF4-FFF2-40B4-BE49-F238E27FC236}">
                  <a16:creationId xmlns:a16="http://schemas.microsoft.com/office/drawing/2014/main" id="{EACD1F92-8A2F-7D36-87D9-769E9AC16196}"/>
                </a:ext>
              </a:extLst>
            </p:cNvPr>
            <p:cNvGrpSpPr/>
            <p:nvPr/>
          </p:nvGrpSpPr>
          <p:grpSpPr>
            <a:xfrm>
              <a:off x="2844131" y="1733274"/>
              <a:ext cx="116835" cy="284921"/>
              <a:chOff x="2732279" y="1662513"/>
              <a:chExt cx="135921" cy="331470"/>
            </a:xfrm>
          </p:grpSpPr>
          <p:sp>
            <p:nvSpPr>
              <p:cNvPr id="73" name="Volný tvar: obrazec 72">
                <a:extLst>
                  <a:ext uri="{FF2B5EF4-FFF2-40B4-BE49-F238E27FC236}">
                    <a16:creationId xmlns:a16="http://schemas.microsoft.com/office/drawing/2014/main" id="{760A5842-788A-3DBE-A204-BE8DB1BE9A57}"/>
                  </a:ext>
                </a:extLst>
              </p:cNvPr>
              <p:cNvSpPr/>
              <p:nvPr/>
            </p:nvSpPr>
            <p:spPr>
              <a:xfrm>
                <a:off x="2770760" y="1903972"/>
                <a:ext cx="59150" cy="90011"/>
              </a:xfrm>
              <a:custGeom>
                <a:avLst/>
                <a:gdLst>
                  <a:gd name="connsiteX0" fmla="*/ 0 w 59150"/>
                  <a:gd name="connsiteY0" fmla="*/ 46482 h 90011"/>
                  <a:gd name="connsiteX1" fmla="*/ 0 w 59150"/>
                  <a:gd name="connsiteY1" fmla="*/ 5620 h 90011"/>
                  <a:gd name="connsiteX2" fmla="*/ 5239 w 59150"/>
                  <a:gd name="connsiteY2" fmla="*/ 0 h 90011"/>
                  <a:gd name="connsiteX3" fmla="*/ 53912 w 59150"/>
                  <a:gd name="connsiteY3" fmla="*/ 0 h 90011"/>
                  <a:gd name="connsiteX4" fmla="*/ 59150 w 59150"/>
                  <a:gd name="connsiteY4" fmla="*/ 5620 h 90011"/>
                  <a:gd name="connsiteX5" fmla="*/ 59150 w 59150"/>
                  <a:gd name="connsiteY5" fmla="*/ 5620 h 90011"/>
                  <a:gd name="connsiteX6" fmla="*/ 59150 w 59150"/>
                  <a:gd name="connsiteY6" fmla="*/ 90011 h 90011"/>
                  <a:gd name="connsiteX7" fmla="*/ 95 w 59150"/>
                  <a:gd name="connsiteY7" fmla="*/ 90011 h 90011"/>
                  <a:gd name="connsiteX8" fmla="*/ 95 w 59150"/>
                  <a:gd name="connsiteY8" fmla="*/ 46482 h 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150" h="90011">
                    <a:moveTo>
                      <a:pt x="0" y="46482"/>
                    </a:moveTo>
                    <a:lnTo>
                      <a:pt x="0" y="5620"/>
                    </a:lnTo>
                    <a:cubicBezTo>
                      <a:pt x="0" y="2477"/>
                      <a:pt x="2381" y="0"/>
                      <a:pt x="5239" y="0"/>
                    </a:cubicBezTo>
                    <a:lnTo>
                      <a:pt x="53912" y="0"/>
                    </a:lnTo>
                    <a:cubicBezTo>
                      <a:pt x="56769" y="0"/>
                      <a:pt x="59150" y="2572"/>
                      <a:pt x="59150" y="5620"/>
                    </a:cubicBezTo>
                    <a:lnTo>
                      <a:pt x="59150" y="5620"/>
                    </a:lnTo>
                    <a:lnTo>
                      <a:pt x="59150" y="90011"/>
                    </a:lnTo>
                    <a:lnTo>
                      <a:pt x="95" y="90011"/>
                    </a:lnTo>
                    <a:lnTo>
                      <a:pt x="95" y="46482"/>
                    </a:ln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74" name="Volný tvar: obrazec 73">
                <a:extLst>
                  <a:ext uri="{FF2B5EF4-FFF2-40B4-BE49-F238E27FC236}">
                    <a16:creationId xmlns:a16="http://schemas.microsoft.com/office/drawing/2014/main" id="{5A6B7A16-146F-8A11-3E8C-97ADC932750B}"/>
                  </a:ext>
                </a:extLst>
              </p:cNvPr>
              <p:cNvSpPr/>
              <p:nvPr/>
            </p:nvSpPr>
            <p:spPr>
              <a:xfrm>
                <a:off x="2772761" y="1745381"/>
                <a:ext cx="54864" cy="51435"/>
              </a:xfrm>
              <a:custGeom>
                <a:avLst/>
                <a:gdLst>
                  <a:gd name="connsiteX0" fmla="*/ 54864 w 54864"/>
                  <a:gd name="connsiteY0" fmla="*/ 5048 h 51435"/>
                  <a:gd name="connsiteX1" fmla="*/ 54864 w 54864"/>
                  <a:gd name="connsiteY1" fmla="*/ 51435 h 51435"/>
                  <a:gd name="connsiteX2" fmla="*/ 0 w 54864"/>
                  <a:gd name="connsiteY2" fmla="*/ 51435 h 51435"/>
                  <a:gd name="connsiteX3" fmla="*/ 0 w 54864"/>
                  <a:gd name="connsiteY3" fmla="*/ 5048 h 51435"/>
                  <a:gd name="connsiteX4" fmla="*/ 5429 w 54864"/>
                  <a:gd name="connsiteY4" fmla="*/ 0 h 51435"/>
                  <a:gd name="connsiteX5" fmla="*/ 49435 w 54864"/>
                  <a:gd name="connsiteY5" fmla="*/ 0 h 51435"/>
                  <a:gd name="connsiteX6" fmla="*/ 54864 w 54864"/>
                  <a:gd name="connsiteY6" fmla="*/ 5048 h 51435"/>
                  <a:gd name="connsiteX7" fmla="*/ 54864 w 54864"/>
                  <a:gd name="connsiteY7" fmla="*/ 5048 h 5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" h="51435">
                    <a:moveTo>
                      <a:pt x="54864" y="5048"/>
                    </a:moveTo>
                    <a:lnTo>
                      <a:pt x="54864" y="51435"/>
                    </a:lnTo>
                    <a:lnTo>
                      <a:pt x="0" y="51435"/>
                    </a:lnTo>
                    <a:lnTo>
                      <a:pt x="0" y="5048"/>
                    </a:lnTo>
                    <a:cubicBezTo>
                      <a:pt x="0" y="2191"/>
                      <a:pt x="2477" y="0"/>
                      <a:pt x="5429" y="0"/>
                    </a:cubicBezTo>
                    <a:lnTo>
                      <a:pt x="49435" y="0"/>
                    </a:lnTo>
                    <a:cubicBezTo>
                      <a:pt x="52483" y="0"/>
                      <a:pt x="54864" y="2286"/>
                      <a:pt x="54864" y="5048"/>
                    </a:cubicBezTo>
                    <a:lnTo>
                      <a:pt x="54864" y="5048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75" name="Volný tvar: obrazec 74">
                <a:extLst>
                  <a:ext uri="{FF2B5EF4-FFF2-40B4-BE49-F238E27FC236}">
                    <a16:creationId xmlns:a16="http://schemas.microsoft.com/office/drawing/2014/main" id="{6D0E4C01-EC5C-AF2D-6FFC-B8C779229E49}"/>
                  </a:ext>
                </a:extLst>
              </p:cNvPr>
              <p:cNvSpPr/>
              <p:nvPr/>
            </p:nvSpPr>
            <p:spPr>
              <a:xfrm>
                <a:off x="2772856" y="1824724"/>
                <a:ext cx="54864" cy="51434"/>
              </a:xfrm>
              <a:custGeom>
                <a:avLst/>
                <a:gdLst>
                  <a:gd name="connsiteX0" fmla="*/ 0 w 54864"/>
                  <a:gd name="connsiteY0" fmla="*/ 5048 h 51434"/>
                  <a:gd name="connsiteX1" fmla="*/ 0 w 54864"/>
                  <a:gd name="connsiteY1" fmla="*/ 51435 h 51434"/>
                  <a:gd name="connsiteX2" fmla="*/ 54864 w 54864"/>
                  <a:gd name="connsiteY2" fmla="*/ 51435 h 51434"/>
                  <a:gd name="connsiteX3" fmla="*/ 54864 w 54864"/>
                  <a:gd name="connsiteY3" fmla="*/ 5048 h 51434"/>
                  <a:gd name="connsiteX4" fmla="*/ 49435 w 54864"/>
                  <a:gd name="connsiteY4" fmla="*/ 0 h 51434"/>
                  <a:gd name="connsiteX5" fmla="*/ 5429 w 54864"/>
                  <a:gd name="connsiteY5" fmla="*/ 0 h 51434"/>
                  <a:gd name="connsiteX6" fmla="*/ 0 w 54864"/>
                  <a:gd name="connsiteY6" fmla="*/ 5048 h 51434"/>
                  <a:gd name="connsiteX7" fmla="*/ 0 w 54864"/>
                  <a:gd name="connsiteY7" fmla="*/ 5048 h 5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" h="51434">
                    <a:moveTo>
                      <a:pt x="0" y="5048"/>
                    </a:moveTo>
                    <a:lnTo>
                      <a:pt x="0" y="51435"/>
                    </a:lnTo>
                    <a:lnTo>
                      <a:pt x="54864" y="51435"/>
                    </a:lnTo>
                    <a:lnTo>
                      <a:pt x="54864" y="5048"/>
                    </a:lnTo>
                    <a:cubicBezTo>
                      <a:pt x="54864" y="2191"/>
                      <a:pt x="52388" y="0"/>
                      <a:pt x="49435" y="0"/>
                    </a:cubicBezTo>
                    <a:lnTo>
                      <a:pt x="5429" y="0"/>
                    </a:lnTo>
                    <a:cubicBezTo>
                      <a:pt x="2381" y="0"/>
                      <a:pt x="0" y="2286"/>
                      <a:pt x="0" y="5048"/>
                    </a:cubicBezTo>
                    <a:lnTo>
                      <a:pt x="0" y="5048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76" name="Volný tvar: obrazec 75">
                <a:extLst>
                  <a:ext uri="{FF2B5EF4-FFF2-40B4-BE49-F238E27FC236}">
                    <a16:creationId xmlns:a16="http://schemas.microsoft.com/office/drawing/2014/main" id="{2E86698E-CDCA-A55D-4A8D-6B65A35C7979}"/>
                  </a:ext>
                </a:extLst>
              </p:cNvPr>
              <p:cNvSpPr/>
              <p:nvPr/>
            </p:nvSpPr>
            <p:spPr>
              <a:xfrm>
                <a:off x="2735042" y="1689014"/>
                <a:ext cx="130397" cy="304969"/>
              </a:xfrm>
              <a:custGeom>
                <a:avLst/>
                <a:gdLst>
                  <a:gd name="connsiteX0" fmla="*/ 25622 w 130397"/>
                  <a:gd name="connsiteY0" fmla="*/ 24172 h 304969"/>
                  <a:gd name="connsiteX1" fmla="*/ 39243 w 130397"/>
                  <a:gd name="connsiteY1" fmla="*/ 24172 h 304969"/>
                  <a:gd name="connsiteX2" fmla="*/ 42291 w 130397"/>
                  <a:gd name="connsiteY2" fmla="*/ 22839 h 304969"/>
                  <a:gd name="connsiteX3" fmla="*/ 64484 w 130397"/>
                  <a:gd name="connsiteY3" fmla="*/ 169 h 304969"/>
                  <a:gd name="connsiteX4" fmla="*/ 65913 w 130397"/>
                  <a:gd name="connsiteY4" fmla="*/ 169 h 304969"/>
                  <a:gd name="connsiteX5" fmla="*/ 88106 w 130397"/>
                  <a:gd name="connsiteY5" fmla="*/ 22839 h 304969"/>
                  <a:gd name="connsiteX6" fmla="*/ 91154 w 130397"/>
                  <a:gd name="connsiteY6" fmla="*/ 24172 h 304969"/>
                  <a:gd name="connsiteX7" fmla="*/ 130397 w 130397"/>
                  <a:gd name="connsiteY7" fmla="*/ 24172 h 304969"/>
                  <a:gd name="connsiteX8" fmla="*/ 130397 w 130397"/>
                  <a:gd name="connsiteY8" fmla="*/ 304969 h 304969"/>
                  <a:gd name="connsiteX9" fmla="*/ 0 w 130397"/>
                  <a:gd name="connsiteY9" fmla="*/ 304969 h 304969"/>
                  <a:gd name="connsiteX10" fmla="*/ 0 w 130397"/>
                  <a:gd name="connsiteY10" fmla="*/ 24172 h 304969"/>
                  <a:gd name="connsiteX11" fmla="*/ 25622 w 130397"/>
                  <a:gd name="connsiteY11" fmla="*/ 24172 h 30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0397" h="304969">
                    <a:moveTo>
                      <a:pt x="25622" y="24172"/>
                    </a:moveTo>
                    <a:lnTo>
                      <a:pt x="39243" y="24172"/>
                    </a:lnTo>
                    <a:cubicBezTo>
                      <a:pt x="40386" y="24172"/>
                      <a:pt x="41434" y="23696"/>
                      <a:pt x="42291" y="22839"/>
                    </a:cubicBezTo>
                    <a:lnTo>
                      <a:pt x="64484" y="169"/>
                    </a:lnTo>
                    <a:cubicBezTo>
                      <a:pt x="64484" y="169"/>
                      <a:pt x="65532" y="-212"/>
                      <a:pt x="65913" y="169"/>
                    </a:cubicBezTo>
                    <a:lnTo>
                      <a:pt x="88106" y="22839"/>
                    </a:lnTo>
                    <a:cubicBezTo>
                      <a:pt x="88868" y="23696"/>
                      <a:pt x="90011" y="24172"/>
                      <a:pt x="91154" y="24172"/>
                    </a:cubicBezTo>
                    <a:lnTo>
                      <a:pt x="130397" y="24172"/>
                    </a:lnTo>
                    <a:lnTo>
                      <a:pt x="130397" y="304969"/>
                    </a:lnTo>
                    <a:lnTo>
                      <a:pt x="0" y="304969"/>
                    </a:lnTo>
                    <a:lnTo>
                      <a:pt x="0" y="24172"/>
                    </a:lnTo>
                    <a:lnTo>
                      <a:pt x="25622" y="24172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77" name="Volný tvar: obrazec 76">
                <a:extLst>
                  <a:ext uri="{FF2B5EF4-FFF2-40B4-BE49-F238E27FC236}">
                    <a16:creationId xmlns:a16="http://schemas.microsoft.com/office/drawing/2014/main" id="{1FF23766-26B5-7148-DC48-4FBBC0003A1D}"/>
                  </a:ext>
                </a:extLst>
              </p:cNvPr>
              <p:cNvSpPr/>
              <p:nvPr/>
            </p:nvSpPr>
            <p:spPr>
              <a:xfrm>
                <a:off x="2732279" y="1662513"/>
                <a:ext cx="135921" cy="50673"/>
              </a:xfrm>
              <a:custGeom>
                <a:avLst/>
                <a:gdLst>
                  <a:gd name="connsiteX0" fmla="*/ 2762 w 135921"/>
                  <a:gd name="connsiteY0" fmla="*/ 50673 h 50673"/>
                  <a:gd name="connsiteX1" fmla="*/ 0 w 135921"/>
                  <a:gd name="connsiteY1" fmla="*/ 48006 h 50673"/>
                  <a:gd name="connsiteX2" fmla="*/ 0 w 135921"/>
                  <a:gd name="connsiteY2" fmla="*/ 45053 h 50673"/>
                  <a:gd name="connsiteX3" fmla="*/ 2762 w 135921"/>
                  <a:gd name="connsiteY3" fmla="*/ 42386 h 50673"/>
                  <a:gd name="connsiteX4" fmla="*/ 5525 w 135921"/>
                  <a:gd name="connsiteY4" fmla="*/ 42386 h 50673"/>
                  <a:gd name="connsiteX5" fmla="*/ 18574 w 135921"/>
                  <a:gd name="connsiteY5" fmla="*/ 4286 h 50673"/>
                  <a:gd name="connsiteX6" fmla="*/ 24289 w 135921"/>
                  <a:gd name="connsiteY6" fmla="*/ 0 h 50673"/>
                  <a:gd name="connsiteX7" fmla="*/ 111633 w 135921"/>
                  <a:gd name="connsiteY7" fmla="*/ 0 h 50673"/>
                  <a:gd name="connsiteX8" fmla="*/ 117253 w 135921"/>
                  <a:gd name="connsiteY8" fmla="*/ 4286 h 50673"/>
                  <a:gd name="connsiteX9" fmla="*/ 130397 w 135921"/>
                  <a:gd name="connsiteY9" fmla="*/ 42291 h 50673"/>
                  <a:gd name="connsiteX10" fmla="*/ 133160 w 135921"/>
                  <a:gd name="connsiteY10" fmla="*/ 42291 h 50673"/>
                  <a:gd name="connsiteX11" fmla="*/ 135922 w 135921"/>
                  <a:gd name="connsiteY11" fmla="*/ 44958 h 50673"/>
                  <a:gd name="connsiteX12" fmla="*/ 135922 w 135921"/>
                  <a:gd name="connsiteY12" fmla="*/ 47911 h 50673"/>
                  <a:gd name="connsiteX13" fmla="*/ 133160 w 135921"/>
                  <a:gd name="connsiteY13" fmla="*/ 50578 h 5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921" h="50673">
                    <a:moveTo>
                      <a:pt x="2762" y="50673"/>
                    </a:moveTo>
                    <a:cubicBezTo>
                      <a:pt x="1238" y="50673"/>
                      <a:pt x="0" y="49435"/>
                      <a:pt x="0" y="48006"/>
                    </a:cubicBezTo>
                    <a:lnTo>
                      <a:pt x="0" y="45053"/>
                    </a:lnTo>
                    <a:cubicBezTo>
                      <a:pt x="0" y="43529"/>
                      <a:pt x="1238" y="42386"/>
                      <a:pt x="2762" y="42386"/>
                    </a:cubicBezTo>
                    <a:lnTo>
                      <a:pt x="5525" y="42386"/>
                    </a:lnTo>
                    <a:lnTo>
                      <a:pt x="18574" y="4286"/>
                    </a:lnTo>
                    <a:cubicBezTo>
                      <a:pt x="19336" y="1810"/>
                      <a:pt x="21622" y="0"/>
                      <a:pt x="24289" y="0"/>
                    </a:cubicBezTo>
                    <a:lnTo>
                      <a:pt x="111633" y="0"/>
                    </a:lnTo>
                    <a:cubicBezTo>
                      <a:pt x="114300" y="0"/>
                      <a:pt x="116586" y="1715"/>
                      <a:pt x="117253" y="4286"/>
                    </a:cubicBezTo>
                    <a:lnTo>
                      <a:pt x="130397" y="42291"/>
                    </a:lnTo>
                    <a:lnTo>
                      <a:pt x="133160" y="42291"/>
                    </a:lnTo>
                    <a:cubicBezTo>
                      <a:pt x="134684" y="42291"/>
                      <a:pt x="135922" y="43529"/>
                      <a:pt x="135922" y="44958"/>
                    </a:cubicBezTo>
                    <a:lnTo>
                      <a:pt x="135922" y="47911"/>
                    </a:lnTo>
                    <a:cubicBezTo>
                      <a:pt x="135922" y="49435"/>
                      <a:pt x="134684" y="50578"/>
                      <a:pt x="133160" y="50578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</p:grpSp>
      <p:sp>
        <p:nvSpPr>
          <p:cNvPr id="41" name="Ovál 40">
            <a:extLst>
              <a:ext uri="{FF2B5EF4-FFF2-40B4-BE49-F238E27FC236}">
                <a16:creationId xmlns:a16="http://schemas.microsoft.com/office/drawing/2014/main" id="{7F14BB57-7CFC-6A7C-AD71-85781D4BA1B8}"/>
              </a:ext>
            </a:extLst>
          </p:cNvPr>
          <p:cNvSpPr/>
          <p:nvPr/>
        </p:nvSpPr>
        <p:spPr>
          <a:xfrm>
            <a:off x="2621004" y="4083087"/>
            <a:ext cx="3341033" cy="3142620"/>
          </a:xfrm>
          <a:prstGeom prst="ellipse">
            <a:avLst/>
          </a:prstGeom>
          <a:blipFill>
            <a:blip r:embed="rId3"/>
            <a:srcRect/>
            <a:stretch>
              <a:fillRect l="-41851" t="-33654" r="-72174" b="60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06C66A75-A198-9478-CCAE-4BC0127589DC}"/>
              </a:ext>
            </a:extLst>
          </p:cNvPr>
          <p:cNvGrpSpPr/>
          <p:nvPr/>
        </p:nvGrpSpPr>
        <p:grpSpPr>
          <a:xfrm>
            <a:off x="5034504" y="3369440"/>
            <a:ext cx="727364" cy="727364"/>
            <a:chOff x="6766639" y="1308759"/>
            <a:chExt cx="969818" cy="969818"/>
          </a:xfrm>
          <a:noFill/>
        </p:grpSpPr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F523F2A1-B74B-B2B6-D3D2-BBE60766D704}"/>
                </a:ext>
              </a:extLst>
            </p:cNvPr>
            <p:cNvSpPr/>
            <p:nvPr/>
          </p:nvSpPr>
          <p:spPr>
            <a:xfrm>
              <a:off x="6766639" y="1308759"/>
              <a:ext cx="969818" cy="969818"/>
            </a:xfrm>
            <a:prstGeom prst="ellips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/>
            </a:p>
          </p:txBody>
        </p:sp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818E00F9-CB96-1902-8D67-089AAC0B3BA9}"/>
                </a:ext>
              </a:extLst>
            </p:cNvPr>
            <p:cNvGrpSpPr/>
            <p:nvPr/>
          </p:nvGrpSpPr>
          <p:grpSpPr>
            <a:xfrm>
              <a:off x="6887075" y="1580407"/>
              <a:ext cx="729285" cy="394841"/>
              <a:chOff x="5243607" y="2966942"/>
              <a:chExt cx="1708975" cy="925257"/>
            </a:xfrm>
            <a:grpFill/>
          </p:grpSpPr>
          <p:sp>
            <p:nvSpPr>
              <p:cNvPr id="50" name="Volný tvar: obrazec 49">
                <a:extLst>
                  <a:ext uri="{FF2B5EF4-FFF2-40B4-BE49-F238E27FC236}">
                    <a16:creationId xmlns:a16="http://schemas.microsoft.com/office/drawing/2014/main" id="{554D1E90-751A-EBED-09DD-2D2CFA9ED4D2}"/>
                  </a:ext>
                </a:extLst>
              </p:cNvPr>
              <p:cNvSpPr/>
              <p:nvPr/>
            </p:nvSpPr>
            <p:spPr>
              <a:xfrm>
                <a:off x="5703474" y="3453669"/>
                <a:ext cx="808672" cy="438530"/>
              </a:xfrm>
              <a:custGeom>
                <a:avLst/>
                <a:gdLst>
                  <a:gd name="connsiteX0" fmla="*/ 273082 w 808672"/>
                  <a:gd name="connsiteY0" fmla="*/ 0 h 438530"/>
                  <a:gd name="connsiteX1" fmla="*/ 67913 w 808672"/>
                  <a:gd name="connsiteY1" fmla="*/ 168783 h 438530"/>
                  <a:gd name="connsiteX2" fmla="*/ 0 w 808672"/>
                  <a:gd name="connsiteY2" fmla="*/ 334232 h 438530"/>
                  <a:gd name="connsiteX3" fmla="*/ 0 w 808672"/>
                  <a:gd name="connsiteY3" fmla="*/ 364045 h 438530"/>
                  <a:gd name="connsiteX4" fmla="*/ 54293 w 808672"/>
                  <a:gd name="connsiteY4" fmla="*/ 438531 h 438530"/>
                  <a:gd name="connsiteX5" fmla="*/ 268510 w 808672"/>
                  <a:gd name="connsiteY5" fmla="*/ 438531 h 438530"/>
                  <a:gd name="connsiteX6" fmla="*/ 404336 w 808672"/>
                  <a:gd name="connsiteY6" fmla="*/ 438531 h 438530"/>
                  <a:gd name="connsiteX7" fmla="*/ 454342 w 808672"/>
                  <a:gd name="connsiteY7" fmla="*/ 438531 h 438530"/>
                  <a:gd name="connsiteX8" fmla="*/ 754380 w 808672"/>
                  <a:gd name="connsiteY8" fmla="*/ 438531 h 438530"/>
                  <a:gd name="connsiteX9" fmla="*/ 808673 w 808672"/>
                  <a:gd name="connsiteY9" fmla="*/ 364045 h 438530"/>
                  <a:gd name="connsiteX10" fmla="*/ 808673 w 808672"/>
                  <a:gd name="connsiteY10" fmla="*/ 334232 h 438530"/>
                  <a:gd name="connsiteX11" fmla="*/ 740759 w 808672"/>
                  <a:gd name="connsiteY11" fmla="*/ 168783 h 438530"/>
                  <a:gd name="connsiteX12" fmla="*/ 535591 w 808672"/>
                  <a:gd name="connsiteY12" fmla="*/ 0 h 43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8672" h="438530">
                    <a:moveTo>
                      <a:pt x="273082" y="0"/>
                    </a:moveTo>
                    <a:lnTo>
                      <a:pt x="67913" y="168783"/>
                    </a:lnTo>
                    <a:cubicBezTo>
                      <a:pt x="25622" y="203549"/>
                      <a:pt x="0" y="268034"/>
                      <a:pt x="0" y="334232"/>
                    </a:cubicBezTo>
                    <a:lnTo>
                      <a:pt x="0" y="364045"/>
                    </a:lnTo>
                    <a:cubicBezTo>
                      <a:pt x="0" y="405384"/>
                      <a:pt x="24098" y="438531"/>
                      <a:pt x="54293" y="438531"/>
                    </a:cubicBezTo>
                    <a:lnTo>
                      <a:pt x="268510" y="438531"/>
                    </a:lnTo>
                    <a:cubicBezTo>
                      <a:pt x="268510" y="438531"/>
                      <a:pt x="256413" y="438531"/>
                      <a:pt x="404336" y="438531"/>
                    </a:cubicBezTo>
                    <a:cubicBezTo>
                      <a:pt x="404336" y="438531"/>
                      <a:pt x="372809" y="438531"/>
                      <a:pt x="454342" y="438531"/>
                    </a:cubicBezTo>
                    <a:lnTo>
                      <a:pt x="754380" y="438531"/>
                    </a:lnTo>
                    <a:cubicBezTo>
                      <a:pt x="784574" y="438531"/>
                      <a:pt x="808673" y="405479"/>
                      <a:pt x="808673" y="364045"/>
                    </a:cubicBezTo>
                    <a:lnTo>
                      <a:pt x="808673" y="334232"/>
                    </a:lnTo>
                    <a:cubicBezTo>
                      <a:pt x="808673" y="268034"/>
                      <a:pt x="783050" y="203454"/>
                      <a:pt x="740759" y="168783"/>
                    </a:cubicBezTo>
                    <a:lnTo>
                      <a:pt x="535591" y="0"/>
                    </a:lnTo>
                  </a:path>
                </a:pathLst>
              </a:custGeom>
              <a:grp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 sz="1350"/>
              </a:p>
            </p:txBody>
          </p:sp>
          <p:sp>
            <p:nvSpPr>
              <p:cNvPr id="51" name="Volný tvar: obrazec 50">
                <a:extLst>
                  <a:ext uri="{FF2B5EF4-FFF2-40B4-BE49-F238E27FC236}">
                    <a16:creationId xmlns:a16="http://schemas.microsoft.com/office/drawing/2014/main" id="{D319B9FF-C4F2-AF94-F8D2-544EAD813D81}"/>
                  </a:ext>
                </a:extLst>
              </p:cNvPr>
              <p:cNvSpPr/>
              <p:nvPr/>
            </p:nvSpPr>
            <p:spPr>
              <a:xfrm>
                <a:off x="5863399" y="2966942"/>
                <a:ext cx="487298" cy="511016"/>
              </a:xfrm>
              <a:custGeom>
                <a:avLst/>
                <a:gdLst>
                  <a:gd name="connsiteX0" fmla="*/ 242888 w 487298"/>
                  <a:gd name="connsiteY0" fmla="*/ 511016 h 511016"/>
                  <a:gd name="connsiteX1" fmla="*/ 242888 w 487298"/>
                  <a:gd name="connsiteY1" fmla="*/ 511016 h 511016"/>
                  <a:gd name="connsiteX2" fmla="*/ 0 w 487298"/>
                  <a:gd name="connsiteY2" fmla="*/ 300419 h 511016"/>
                  <a:gd name="connsiteX3" fmla="*/ 0 w 487298"/>
                  <a:gd name="connsiteY3" fmla="*/ 209360 h 511016"/>
                  <a:gd name="connsiteX4" fmla="*/ 242888 w 487298"/>
                  <a:gd name="connsiteY4" fmla="*/ 0 h 511016"/>
                  <a:gd name="connsiteX5" fmla="*/ 242888 w 487298"/>
                  <a:gd name="connsiteY5" fmla="*/ 0 h 511016"/>
                  <a:gd name="connsiteX6" fmla="*/ 487299 w 487298"/>
                  <a:gd name="connsiteY6" fmla="*/ 209360 h 511016"/>
                  <a:gd name="connsiteX7" fmla="*/ 487299 w 487298"/>
                  <a:gd name="connsiteY7" fmla="*/ 300419 h 511016"/>
                  <a:gd name="connsiteX8" fmla="*/ 242888 w 487298"/>
                  <a:gd name="connsiteY8" fmla="*/ 511016 h 511016"/>
                  <a:gd name="connsiteX9" fmla="*/ 242888 w 487298"/>
                  <a:gd name="connsiteY9" fmla="*/ 511016 h 511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298" h="511016">
                    <a:moveTo>
                      <a:pt x="242888" y="511016"/>
                    </a:moveTo>
                    <a:lnTo>
                      <a:pt x="242888" y="511016"/>
                    </a:lnTo>
                    <a:cubicBezTo>
                      <a:pt x="108585" y="511016"/>
                      <a:pt x="0" y="416147"/>
                      <a:pt x="0" y="300419"/>
                    </a:cubicBezTo>
                    <a:lnTo>
                      <a:pt x="0" y="209360"/>
                    </a:lnTo>
                    <a:cubicBezTo>
                      <a:pt x="0" y="93631"/>
                      <a:pt x="108585" y="0"/>
                      <a:pt x="242888" y="0"/>
                    </a:cubicBezTo>
                    <a:lnTo>
                      <a:pt x="242888" y="0"/>
                    </a:lnTo>
                    <a:cubicBezTo>
                      <a:pt x="377190" y="0"/>
                      <a:pt x="487299" y="93631"/>
                      <a:pt x="487299" y="209360"/>
                    </a:cubicBezTo>
                    <a:lnTo>
                      <a:pt x="487299" y="300419"/>
                    </a:lnTo>
                    <a:cubicBezTo>
                      <a:pt x="487299" y="416147"/>
                      <a:pt x="377190" y="511016"/>
                      <a:pt x="242888" y="511016"/>
                    </a:cubicBezTo>
                    <a:lnTo>
                      <a:pt x="242888" y="511016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 sz="1350"/>
              </a:p>
            </p:txBody>
          </p:sp>
          <p:sp>
            <p:nvSpPr>
              <p:cNvPr id="52" name="Volný tvar: obrazec 51">
                <a:extLst>
                  <a:ext uri="{FF2B5EF4-FFF2-40B4-BE49-F238E27FC236}">
                    <a16:creationId xmlns:a16="http://schemas.microsoft.com/office/drawing/2014/main" id="{B9738350-7AB9-9A0E-0B68-1EFFEE5242A7}"/>
                  </a:ext>
                </a:extLst>
              </p:cNvPr>
              <p:cNvSpPr/>
              <p:nvPr/>
            </p:nvSpPr>
            <p:spPr>
              <a:xfrm>
                <a:off x="6504622" y="3390042"/>
                <a:ext cx="447960" cy="336137"/>
              </a:xfrm>
              <a:custGeom>
                <a:avLst/>
                <a:gdLst>
                  <a:gd name="connsiteX0" fmla="*/ 0 w 447960"/>
                  <a:gd name="connsiteY0" fmla="*/ 336137 h 336137"/>
                  <a:gd name="connsiteX1" fmla="*/ 33909 w 447960"/>
                  <a:gd name="connsiteY1" fmla="*/ 336137 h 336137"/>
                  <a:gd name="connsiteX2" fmla="*/ 138017 w 447960"/>
                  <a:gd name="connsiteY2" fmla="*/ 336137 h 336137"/>
                  <a:gd name="connsiteX3" fmla="*/ 406337 w 447960"/>
                  <a:gd name="connsiteY3" fmla="*/ 336137 h 336137"/>
                  <a:gd name="connsiteX4" fmla="*/ 447961 w 447960"/>
                  <a:gd name="connsiteY4" fmla="*/ 279083 h 336137"/>
                  <a:gd name="connsiteX5" fmla="*/ 447961 w 447960"/>
                  <a:gd name="connsiteY5" fmla="*/ 256222 h 336137"/>
                  <a:gd name="connsiteX6" fmla="*/ 395954 w 447960"/>
                  <a:gd name="connsiteY6" fmla="*/ 129350 h 336137"/>
                  <a:gd name="connsiteX7" fmla="*/ 238697 w 447960"/>
                  <a:gd name="connsiteY7" fmla="*/ 0 h 3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960" h="336137">
                    <a:moveTo>
                      <a:pt x="0" y="336137"/>
                    </a:moveTo>
                    <a:lnTo>
                      <a:pt x="33909" y="336137"/>
                    </a:lnTo>
                    <a:cubicBezTo>
                      <a:pt x="33909" y="336137"/>
                      <a:pt x="24670" y="336137"/>
                      <a:pt x="138017" y="336137"/>
                    </a:cubicBezTo>
                    <a:lnTo>
                      <a:pt x="406337" y="336137"/>
                    </a:lnTo>
                    <a:cubicBezTo>
                      <a:pt x="429482" y="336137"/>
                      <a:pt x="447961" y="310801"/>
                      <a:pt x="447961" y="279083"/>
                    </a:cubicBezTo>
                    <a:lnTo>
                      <a:pt x="447961" y="256222"/>
                    </a:lnTo>
                    <a:cubicBezTo>
                      <a:pt x="447961" y="205454"/>
                      <a:pt x="428339" y="156020"/>
                      <a:pt x="395954" y="129350"/>
                    </a:cubicBezTo>
                    <a:lnTo>
                      <a:pt x="238697" y="0"/>
                    </a:lnTo>
                  </a:path>
                </a:pathLst>
              </a:custGeom>
              <a:grp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 sz="1350"/>
              </a:p>
            </p:txBody>
          </p:sp>
          <p:sp>
            <p:nvSpPr>
              <p:cNvPr id="53" name="Volný tvar: obrazec 52">
                <a:extLst>
                  <a:ext uri="{FF2B5EF4-FFF2-40B4-BE49-F238E27FC236}">
                    <a16:creationId xmlns:a16="http://schemas.microsoft.com/office/drawing/2014/main" id="{19B31D8F-ECC0-4056-9B83-68ABCA93CC12}"/>
                  </a:ext>
                </a:extLst>
              </p:cNvPr>
              <p:cNvSpPr/>
              <p:nvPr/>
            </p:nvSpPr>
            <p:spPr>
              <a:xfrm>
                <a:off x="6357842" y="3390042"/>
                <a:ext cx="184213" cy="161258"/>
              </a:xfrm>
              <a:custGeom>
                <a:avLst/>
                <a:gdLst>
                  <a:gd name="connsiteX0" fmla="*/ 184214 w 184213"/>
                  <a:gd name="connsiteY0" fmla="*/ 0 h 161258"/>
                  <a:gd name="connsiteX1" fmla="*/ 26956 w 184213"/>
                  <a:gd name="connsiteY1" fmla="*/ 129350 h 161258"/>
                  <a:gd name="connsiteX2" fmla="*/ 0 w 184213"/>
                  <a:gd name="connsiteY2" fmla="*/ 161258 h 16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13" h="161258">
                    <a:moveTo>
                      <a:pt x="184214" y="0"/>
                    </a:moveTo>
                    <a:lnTo>
                      <a:pt x="26956" y="129350"/>
                    </a:lnTo>
                    <a:cubicBezTo>
                      <a:pt x="16574" y="137922"/>
                      <a:pt x="7525" y="148780"/>
                      <a:pt x="0" y="161258"/>
                    </a:cubicBezTo>
                  </a:path>
                </a:pathLst>
              </a:custGeom>
              <a:grp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 sz="1350"/>
              </a:p>
            </p:txBody>
          </p:sp>
          <p:sp>
            <p:nvSpPr>
              <p:cNvPr id="54" name="Volný tvar: obrazec 53">
                <a:extLst>
                  <a:ext uri="{FF2B5EF4-FFF2-40B4-BE49-F238E27FC236}">
                    <a16:creationId xmlns:a16="http://schemas.microsoft.com/office/drawing/2014/main" id="{53FBB9E2-8A1D-832C-DB79-34C4BE6509CA}"/>
                  </a:ext>
                </a:extLst>
              </p:cNvPr>
              <p:cNvSpPr/>
              <p:nvPr/>
            </p:nvSpPr>
            <p:spPr>
              <a:xfrm>
                <a:off x="6455283" y="3028473"/>
                <a:ext cx="373570" cy="391667"/>
              </a:xfrm>
              <a:custGeom>
                <a:avLst/>
                <a:gdLst>
                  <a:gd name="connsiteX0" fmla="*/ 186214 w 373570"/>
                  <a:gd name="connsiteY0" fmla="*/ 391668 h 391667"/>
                  <a:gd name="connsiteX1" fmla="*/ 186214 w 373570"/>
                  <a:gd name="connsiteY1" fmla="*/ 391668 h 391667"/>
                  <a:gd name="connsiteX2" fmla="*/ 0 w 373570"/>
                  <a:gd name="connsiteY2" fmla="*/ 230219 h 391667"/>
                  <a:gd name="connsiteX3" fmla="*/ 0 w 373570"/>
                  <a:gd name="connsiteY3" fmla="*/ 160496 h 391667"/>
                  <a:gd name="connsiteX4" fmla="*/ 186214 w 373570"/>
                  <a:gd name="connsiteY4" fmla="*/ 0 h 391667"/>
                  <a:gd name="connsiteX5" fmla="*/ 186214 w 373570"/>
                  <a:gd name="connsiteY5" fmla="*/ 0 h 391667"/>
                  <a:gd name="connsiteX6" fmla="*/ 373571 w 373570"/>
                  <a:gd name="connsiteY6" fmla="*/ 160496 h 391667"/>
                  <a:gd name="connsiteX7" fmla="*/ 373571 w 373570"/>
                  <a:gd name="connsiteY7" fmla="*/ 230219 h 391667"/>
                  <a:gd name="connsiteX8" fmla="*/ 186214 w 373570"/>
                  <a:gd name="connsiteY8" fmla="*/ 391668 h 391667"/>
                  <a:gd name="connsiteX9" fmla="*/ 186214 w 373570"/>
                  <a:gd name="connsiteY9" fmla="*/ 391668 h 39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3570" h="391667">
                    <a:moveTo>
                      <a:pt x="186214" y="391668"/>
                    </a:moveTo>
                    <a:lnTo>
                      <a:pt x="186214" y="391668"/>
                    </a:lnTo>
                    <a:cubicBezTo>
                      <a:pt x="83249" y="391668"/>
                      <a:pt x="0" y="318897"/>
                      <a:pt x="0" y="230219"/>
                    </a:cubicBezTo>
                    <a:lnTo>
                      <a:pt x="0" y="160496"/>
                    </a:lnTo>
                    <a:cubicBezTo>
                      <a:pt x="0" y="71819"/>
                      <a:pt x="83249" y="0"/>
                      <a:pt x="186214" y="0"/>
                    </a:cubicBezTo>
                    <a:lnTo>
                      <a:pt x="186214" y="0"/>
                    </a:lnTo>
                    <a:cubicBezTo>
                      <a:pt x="289179" y="0"/>
                      <a:pt x="373571" y="71723"/>
                      <a:pt x="373571" y="160496"/>
                    </a:cubicBezTo>
                    <a:lnTo>
                      <a:pt x="373571" y="230219"/>
                    </a:lnTo>
                    <a:cubicBezTo>
                      <a:pt x="373571" y="318897"/>
                      <a:pt x="289179" y="391668"/>
                      <a:pt x="186214" y="391668"/>
                    </a:cubicBezTo>
                    <a:lnTo>
                      <a:pt x="186214" y="391668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 sz="1350"/>
              </a:p>
            </p:txBody>
          </p:sp>
          <p:sp>
            <p:nvSpPr>
              <p:cNvPr id="55" name="Volný tvar: obrazec 54">
                <a:extLst>
                  <a:ext uri="{FF2B5EF4-FFF2-40B4-BE49-F238E27FC236}">
                    <a16:creationId xmlns:a16="http://schemas.microsoft.com/office/drawing/2014/main" id="{6A1A8225-E089-1535-6E22-51861CDEEF53}"/>
                  </a:ext>
                </a:extLst>
              </p:cNvPr>
              <p:cNvSpPr/>
              <p:nvPr/>
            </p:nvSpPr>
            <p:spPr>
              <a:xfrm>
                <a:off x="5654039" y="3390137"/>
                <a:ext cx="188118" cy="168021"/>
              </a:xfrm>
              <a:custGeom>
                <a:avLst/>
                <a:gdLst>
                  <a:gd name="connsiteX0" fmla="*/ 188119 w 188118"/>
                  <a:gd name="connsiteY0" fmla="*/ 168021 h 168021"/>
                  <a:gd name="connsiteX1" fmla="*/ 157258 w 188118"/>
                  <a:gd name="connsiteY1" fmla="*/ 129350 h 168021"/>
                  <a:gd name="connsiteX2" fmla="*/ 0 w 188118"/>
                  <a:gd name="connsiteY2" fmla="*/ 0 h 16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118" h="168021">
                    <a:moveTo>
                      <a:pt x="188119" y="168021"/>
                    </a:moveTo>
                    <a:cubicBezTo>
                      <a:pt x="179927" y="152686"/>
                      <a:pt x="169545" y="139351"/>
                      <a:pt x="157258" y="129350"/>
                    </a:cubicBez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 sz="1350"/>
              </a:p>
            </p:txBody>
          </p:sp>
          <p:sp>
            <p:nvSpPr>
              <p:cNvPr id="56" name="Volný tvar: obrazec 55">
                <a:extLst>
                  <a:ext uri="{FF2B5EF4-FFF2-40B4-BE49-F238E27FC236}">
                    <a16:creationId xmlns:a16="http://schemas.microsoft.com/office/drawing/2014/main" id="{1AF30A2A-D5AF-D987-04E8-54F15BE84AF0}"/>
                  </a:ext>
                </a:extLst>
              </p:cNvPr>
              <p:cNvSpPr/>
              <p:nvPr/>
            </p:nvSpPr>
            <p:spPr>
              <a:xfrm>
                <a:off x="5243607" y="3390042"/>
                <a:ext cx="459962" cy="336137"/>
              </a:xfrm>
              <a:custGeom>
                <a:avLst/>
                <a:gdLst>
                  <a:gd name="connsiteX0" fmla="*/ 209264 w 459962"/>
                  <a:gd name="connsiteY0" fmla="*/ 0 h 336137"/>
                  <a:gd name="connsiteX1" fmla="*/ 52007 w 459962"/>
                  <a:gd name="connsiteY1" fmla="*/ 129350 h 336137"/>
                  <a:gd name="connsiteX2" fmla="*/ 25051 w 459962"/>
                  <a:gd name="connsiteY2" fmla="*/ 161258 h 336137"/>
                  <a:gd name="connsiteX3" fmla="*/ 0 w 459962"/>
                  <a:gd name="connsiteY3" fmla="*/ 256222 h 336137"/>
                  <a:gd name="connsiteX4" fmla="*/ 0 w 459962"/>
                  <a:gd name="connsiteY4" fmla="*/ 279083 h 336137"/>
                  <a:gd name="connsiteX5" fmla="*/ 41624 w 459962"/>
                  <a:gd name="connsiteY5" fmla="*/ 336137 h 336137"/>
                  <a:gd name="connsiteX6" fmla="*/ 205835 w 459962"/>
                  <a:gd name="connsiteY6" fmla="*/ 336137 h 336137"/>
                  <a:gd name="connsiteX7" fmla="*/ 309944 w 459962"/>
                  <a:gd name="connsiteY7" fmla="*/ 336137 h 336137"/>
                  <a:gd name="connsiteX8" fmla="*/ 459962 w 459962"/>
                  <a:gd name="connsiteY8" fmla="*/ 336137 h 3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962" h="336137">
                    <a:moveTo>
                      <a:pt x="209264" y="0"/>
                    </a:moveTo>
                    <a:lnTo>
                      <a:pt x="52007" y="129350"/>
                    </a:lnTo>
                    <a:cubicBezTo>
                      <a:pt x="41624" y="137922"/>
                      <a:pt x="32575" y="148780"/>
                      <a:pt x="25051" y="161258"/>
                    </a:cubicBezTo>
                    <a:cubicBezTo>
                      <a:pt x="9049" y="187833"/>
                      <a:pt x="0" y="221742"/>
                      <a:pt x="0" y="256222"/>
                    </a:cubicBezTo>
                    <a:lnTo>
                      <a:pt x="0" y="279083"/>
                    </a:lnTo>
                    <a:cubicBezTo>
                      <a:pt x="0" y="310801"/>
                      <a:pt x="18479" y="336137"/>
                      <a:pt x="41624" y="336137"/>
                    </a:cubicBezTo>
                    <a:lnTo>
                      <a:pt x="205835" y="336137"/>
                    </a:lnTo>
                    <a:cubicBezTo>
                      <a:pt x="205835" y="336137"/>
                      <a:pt x="196596" y="336137"/>
                      <a:pt x="309944" y="336137"/>
                    </a:cubicBezTo>
                    <a:lnTo>
                      <a:pt x="459962" y="336137"/>
                    </a:lnTo>
                  </a:path>
                </a:pathLst>
              </a:custGeom>
              <a:grp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 sz="1350"/>
              </a:p>
            </p:txBody>
          </p:sp>
          <p:sp>
            <p:nvSpPr>
              <p:cNvPr id="57" name="Volný tvar: obrazec 56">
                <a:extLst>
                  <a:ext uri="{FF2B5EF4-FFF2-40B4-BE49-F238E27FC236}">
                    <a16:creationId xmlns:a16="http://schemas.microsoft.com/office/drawing/2014/main" id="{184A3CF7-CEEC-965F-5860-0F5ABFB42A78}"/>
                  </a:ext>
                </a:extLst>
              </p:cNvPr>
              <p:cNvSpPr/>
              <p:nvPr/>
            </p:nvSpPr>
            <p:spPr>
              <a:xfrm>
                <a:off x="5366099" y="3028473"/>
                <a:ext cx="373570" cy="391667"/>
              </a:xfrm>
              <a:custGeom>
                <a:avLst/>
                <a:gdLst>
                  <a:gd name="connsiteX0" fmla="*/ 186214 w 373570"/>
                  <a:gd name="connsiteY0" fmla="*/ 391668 h 391667"/>
                  <a:gd name="connsiteX1" fmla="*/ 186214 w 373570"/>
                  <a:gd name="connsiteY1" fmla="*/ 391668 h 391667"/>
                  <a:gd name="connsiteX2" fmla="*/ 0 w 373570"/>
                  <a:gd name="connsiteY2" fmla="*/ 230219 h 391667"/>
                  <a:gd name="connsiteX3" fmla="*/ 0 w 373570"/>
                  <a:gd name="connsiteY3" fmla="*/ 160496 h 391667"/>
                  <a:gd name="connsiteX4" fmla="*/ 186214 w 373570"/>
                  <a:gd name="connsiteY4" fmla="*/ 0 h 391667"/>
                  <a:gd name="connsiteX5" fmla="*/ 186214 w 373570"/>
                  <a:gd name="connsiteY5" fmla="*/ 0 h 391667"/>
                  <a:gd name="connsiteX6" fmla="*/ 373571 w 373570"/>
                  <a:gd name="connsiteY6" fmla="*/ 160496 h 391667"/>
                  <a:gd name="connsiteX7" fmla="*/ 373571 w 373570"/>
                  <a:gd name="connsiteY7" fmla="*/ 230219 h 391667"/>
                  <a:gd name="connsiteX8" fmla="*/ 186214 w 373570"/>
                  <a:gd name="connsiteY8" fmla="*/ 391668 h 391667"/>
                  <a:gd name="connsiteX9" fmla="*/ 186214 w 373570"/>
                  <a:gd name="connsiteY9" fmla="*/ 391668 h 39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3570" h="391667">
                    <a:moveTo>
                      <a:pt x="186214" y="391668"/>
                    </a:moveTo>
                    <a:lnTo>
                      <a:pt x="186214" y="391668"/>
                    </a:lnTo>
                    <a:cubicBezTo>
                      <a:pt x="83249" y="391668"/>
                      <a:pt x="0" y="318897"/>
                      <a:pt x="0" y="230219"/>
                    </a:cubicBezTo>
                    <a:lnTo>
                      <a:pt x="0" y="160496"/>
                    </a:lnTo>
                    <a:cubicBezTo>
                      <a:pt x="0" y="71819"/>
                      <a:pt x="83249" y="0"/>
                      <a:pt x="186214" y="0"/>
                    </a:cubicBezTo>
                    <a:lnTo>
                      <a:pt x="186214" y="0"/>
                    </a:lnTo>
                    <a:cubicBezTo>
                      <a:pt x="289179" y="0"/>
                      <a:pt x="373571" y="71723"/>
                      <a:pt x="373571" y="160496"/>
                    </a:cubicBezTo>
                    <a:lnTo>
                      <a:pt x="373571" y="230219"/>
                    </a:lnTo>
                    <a:cubicBezTo>
                      <a:pt x="373571" y="318897"/>
                      <a:pt x="289179" y="391668"/>
                      <a:pt x="186214" y="391668"/>
                    </a:cubicBezTo>
                    <a:lnTo>
                      <a:pt x="186214" y="391668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 sz="1350"/>
              </a:p>
            </p:txBody>
          </p:sp>
        </p:grp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3C57DDE7-B2CD-2ABF-6490-A23618CEF94A}"/>
              </a:ext>
            </a:extLst>
          </p:cNvPr>
          <p:cNvSpPr txBox="1"/>
          <p:nvPr/>
        </p:nvSpPr>
        <p:spPr>
          <a:xfrm>
            <a:off x="5956733" y="3376113"/>
            <a:ext cx="2915939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25"/>
              </a:spcAft>
            </a:pPr>
            <a:r>
              <a:rPr lang="cs-CZ" sz="2100" b="1" dirty="0">
                <a:solidFill>
                  <a:schemeClr val="accent1"/>
                </a:solidFill>
              </a:rPr>
              <a:t>Sociální počin roku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09686441-BC71-DF32-2114-B0FD9FAA0C57}"/>
              </a:ext>
            </a:extLst>
          </p:cNvPr>
          <p:cNvSpPr/>
          <p:nvPr/>
        </p:nvSpPr>
        <p:spPr>
          <a:xfrm>
            <a:off x="4959516" y="1836417"/>
            <a:ext cx="727364" cy="727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23" name="Obrázek 22" descr="Obsah obrázku kruh, symbol, Grafika, diagram&#10;&#10;Popis byl vytvořen automaticky">
            <a:extLst>
              <a:ext uri="{FF2B5EF4-FFF2-40B4-BE49-F238E27FC236}">
                <a16:creationId xmlns:a16="http://schemas.microsoft.com/office/drawing/2014/main" id="{EDE3A412-418F-7CF3-4C4C-21EEA7A3D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12" y="1879116"/>
            <a:ext cx="638771" cy="64196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C949178-3628-7FE1-7944-A0B21385DCDC}"/>
              </a:ext>
            </a:extLst>
          </p:cNvPr>
          <p:cNvSpPr txBox="1"/>
          <p:nvPr/>
        </p:nvSpPr>
        <p:spPr>
          <a:xfrm>
            <a:off x="1403648" y="2509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Zelená obec roku</a:t>
            </a:r>
          </a:p>
        </p:txBody>
      </p:sp>
    </p:spTree>
    <p:extLst>
      <p:ext uri="{BB962C8B-B14F-4D97-AF65-F5344CB8AC3E}">
        <p14:creationId xmlns:p14="http://schemas.microsoft.com/office/powerpoint/2010/main" val="42591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53F584-04CB-403D-922E-3216A9888AE8}"/>
              </a:ext>
            </a:extLst>
          </p:cNvPr>
          <p:cNvSpPr txBox="1"/>
          <p:nvPr/>
        </p:nvSpPr>
        <p:spPr>
          <a:xfrm>
            <a:off x="366824" y="138356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35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1AFD31A-2809-4346-A099-7F6F38B70514}"/>
              </a:ext>
            </a:extLst>
          </p:cNvPr>
          <p:cNvSpPr txBox="1"/>
          <p:nvPr/>
        </p:nvSpPr>
        <p:spPr>
          <a:xfrm>
            <a:off x="682913" y="1893965"/>
            <a:ext cx="6913423" cy="31521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cs-CZ" sz="2100" b="1" dirty="0">
                <a:cs typeface="Times New Roman"/>
              </a:rPr>
              <a:t>Start</a:t>
            </a:r>
            <a:r>
              <a:rPr lang="cs-CZ" sz="2100" dirty="0">
                <a:cs typeface="Times New Roman"/>
              </a:rPr>
              <a:t> soutěže: </a:t>
            </a:r>
            <a:r>
              <a:rPr lang="cs-CZ" sz="2100" b="1" dirty="0">
                <a:cs typeface="Times New Roman"/>
              </a:rPr>
              <a:t>12. 1. 2026</a:t>
            </a:r>
            <a:endParaRPr lang="cs-CZ" sz="2100" b="1" dirty="0">
              <a:ea typeface="Source Sans Pro"/>
              <a:cs typeface="Times New Roman"/>
            </a:endParaRPr>
          </a:p>
          <a:p>
            <a:r>
              <a:rPr lang="cs-CZ" sz="2100" b="1" dirty="0">
                <a:cs typeface="Times New Roman"/>
              </a:rPr>
              <a:t>Přihlášky</a:t>
            </a:r>
            <a:r>
              <a:rPr lang="cs-CZ" sz="2100" dirty="0">
                <a:cs typeface="Times New Roman"/>
              </a:rPr>
              <a:t>: do </a:t>
            </a:r>
            <a:r>
              <a:rPr lang="cs-CZ" sz="2100" b="1" dirty="0">
                <a:cs typeface="Times New Roman"/>
              </a:rPr>
              <a:t>20. 3. 2026</a:t>
            </a:r>
          </a:p>
          <a:p>
            <a:r>
              <a:rPr lang="cs-CZ" sz="2100" b="1" dirty="0">
                <a:cs typeface="Times New Roman"/>
              </a:rPr>
              <a:t>Zasedání poroty</a:t>
            </a:r>
            <a:r>
              <a:rPr lang="cs-CZ" sz="2100" dirty="0">
                <a:cs typeface="Times New Roman"/>
              </a:rPr>
              <a:t>: </a:t>
            </a:r>
            <a:r>
              <a:rPr lang="cs-CZ" sz="2100" b="1" dirty="0">
                <a:cs typeface="Times New Roman"/>
              </a:rPr>
              <a:t>5. 5. 2026</a:t>
            </a:r>
          </a:p>
          <a:p>
            <a:endParaRPr lang="cs-CZ" sz="2100" b="1" dirty="0">
              <a:ea typeface="Source Sans Pro"/>
              <a:cs typeface="Times New Roman"/>
            </a:endParaRPr>
          </a:p>
          <a:p>
            <a:r>
              <a:rPr lang="cs-CZ" sz="2100" b="1" dirty="0">
                <a:cs typeface="Times New Roman"/>
              </a:rPr>
              <a:t>Slavnostní vyhlášení výsledků</a:t>
            </a:r>
            <a:r>
              <a:rPr lang="cs-CZ" sz="2100" dirty="0">
                <a:cs typeface="Times New Roman"/>
              </a:rPr>
              <a:t>: </a:t>
            </a:r>
            <a:r>
              <a:rPr lang="cs-CZ" sz="2250" b="1" dirty="0">
                <a:solidFill>
                  <a:schemeClr val="accent1"/>
                </a:solidFill>
                <a:cs typeface="Times New Roman"/>
              </a:rPr>
              <a:t>4. 6. 2026 </a:t>
            </a:r>
            <a:r>
              <a:rPr lang="cs-CZ" sz="2250" dirty="0">
                <a:solidFill>
                  <a:schemeClr val="accent1"/>
                </a:solidFill>
                <a:cs typeface="Times New Roman"/>
              </a:rPr>
              <a:t>v kampusu ČSOB</a:t>
            </a:r>
          </a:p>
          <a:p>
            <a:endParaRPr lang="cs-CZ" sz="2100" dirty="0">
              <a:solidFill>
                <a:schemeClr val="accent1"/>
              </a:solidFill>
              <a:cs typeface="Times New Roman"/>
            </a:endParaRPr>
          </a:p>
          <a:p>
            <a:r>
              <a:rPr lang="cs-CZ" sz="2100" dirty="0">
                <a:solidFill>
                  <a:schemeClr val="accent1"/>
                </a:solidFill>
                <a:cs typeface="Times New Roman"/>
              </a:rPr>
              <a:t>Přihlášky a informace na </a:t>
            </a:r>
            <a:r>
              <a:rPr lang="cs-CZ" sz="2400" b="1" dirty="0">
                <a:cs typeface="Times New Roman"/>
              </a:rPr>
              <a:t>www.zelenaobecroku.cz</a:t>
            </a:r>
            <a:r>
              <a:rPr lang="cs-CZ" sz="2100" b="1" dirty="0">
                <a:solidFill>
                  <a:schemeClr val="accent1"/>
                </a:solidFill>
                <a:cs typeface="Times New Roman"/>
              </a:rPr>
              <a:t>.</a:t>
            </a:r>
          </a:p>
          <a:p>
            <a:endParaRPr lang="cs-CZ" sz="2100" dirty="0">
              <a:solidFill>
                <a:schemeClr val="accent1"/>
              </a:solidFill>
              <a:ea typeface="Source Sans Pro"/>
              <a:cs typeface="Times New Roman"/>
            </a:endParaRPr>
          </a:p>
          <a:p>
            <a:pPr>
              <a:spcBef>
                <a:spcPts val="450"/>
              </a:spcBef>
            </a:pPr>
            <a:endParaRPr lang="cs-CZ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endParaRPr lang="cs-CZ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55EF8C40-6109-106B-C8BD-CB6EDF3D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18" y="1266784"/>
            <a:ext cx="3666821" cy="332399"/>
          </a:xfrm>
        </p:spPr>
        <p:txBody>
          <a:bodyPr wrap="none">
            <a:normAutofit fontScale="90000"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Harmonogram soutěže 2026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9D5916A7-44D2-F6E4-7694-D30D68460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572" y="857250"/>
            <a:ext cx="2104658" cy="168784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4D91686-A043-9158-1891-0ECEB1C89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6002">
            <a:off x="-1030417" y="4493347"/>
            <a:ext cx="3567536" cy="2334899"/>
          </a:xfrm>
          <a:prstGeom prst="rect">
            <a:avLst/>
          </a:prstGeom>
        </p:spPr>
      </p:pic>
      <p:pic>
        <p:nvPicPr>
          <p:cNvPr id="5" name="Obrázek 18">
            <a:extLst>
              <a:ext uri="{FF2B5EF4-FFF2-40B4-BE49-F238E27FC236}">
                <a16:creationId xmlns:a16="http://schemas.microsoft.com/office/drawing/2014/main" id="{A0212CAE-76B7-F611-EC8C-E3EC585A3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37380">
            <a:off x="6835638" y="4991961"/>
            <a:ext cx="3323686" cy="2175303"/>
          </a:xfrm>
          <a:prstGeom prst="rect">
            <a:avLst/>
          </a:prstGeom>
        </p:spPr>
      </p:pic>
      <p:pic>
        <p:nvPicPr>
          <p:cNvPr id="4" name="Picture 3" descr="A logo with a green leaf and yellow circle&#10;&#10;Description automatically generated">
            <a:extLst>
              <a:ext uri="{FF2B5EF4-FFF2-40B4-BE49-F238E27FC236}">
                <a16:creationId xmlns:a16="http://schemas.microsoft.com/office/drawing/2014/main" id="{6E2BAF95-CF3B-EF18-98A1-9419E23FA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214" y="4272804"/>
            <a:ext cx="1617688" cy="16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811" y="44624"/>
            <a:ext cx="1825489" cy="4830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94533D-FF8F-DD4D-9D42-6A4577803E36}"/>
              </a:ext>
            </a:extLst>
          </p:cNvPr>
          <p:cNvSpPr/>
          <p:nvPr/>
        </p:nvSpPr>
        <p:spPr>
          <a:xfrm>
            <a:off x="246327" y="836712"/>
            <a:ext cx="6840760" cy="974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</a:t>
            </a:r>
            <a:br>
              <a:rPr lang="cs-CZ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 pro školy</a:t>
            </a:r>
            <a:endParaRPr lang="cs-CZ" sz="28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D52DFFB4-ACB0-0C4B-9ABD-180E87219A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552" y="2060848"/>
            <a:ext cx="2318840" cy="2304256"/>
          </a:xfrm>
          <a:prstGeom prst="rect">
            <a:avLst/>
          </a:prstGeom>
        </p:spPr>
      </p:pic>
      <p:sp>
        <p:nvSpPr>
          <p:cNvPr id="11" name="TextovéPole 9">
            <a:extLst>
              <a:ext uri="{FF2B5EF4-FFF2-40B4-BE49-F238E27FC236}">
                <a16:creationId xmlns:a16="http://schemas.microsoft.com/office/drawing/2014/main" id="{F6AE8910-B516-884C-8C17-7D4925926A89}"/>
              </a:ext>
            </a:extLst>
          </p:cNvPr>
          <p:cNvSpPr txBox="1"/>
          <p:nvPr/>
        </p:nvSpPr>
        <p:spPr>
          <a:xfrm>
            <a:off x="342531" y="2420888"/>
            <a:ext cx="39414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chemeClr val="tx2"/>
              </a:solidFill>
            </a:endParaRPr>
          </a:p>
          <a:p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Soustředíme se na tyto základní oblasti:</a:t>
            </a:r>
          </a:p>
          <a:p>
            <a:endParaRPr lang="cs-CZ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Peníze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Hospodaření domácnosti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Odpovědné zadlužování, exekuce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produkty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Kybernetická bezpečnost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Moderní platební prostředky a metody</a:t>
            </a:r>
          </a:p>
          <a:p>
            <a:endParaRPr lang="cs-CZ" dirty="0"/>
          </a:p>
        </p:txBody>
      </p:sp>
      <p:pic>
        <p:nvPicPr>
          <p:cNvPr id="16386" name="Picture 2" descr="Finanční gramotnost s ČSOB / VIDA! v Brně">
            <a:extLst>
              <a:ext uri="{FF2B5EF4-FFF2-40B4-BE49-F238E27FC236}">
                <a16:creationId xmlns:a16="http://schemas.microsoft.com/office/drawing/2014/main" id="{F28D2D04-B1F7-174B-9A3C-D98212DB2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4860032" y="836712"/>
            <a:ext cx="4283968" cy="56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68E1B0D-15ED-FD78-45FF-B4222C93B425}"/>
              </a:ext>
            </a:extLst>
          </p:cNvPr>
          <p:cNvSpPr txBox="1"/>
          <p:nvPr/>
        </p:nvSpPr>
        <p:spPr>
          <a:xfrm>
            <a:off x="1045692" y="16263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/>
                </a:solidFill>
              </a:rPr>
              <a:t> Finanční gramotnost</a:t>
            </a:r>
          </a:p>
        </p:txBody>
      </p:sp>
    </p:spTree>
    <p:extLst>
      <p:ext uri="{BB962C8B-B14F-4D97-AF65-F5344CB8AC3E}">
        <p14:creationId xmlns:p14="http://schemas.microsoft.com/office/powerpoint/2010/main" val="215220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9512" y="6498000"/>
            <a:ext cx="4320000" cy="360000"/>
          </a:xfrm>
        </p:spPr>
        <p:txBody>
          <a:bodyPr/>
          <a:lstStyle/>
          <a:p>
            <a:pPr algn="l"/>
            <a:r>
              <a:rPr lang="cs-CZ" dirty="0"/>
              <a:t>Pavel SEIDL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1772816"/>
            <a:ext cx="89644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  <a:p>
            <a:endParaRPr lang="cs-CZ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Pavel Seidl</a:t>
            </a:r>
            <a:br>
              <a:rPr lang="cs-CZ" sz="2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Specialista pro klienty veřejného sektoru</a:t>
            </a:r>
            <a:br>
              <a:rPr lang="cs-CZ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Korporátní pobočka pro finanční a veřejný sektor</a:t>
            </a:r>
          </a:p>
          <a:p>
            <a:r>
              <a:rPr lang="cs-CZ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Radlická 333/150, Praha 5</a:t>
            </a:r>
          </a:p>
          <a:p>
            <a:endParaRPr lang="cs-CZ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+ 420 603 800 148 </a:t>
            </a:r>
          </a:p>
          <a:p>
            <a:r>
              <a:rPr lang="cs-CZ" sz="2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Mail: pseidl@csob.cz</a:t>
            </a:r>
            <a:br>
              <a:rPr lang="cs-CZ" sz="2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www.csob.cz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0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496E6C-1DF3-BF47-8CF9-0998F184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FBBD97-3E6F-764E-8F03-73D5304ED15D}"/>
              </a:ext>
            </a:extLst>
          </p:cNvPr>
          <p:cNvSpPr/>
          <p:nvPr/>
        </p:nvSpPr>
        <p:spPr>
          <a:xfrm>
            <a:off x="755576" y="0"/>
            <a:ext cx="7791958" cy="72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 se připravit v roce 2026</a:t>
            </a:r>
            <a:br>
              <a:rPr lang="cs-CZ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solidFill>
                <a:schemeClr val="accent4"/>
              </a:solidFill>
            </a:endParaRPr>
          </a:p>
          <a:p>
            <a:endParaRPr lang="cs-CZ" sz="28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0563A-742D-4A4B-9C92-8904975657ED}"/>
              </a:ext>
            </a:extLst>
          </p:cNvPr>
          <p:cNvSpPr/>
          <p:nvPr/>
        </p:nvSpPr>
        <p:spPr>
          <a:xfrm>
            <a:off x="1548262" y="2204864"/>
            <a:ext cx="738663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dirty="0">
              <a:solidFill>
                <a:schemeClr val="accent4"/>
              </a:solidFill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8D87204A-A02A-1645-8979-FAB28C26C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15623"/>
              </p:ext>
            </p:extLst>
          </p:nvPr>
        </p:nvGraphicFramePr>
        <p:xfrm>
          <a:off x="1336674" y="760347"/>
          <a:ext cx="6547694" cy="58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605">
                  <a:extLst>
                    <a:ext uri="{9D8B030D-6E8A-4147-A177-3AD203B41FA5}">
                      <a16:colId xmlns:a16="http://schemas.microsoft.com/office/drawing/2014/main" val="2466512847"/>
                    </a:ext>
                  </a:extLst>
                </a:gridCol>
                <a:gridCol w="3401089">
                  <a:extLst>
                    <a:ext uri="{9D8B030D-6E8A-4147-A177-3AD203B41FA5}">
                      <a16:colId xmlns:a16="http://schemas.microsoft.com/office/drawing/2014/main" val="2192628416"/>
                    </a:ext>
                  </a:extLst>
                </a:gridCol>
              </a:tblGrid>
              <a:tr h="33893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INFLACE</a:t>
                      </a:r>
                      <a:endParaRPr lang="cs-CZ" sz="2000" b="1" spc="-15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0" spc="-15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spc="-15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2,4%       </a:t>
                      </a:r>
                      <a:r>
                        <a:rPr lang="cs-CZ" sz="2800" b="1" kern="1200" spc="-1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2,4 %</a:t>
                      </a:r>
                      <a:endParaRPr lang="cs-CZ" sz="2800" spc="-1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cs-CZ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2025</a:t>
                      </a:r>
                    </a:p>
                    <a:p>
                      <a:pPr algn="ctr"/>
                      <a:endParaRPr lang="cs-CZ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KURZ  CZK/ EUR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kern="1200" spc="-15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25.10  </a:t>
                      </a:r>
                      <a:r>
                        <a:rPr lang="cs-CZ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cs-CZ" sz="2800" b="1" kern="1200" spc="-1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24.30</a:t>
                      </a:r>
                      <a:r>
                        <a:rPr lang="cs-CZ" sz="4000" b="1" kern="1200" spc="-1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     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2025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2026 -  24,10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63109"/>
                  </a:ext>
                </a:extLst>
              </a:tr>
              <a:tr h="24476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REPO SAZBA ČNB</a:t>
                      </a:r>
                    </a:p>
                    <a:p>
                      <a:pPr algn="ctr" rtl="0"/>
                      <a:r>
                        <a:rPr lang="cs-CZ" sz="4400" b="1" i="0" u="none" strike="noStrike" kern="1200" baseline="0" dirty="0">
                          <a:solidFill>
                            <a:srgbClr val="ABC5E7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2800" b="1" kern="1200" spc="-15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4 ,00 %</a:t>
                      </a:r>
                      <a:r>
                        <a:rPr lang="cs-CZ" sz="2800" b="1" i="0" u="none" strike="noStrike" kern="120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    3,5%</a:t>
                      </a:r>
                    </a:p>
                    <a:p>
                      <a:pPr algn="ctr" rtl="0"/>
                      <a:r>
                        <a:rPr lang="cs-CZ" sz="2000" b="1" i="0" u="none" strike="noStrike" kern="1200" baseline="0" dirty="0">
                          <a:solidFill>
                            <a:srgbClr val="ABC5E7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600" b="1" i="0" u="none" strike="noStrike" kern="1200" baseline="0" dirty="0">
                          <a:solidFill>
                            <a:srgbClr val="ABC5E7"/>
                          </a:solidFill>
                          <a:latin typeface="Arial" panose="020B0604020202020204" pitchFamily="34" charset="0"/>
                        </a:rPr>
                        <a:t>2024 </a:t>
                      </a:r>
                      <a:r>
                        <a:rPr lang="cs-CZ" sz="1600" b="1" i="0" u="none" strike="noStrike" kern="1200" baseline="0" dirty="0">
                          <a:solidFill>
                            <a:srgbClr val="81A7DC"/>
                          </a:solidFill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cs-CZ" sz="1600" b="1" i="0" u="none" strike="noStrike" kern="120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       2025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RŮST HDP</a:t>
                      </a:r>
                    </a:p>
                    <a:p>
                      <a:pPr algn="ctr" rtl="0"/>
                      <a:r>
                        <a:rPr lang="cs-CZ" sz="2800" b="1" i="0" u="none" strike="noStrike" kern="1200" baseline="0" dirty="0">
                          <a:solidFill>
                            <a:srgbClr val="ABC5E7"/>
                          </a:solidFill>
                          <a:latin typeface="Arial" panose="020B0604020202020204" pitchFamily="34" charset="0"/>
                        </a:rPr>
                        <a:t>1,0%</a:t>
                      </a:r>
                      <a:r>
                        <a:rPr lang="cs-CZ" sz="4000" b="1" i="0" u="none" strike="noStrike" kern="1200" baseline="0" dirty="0">
                          <a:solidFill>
                            <a:srgbClr val="ABC5E7"/>
                          </a:solidFill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cs-CZ" sz="2800" b="1" i="0" u="none" strike="noStrike" kern="120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1,9%</a:t>
                      </a:r>
                    </a:p>
                    <a:p>
                      <a:pPr algn="ctr" rtl="0"/>
                      <a:r>
                        <a:rPr lang="cs-CZ" sz="1800" b="1" i="0" u="none" strike="noStrike" kern="1200" baseline="0" dirty="0">
                          <a:solidFill>
                            <a:srgbClr val="ABC5E7"/>
                          </a:solidFill>
                          <a:latin typeface="Arial" panose="020B0604020202020204" pitchFamily="34" charset="0"/>
                        </a:rPr>
                        <a:t>     2024 </a:t>
                      </a:r>
                      <a:r>
                        <a:rPr lang="cs-CZ" sz="1800" b="1" i="0" u="none" strike="noStrike" kern="1200" baseline="0" dirty="0">
                          <a:solidFill>
                            <a:srgbClr val="81A7DC"/>
                          </a:solidFill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cs-CZ" sz="1800" b="1" i="0" u="none" strike="noStrike" kern="120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                2025</a:t>
                      </a:r>
                    </a:p>
                    <a:p>
                      <a:pPr algn="ctr" rtl="0"/>
                      <a:endParaRPr lang="cs-CZ" sz="3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30618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D394E00F-2EA0-2C48-8B77-63B77AF3B958}"/>
              </a:ext>
            </a:extLst>
          </p:cNvPr>
          <p:cNvSpPr txBox="1"/>
          <p:nvPr/>
        </p:nvSpPr>
        <p:spPr>
          <a:xfrm>
            <a:off x="1336674" y="5887186"/>
            <a:ext cx="3050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    2026 - 3,5 % ?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81B0FF1-756D-1506-BBBF-A71C7598461A}"/>
              </a:ext>
            </a:extLst>
          </p:cNvPr>
          <p:cNvSpPr txBox="1"/>
          <p:nvPr/>
        </p:nvSpPr>
        <p:spPr>
          <a:xfrm>
            <a:off x="5292080" y="588718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2026 – 2,2 %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3527E85-E011-4C5A-1756-921EFC050843}"/>
              </a:ext>
            </a:extLst>
          </p:cNvPr>
          <p:cNvSpPr txBox="1"/>
          <p:nvPr/>
        </p:nvSpPr>
        <p:spPr>
          <a:xfrm>
            <a:off x="1691680" y="2636912"/>
            <a:ext cx="2488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cs-CZ" sz="3200" b="1" dirty="0">
                <a:solidFill>
                  <a:schemeClr val="bg1"/>
                </a:solidFill>
              </a:rPr>
              <a:t> 2026  - 2,2% </a:t>
            </a:r>
          </a:p>
        </p:txBody>
      </p:sp>
    </p:spTree>
    <p:extLst>
      <p:ext uri="{BB962C8B-B14F-4D97-AF65-F5344CB8AC3E}">
        <p14:creationId xmlns:p14="http://schemas.microsoft.com/office/powerpoint/2010/main" val="107764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47B76-D840-03B1-BA70-F048480E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2800" dirty="0">
                <a:solidFill>
                  <a:schemeClr val="tx2"/>
                </a:solidFill>
              </a:rPr>
              <a:t>Rychlé mzdy a inflace služeb = zvýšené sazby</a:t>
            </a:r>
            <a:endParaRPr lang="cs-CZ" sz="2800" dirty="0">
              <a:solidFill>
                <a:schemeClr val="tx2"/>
              </a:solidFill>
              <a:latin typeface="Arial-Black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F00CF6-7080-D2BF-10BF-B10C539B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Pavel SEIDL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208A78-4FB4-3B0C-C63F-26CA151F7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8E8AB2-2C54-9A60-505B-4631B91E8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735413"/>
            <a:ext cx="6048672" cy="58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3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835B-A5A2-EDF5-2BA4-4DB307DA1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2E2C1-91F0-739C-389E-D66C227D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37" y="1381212"/>
            <a:ext cx="7886700" cy="419935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předpoklady našeho makro výhledu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D4BC81-E01C-238E-BBF1-ABF89130D2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736" y="1124744"/>
            <a:ext cx="8273719" cy="4896543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6D33C8-32E5-8B8F-EBC7-FCD822E9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C6D-E3EC-7C45-9C1C-0A4D8B48C96C}" type="slidenum">
              <a:rPr lang="cs-CZ" noProof="0" smtClean="0"/>
              <a:pPr/>
              <a:t>4</a:t>
            </a:fld>
            <a:endParaRPr lang="cs-CZ" noProof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B83CD52-E561-4097-6166-1AEA5594DBEE}"/>
              </a:ext>
            </a:extLst>
          </p:cNvPr>
          <p:cNvSpPr txBox="1"/>
          <p:nvPr/>
        </p:nvSpPr>
        <p:spPr>
          <a:xfrm>
            <a:off x="971600" y="260648"/>
            <a:ext cx="810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 má s Amerikou novou obchodní dohodu – není ale co slavit</a:t>
            </a:r>
            <a:endParaRPr lang="cs-CZ" sz="20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DC61E9-0358-3C3C-C609-9AAA6A5E7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55" y="1605378"/>
            <a:ext cx="8426289" cy="35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5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B9D39-702D-9295-66A2-78CD77B1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37" y="1381212"/>
            <a:ext cx="7886700" cy="419935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předpoklady našeho makro výhledu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2BCCBD-A0F6-5BFB-83C0-62A5760800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736" y="1124744"/>
            <a:ext cx="8273719" cy="4896543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32E91F-6E94-1A6E-253F-87262CD6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C6D-E3EC-7C45-9C1C-0A4D8B48C96C}" type="slidenum">
              <a:rPr lang="cs-CZ" noProof="0" smtClean="0"/>
              <a:pPr/>
              <a:t>5</a:t>
            </a:fld>
            <a:endParaRPr lang="cs-CZ" noProof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1E8C879-D168-B24E-E436-F3F1DE73037E}"/>
              </a:ext>
            </a:extLst>
          </p:cNvPr>
          <p:cNvSpPr txBox="1"/>
          <p:nvPr/>
        </p:nvSpPr>
        <p:spPr>
          <a:xfrm>
            <a:off x="1187624" y="260648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</a:t>
            </a:r>
            <a:r>
              <a:rPr lang="cs-CZ" sz="2400" dirty="0"/>
              <a:t>: </a:t>
            </a: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Negativní dopad cel mírnější a zpožděnější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54A196C-0A7F-CF89-D341-5F6F083C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35" y="1886650"/>
            <a:ext cx="8367267" cy="34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4B154-32EB-A052-D9AE-2E52AF278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CCF52-BEC9-CA7C-C53C-F7A0AD9C1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37" y="1381212"/>
            <a:ext cx="7886700" cy="419935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předpoklady našeho makro výhledu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328FE5-5865-434C-C948-A5910FA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C6D-E3EC-7C45-9C1C-0A4D8B48C96C}" type="slidenum">
              <a:rPr lang="cs-CZ" noProof="0" smtClean="0"/>
              <a:pPr/>
              <a:t>6</a:t>
            </a:fld>
            <a:endParaRPr lang="cs-CZ" noProof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6858B4-2772-76C3-1692-E1812D29C3A3}"/>
              </a:ext>
            </a:extLst>
          </p:cNvPr>
          <p:cNvSpPr txBox="1"/>
          <p:nvPr/>
        </p:nvSpPr>
        <p:spPr>
          <a:xfrm>
            <a:off x="971600" y="260648"/>
            <a:ext cx="810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Německý průmysl je z nejhoršího venku, oživení je ale velmi pozvolné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1CDF604-874E-0D15-081C-83E5E0D4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81" y="692305"/>
            <a:ext cx="6598249" cy="56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496E6C-1DF3-BF47-8CF9-0998F184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úroková sazba CNB</a:t>
            </a:r>
            <a:endParaRPr lang="cs-CZ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FBBD97-3E6F-764E-8F03-73D5304ED15D}"/>
              </a:ext>
            </a:extLst>
          </p:cNvPr>
          <p:cNvSpPr/>
          <p:nvPr/>
        </p:nvSpPr>
        <p:spPr>
          <a:xfrm>
            <a:off x="395536" y="970815"/>
            <a:ext cx="853876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br>
              <a:rPr lang="cs-CZ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solidFill>
                <a:schemeClr val="accent4"/>
              </a:solidFill>
            </a:endParaRPr>
          </a:p>
          <a:p>
            <a:endParaRPr lang="cs-CZ" sz="28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D5D08-13F0-0349-B4EE-E1BB139E6612}"/>
              </a:ext>
            </a:extLst>
          </p:cNvPr>
          <p:cNvSpPr/>
          <p:nvPr/>
        </p:nvSpPr>
        <p:spPr>
          <a:xfrm>
            <a:off x="395536" y="1488876"/>
            <a:ext cx="3168352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D1D01-432E-D448-ABAD-DFCA37AED4C4}"/>
              </a:ext>
            </a:extLst>
          </p:cNvPr>
          <p:cNvSpPr txBox="1"/>
          <p:nvPr/>
        </p:nvSpPr>
        <p:spPr>
          <a:xfrm>
            <a:off x="467544" y="2276872"/>
            <a:ext cx="300717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SAZBA CNB</a:t>
            </a:r>
          </a:p>
          <a:p>
            <a:pPr algn="ctr"/>
            <a:r>
              <a:rPr lang="cs-CZ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7 %</a:t>
            </a:r>
            <a:r>
              <a:rPr lang="cs-CZ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3,50%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B4F4B99-5B86-40CC-89F9-BF72C3F42417}"/>
              </a:ext>
            </a:extLst>
          </p:cNvPr>
          <p:cNvSpPr txBox="1"/>
          <p:nvPr/>
        </p:nvSpPr>
        <p:spPr>
          <a:xfrm>
            <a:off x="1043608" y="3534689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3,25% 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251DA5A-8A53-FA67-3445-4A087DE22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908" y="744975"/>
            <a:ext cx="5010372" cy="42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2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496E6C-1DF3-BF47-8CF9-0998F184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FBBD97-3E6F-764E-8F03-73D5304ED15D}"/>
              </a:ext>
            </a:extLst>
          </p:cNvPr>
          <p:cNvSpPr/>
          <p:nvPr/>
        </p:nvSpPr>
        <p:spPr>
          <a:xfrm>
            <a:off x="301341" y="87788"/>
            <a:ext cx="8541317" cy="60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úrokových sazeb</a:t>
            </a:r>
            <a:br>
              <a:rPr lang="cs-CZ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solidFill>
                <a:schemeClr val="accent4"/>
              </a:solidFill>
            </a:endParaRPr>
          </a:p>
          <a:p>
            <a:pPr algn="ctr"/>
            <a:r>
              <a:rPr lang="cs-CZ" dirty="0">
                <a:solidFill>
                  <a:schemeClr val="accent4"/>
                </a:solidFill>
              </a:rPr>
              <a:t>             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884867-F1A0-0C4F-915C-E91F3AF38207}"/>
              </a:ext>
            </a:extLst>
          </p:cNvPr>
          <p:cNvSpPr/>
          <p:nvPr/>
        </p:nvSpPr>
        <p:spPr>
          <a:xfrm>
            <a:off x="179115" y="925351"/>
            <a:ext cx="7134608" cy="372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cs-CZ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FIXNÍ SAZBA</a:t>
            </a:r>
            <a:br>
              <a:rPr lang="cs-CZ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2000" dirty="0">
              <a:solidFill>
                <a:schemeClr val="accent4"/>
              </a:solidFill>
            </a:endParaRPr>
          </a:p>
          <a:p>
            <a:endParaRPr lang="cs-CZ" sz="28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83125F-2E0C-7847-8E72-DFA84CDD84FE}"/>
              </a:ext>
            </a:extLst>
          </p:cNvPr>
          <p:cNvSpPr/>
          <p:nvPr/>
        </p:nvSpPr>
        <p:spPr>
          <a:xfrm>
            <a:off x="301341" y="3595511"/>
            <a:ext cx="6882811" cy="35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cs-CZ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POHYBLIVÁ SAZBA</a:t>
            </a:r>
            <a:br>
              <a:rPr lang="cs-CZ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solidFill>
                <a:schemeClr val="accent4"/>
              </a:solidFill>
            </a:endParaRPr>
          </a:p>
          <a:p>
            <a:endParaRPr lang="cs-CZ" sz="28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solidFill>
                <a:schemeClr val="accent4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F11824-61B7-82D8-D5C3-E1F348E84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14" y="4174974"/>
            <a:ext cx="8755186" cy="1432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3E6500-6CC1-DCBE-C5A5-D2B35F2EF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00" y="1406610"/>
            <a:ext cx="8755185" cy="1610675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3B6AC90-B309-DD8F-6E8D-B3FF2719ADBE}"/>
              </a:ext>
            </a:extLst>
          </p:cNvPr>
          <p:cNvSpPr/>
          <p:nvPr/>
        </p:nvSpPr>
        <p:spPr>
          <a:xfrm>
            <a:off x="2563242" y="1360127"/>
            <a:ext cx="1008112" cy="423084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255E7C6-EC35-EFFC-0FB1-2ADCA77F0A95}"/>
              </a:ext>
            </a:extLst>
          </p:cNvPr>
          <p:cNvSpPr/>
          <p:nvPr/>
        </p:nvSpPr>
        <p:spPr>
          <a:xfrm>
            <a:off x="7843392" y="1386691"/>
            <a:ext cx="1193948" cy="420956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32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496E6C-1DF3-BF47-8CF9-0998F184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 odkupem pohledávek</a:t>
            </a:r>
            <a:endParaRPr lang="cs-C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864FD-736E-F843-AE14-1FABFB3EA3E5}"/>
              </a:ext>
            </a:extLst>
          </p:cNvPr>
          <p:cNvSpPr txBox="1"/>
          <p:nvPr/>
        </p:nvSpPr>
        <p:spPr>
          <a:xfrm>
            <a:off x="467544" y="2069668"/>
            <a:ext cx="302433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Jednorázové</a:t>
            </a: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dodávky</a:t>
            </a: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investičního</a:t>
            </a: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EPC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projekty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Osvětlení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Vodovody</a:t>
            </a:r>
            <a:b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Odpadové hospodářství</a:t>
            </a:r>
            <a:b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Stavební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projekty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7D360-E55F-CE47-807B-6357FEF7DAA8}"/>
              </a:ext>
            </a:extLst>
          </p:cNvPr>
          <p:cNvSpPr/>
          <p:nvPr/>
        </p:nvSpPr>
        <p:spPr>
          <a:xfrm>
            <a:off x="467544" y="2069668"/>
            <a:ext cx="2631474" cy="21514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FD989-2393-5A4A-995B-3433BD487A76}"/>
              </a:ext>
            </a:extLst>
          </p:cNvPr>
          <p:cNvSpPr/>
          <p:nvPr/>
        </p:nvSpPr>
        <p:spPr>
          <a:xfrm>
            <a:off x="3563888" y="2069668"/>
            <a:ext cx="5370412" cy="4095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fotovoltaika - Města a obce poměřily síly v celorepublikové Solární lize">
            <a:extLst>
              <a:ext uri="{FF2B5EF4-FFF2-40B4-BE49-F238E27FC236}">
                <a16:creationId xmlns:a16="http://schemas.microsoft.com/office/drawing/2014/main" id="{A545C2B7-77BD-C142-868D-6D5FFC068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157654"/>
            <a:ext cx="5250369" cy="39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9A323AA-274C-2761-A430-A90EEEE7D330}"/>
              </a:ext>
            </a:extLst>
          </p:cNvPr>
          <p:cNvSpPr txBox="1"/>
          <p:nvPr/>
        </p:nvSpPr>
        <p:spPr>
          <a:xfrm>
            <a:off x="467544" y="4140632"/>
            <a:ext cx="304830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třeba dělat výběrové řízení na úvěr</a:t>
            </a:r>
            <a:br>
              <a:rPr lang="cs-CZ" sz="1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51204"/>
      </p:ext>
    </p:extLst>
  </p:cSld>
  <p:clrMapOvr>
    <a:masterClrMapping/>
  </p:clrMapOvr>
</p:sld>
</file>

<file path=ppt/theme/theme1.xml><?xml version="1.0" encoding="utf-8"?>
<a:theme xmlns:a="http://schemas.openxmlformats.org/drawingml/2006/main" name="CSOB_1920 powerpoint-B-bez-foto-pruh">
  <a:themeElements>
    <a:clrScheme name="CSOB_prezentace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003366"/>
      </a:accent1>
      <a:accent2>
        <a:srgbClr val="356EBC"/>
      </a:accent2>
      <a:accent3>
        <a:srgbClr val="E8600B"/>
      </a:accent3>
      <a:accent4>
        <a:srgbClr val="0099CD"/>
      </a:accent4>
      <a:accent5>
        <a:srgbClr val="93B619"/>
      </a:accent5>
      <a:accent6>
        <a:srgbClr val="2C6139"/>
      </a:accent6>
      <a:hlink>
        <a:srgbClr val="B6005E"/>
      </a:hlink>
      <a:folHlink>
        <a:srgbClr val="FACB1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 (ČSOB)" ma:contentTypeID="0x010100B8AD253C3C7E47ED8226BC9F8D2D587500F0AB53D6F7634B4187D1EE1801819090" ma:contentTypeVersion="45" ma:contentTypeDescription="Vytvořit nový dokument" ma:contentTypeScope="" ma:versionID="b134443f90b2411277a9a488248d04e7">
  <xsd:schema xmlns:xsd="http://www.w3.org/2001/XMLSchema" xmlns:p="http://schemas.microsoft.com/office/2006/metadata/properties" xmlns:ns2="ff7a0712-d8ad-4c26-8366-fbd9e1b6e619" xmlns:ns3="334d16f3-9d0b-44de-8818-700c2222f6f6" targetNamespace="http://schemas.microsoft.com/office/2006/metadata/properties" ma:root="true" ma:fieldsID="52da95e40a4c77633290c3f850a5ff74" ns2:_="" ns3:_="">
    <xsd:import namespace="ff7a0712-d8ad-4c26-8366-fbd9e1b6e619"/>
    <xsd:import namespace="334d16f3-9d0b-44de-8818-700c2222f6f6"/>
    <xsd:element name="properties">
      <xsd:complexType>
        <xsd:sequence>
          <xsd:element name="documentManagement">
            <xsd:complexType>
              <xsd:all>
                <xsd:element ref="ns2:DocumentDescription" minOccurs="0"/>
                <xsd:element ref="ns2:DocumentKeywords" minOccurs="0"/>
                <xsd:element ref="ns2:DocumentValidSince" minOccurs="0"/>
                <xsd:element ref="ns2:DocumentValidUntil" minOccurs="0"/>
                <xsd:element ref="ns2:DocumentExpiration"/>
                <xsd:element ref="ns2:TargetGroup" minOccurs="0"/>
                <xsd:element ref="ns2:DocumentLanguage"/>
                <xsd:element ref="ns2:DocumentCreator" minOccurs="0"/>
                <xsd:element ref="ns3:Garant"/>
                <xsd:element ref="ns2:ExternalClientsDocument" minOccurs="0"/>
                <xsd:element ref="ns2:AccessibleForCSOBGroup" minOccurs="0"/>
                <xsd:element ref="ns3:ShortURL" minOccurs="0"/>
                <xsd:element ref="ns2:DocumentAuthor" minOccurs="0"/>
                <xsd:element ref="ns2:ParentFolderUr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f7a0712-d8ad-4c26-8366-fbd9e1b6e619" elementFormDefault="qualified">
    <xsd:import namespace="http://schemas.microsoft.com/office/2006/documentManagement/types"/>
    <xsd:element name="DocumentDescription" ma:index="2" nillable="true" ma:displayName="Popis" ma:description="Volitelný podrobnější popis obsahu a účelu dokumentu, abstrakt" ma:internalName="DocumentDescription" ma:readOnly="false">
      <xsd:simpleType>
        <xsd:restriction base="dms:Note"/>
      </xsd:simpleType>
    </xsd:element>
    <xsd:element name="DocumentKeywords" ma:index="3" nillable="true" ma:displayName="Klíčová slova" ma:description="Vložte klíčová slova dokumentu oddělěná čárkou" ma:internalName="DocumentKeywords" ma:readOnly="false">
      <xsd:simpleType>
        <xsd:restriction base="dms:Note"/>
      </xsd:simpleType>
    </xsd:element>
    <xsd:element name="DocumentValidSince" ma:index="4" nillable="true" ma:displayName="Platnost od" ma:description="Datum, od kterého je obsah dokumentu platný, relevantní (DD.MM.RRRR)" ma:format="DateOnly" ma:internalName="DocumentValidSince" ma:readOnly="false">
      <xsd:simpleType>
        <xsd:restriction base="dms:DateTime"/>
      </xsd:simpleType>
    </xsd:element>
    <xsd:element name="DocumentValidUntil" ma:index="5" nillable="true" ma:displayName="Platnost do" ma:description="Datum ukončení platnosti, relevantnosti obsahu dokumentu (DD.MM.RRRR)" ma:format="DateOnly" ma:internalName="DocumentValidUntil" ma:readOnly="false">
      <xsd:simpleType>
        <xsd:restriction base="dms:DateTime"/>
      </xsd:simpleType>
    </xsd:element>
    <xsd:element name="DocumentExpiration" ma:index="6" ma:displayName="Datum expirace" ma:description="Datum, po kterém je možné rozhodnout o smazání nebo přesunutí dokumentu do Archivu (DD.MM.RRRR)" ma:format="DateOnly" ma:internalName="DocumentExpiration" ma:readOnly="false">
      <xsd:simpleType>
        <xsd:restriction base="dms:DateTime"/>
      </xsd:simpleType>
    </xsd:element>
    <xsd:element name="TargetGroup" ma:index="7" nillable="true" ma:displayName="Cílová skupina" ma:default="" ma:description="Vyberte cílovou skupinu, pro kterou je dokument nebo složka relevantní" ma:list="{11d21bfd-7dc8-47a1-a0ec-b1b7f057d4c3}" ma:internalName="TargetGroup" ma:readOnly="false" ma:showField="Title" ma:web="334d16f3-9d0b-44de-8818-700c2222f6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Language" ma:index="8" ma:displayName="Jazyk" ma:description="Jazyková verze dokumentu" ma:list="{d9d6cc09-e932-4cf9-8d40-ff31788195b5}" ma:internalName="DocumentLanguage" ma:readOnly="false" ma:showField="Title" ma:web="334d16f3-9d0b-44de-8818-700c2222f6f6">
      <xsd:simpleType>
        <xsd:restriction base="dms:Lookup"/>
      </xsd:simpleType>
    </xsd:element>
    <xsd:element name="DocumentCreator" ma:index="9" nillable="true" ma:displayName="Autor" ma:description="Jméno autora" ma:internalName="DocumentCreator" ma:readOnly="false">
      <xsd:simpleType>
        <xsd:restriction base="dms:Text"/>
      </xsd:simpleType>
    </xsd:element>
    <xsd:element name="ExternalClientsDocument" ma:index="11" nillable="true" ma:displayName="Dokument pro externí použití" ma:default="0" ma:description="Zaškrtněte, pokud může být dokument komunikován mimo banku" ma:internalName="ExternalClientsDocument" ma:readOnly="false">
      <xsd:simpleType>
        <xsd:restriction base="dms:Boolean"/>
      </xsd:simpleType>
    </xsd:element>
    <xsd:element name="AccessibleForCSOBGroup" ma:index="12" nillable="true" ma:displayName="Přístupné pro ČSOB Skupinu" ma:default="0" ma:description="Zaškrtněte, pokud byl dokument schválen pro sdílení s ČSOB Skupinou" ma:internalName="AccessibleForCSOBGroup" ma:readOnly="false">
      <xsd:simpleType>
        <xsd:restriction base="dms:Boolean"/>
      </xsd:simpleType>
    </xsd:element>
    <xsd:element name="DocumentAuthor" ma:index="18" nillable="true" ma:displayName="Autor" ma:description="Jméno autora" ma:hidden="true" ma:internalName="DocumentAuthor" ma:readOnly="false" ma:showField="ImnName" ma:web="334d16f3-9d0b-44de-8818-700c2222f6f6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arentFolderUrl" ma:index="22" nillable="true" ma:displayName="URL nadřazené složky" ma:format="Hyperlink" ma:hidden="true" ma:internalName="ParentFolder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334d16f3-9d0b-44de-8818-700c2222f6f6" elementFormDefault="qualified">
    <xsd:import namespace="http://schemas.microsoft.com/office/2006/documentManagement/types"/>
    <xsd:element name="Garant" ma:index="10" ma:displayName="Garant" ma:description="Uživatel se stejnými právy k dokumentu jako přispěvatel" ma:internalName="Garant" ma:readOnly="false" ma:showField="ImnName" ma:web="334d16f3-9d0b-44de-8818-700c2222f6f6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ortURL" ma:index="13" nillable="true" ma:displayName="Zkrácené URL" ma:internalName="ShortURL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Typ Obsahu"/>
        <xsd:element ref="dc:title" maxOccurs="1" ma:index="1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ExternalClientsDocument xmlns="ff7a0712-d8ad-4c26-8366-fbd9e1b6e619">false</ExternalClientsDocument>
    <AccessibleForCSOBGroup xmlns="ff7a0712-d8ad-4c26-8366-fbd9e1b6e619">false</AccessibleForCSOBGroup>
    <DocumentKeywords xmlns="ff7a0712-d8ad-4c26-8366-fbd9e1b6e619" xsi:nil="true"/>
    <DocumentExpiration xmlns="ff7a0712-d8ad-4c26-8366-fbd9e1b6e619">2016-12-30T23:00:00+00:00</DocumentExpiration>
    <DocumentValidUntil xmlns="ff7a0712-d8ad-4c26-8366-fbd9e1b6e619" xsi:nil="true"/>
    <ParentFolderUrl xmlns="ff7a0712-d8ad-4c26-8366-fbd9e1b6e619">
      <Url>http://nas.intranet.csob.cz/Dokumenty/KnihovnaDokumentu/Šablony a formuláře/Základní - Basic/ČSOB ČR</Url>
      <Description>Šablony a formuláře/Základní - Basic/ČSOB ČR</Description>
    </ParentFolderUrl>
    <ShortURL xmlns="334d16f3-9d0b-44de-8818-700c2222f6f6">/F2Z2HH3</ShortURL>
    <DocumentLanguage xmlns="ff7a0712-d8ad-4c26-8366-fbd9e1b6e619">1</DocumentLanguage>
    <TargetGroup xmlns="ff7a0712-d8ad-4c26-8366-fbd9e1b6e619"/>
    <DocumentAuthor xmlns="ff7a0712-d8ad-4c26-8366-fbd9e1b6e619">
      <UserInfo>
        <DisplayName/>
        <AccountId xsi:nil="true"/>
        <AccountType/>
      </UserInfo>
    </DocumentAuthor>
    <DocumentValidSince xmlns="ff7a0712-d8ad-4c26-8366-fbd9e1b6e619" xsi:nil="true"/>
    <DocumentCreator xmlns="ff7a0712-d8ad-4c26-8366-fbd9e1b6e619" xsi:nil="true"/>
    <Garant xmlns="334d16f3-9d0b-44de-8818-700c2222f6f6">
      <UserInfo>
        <DisplayName>GLOW001\ja23855</DisplayName>
        <AccountId>4872</AccountId>
        <AccountType/>
      </UserInfo>
    </Garant>
    <DocumentDescription xmlns="ff7a0712-d8ad-4c26-8366-fbd9e1b6e619" xsi:nil="true"/>
  </documentManagement>
</p:properties>
</file>

<file path=customXml/itemProps1.xml><?xml version="1.0" encoding="utf-8"?>
<ds:datastoreItem xmlns:ds="http://schemas.openxmlformats.org/officeDocument/2006/customXml" ds:itemID="{1B998669-B237-4C5C-9FF8-B363FE5CA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7a0712-d8ad-4c26-8366-fbd9e1b6e619"/>
    <ds:schemaRef ds:uri="334d16f3-9d0b-44de-8818-700c2222f6f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3BBE53A-A445-48B6-B747-5F0FA1373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057A26-43E5-4E59-B769-40F9803B2356}">
  <ds:schemaRefs>
    <ds:schemaRef ds:uri="http://purl.org/dc/dcmitype/"/>
    <ds:schemaRef ds:uri="334d16f3-9d0b-44de-8818-700c2222f6f6"/>
    <ds:schemaRef ds:uri="http://purl.org/dc/terms/"/>
    <ds:schemaRef ds:uri="http://schemas.microsoft.com/office/2006/documentManagement/types"/>
    <ds:schemaRef ds:uri="ff7a0712-d8ad-4c26-8366-fbd9e1b6e619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</Words>
  <Application>Microsoft Office PowerPoint</Application>
  <PresentationFormat>Předvádění na obrazovce (4:3)</PresentationFormat>
  <Paragraphs>113</Paragraphs>
  <Slides>15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Arial</vt:lpstr>
      <vt:lpstr>Arial CE</vt:lpstr>
      <vt:lpstr>Arial-Black</vt:lpstr>
      <vt:lpstr>Calibri</vt:lpstr>
      <vt:lpstr>Source Sans Pro</vt:lpstr>
      <vt:lpstr>System Font Regular</vt:lpstr>
      <vt:lpstr>Times New Roman</vt:lpstr>
      <vt:lpstr>Wingdings</vt:lpstr>
      <vt:lpstr>CSOB_1920 powerpoint-B-bez-foto-pruh</vt:lpstr>
      <vt:lpstr>ČESKOSLOVENSKÁ OBCHODNÍ BANKA Podpora  pro obce a města   PAVEL SEIDL, CSOB  </vt:lpstr>
      <vt:lpstr>Prezentace aplikace PowerPoint</vt:lpstr>
      <vt:lpstr>Rychlé mzdy a inflace služeb = zvýšené sazby</vt:lpstr>
      <vt:lpstr>Základní předpoklady našeho makro výhledu</vt:lpstr>
      <vt:lpstr>Základní předpoklady našeho makro výhledu</vt:lpstr>
      <vt:lpstr>Základní předpoklady našeho makro výhledu</vt:lpstr>
      <vt:lpstr>Základní úroková sazba CNB</vt:lpstr>
      <vt:lpstr>Prezentace aplikace PowerPoint</vt:lpstr>
      <vt:lpstr>Financování odkupem pohledávek</vt:lpstr>
      <vt:lpstr>Financování odkupem pohledávek</vt:lpstr>
      <vt:lpstr>Prezentace aplikace PowerPoint</vt:lpstr>
      <vt:lpstr>Prezentace aplikace PowerPoint</vt:lpstr>
      <vt:lpstr>Harmonogram soutěže 2026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FiB_prezentace_MUNI</dc:title>
  <dc:creator>Antonín Drahovzal</dc:creator>
  <cp:lastModifiedBy>SEIDL Pavel</cp:lastModifiedBy>
  <cp:revision>623</cp:revision>
  <cp:lastPrinted>2025-09-16T09:03:43Z</cp:lastPrinted>
  <dcterms:created xsi:type="dcterms:W3CDTF">2015-05-05T13:46:35Z</dcterms:created>
  <dcterms:modified xsi:type="dcterms:W3CDTF">2025-09-19T08:46:38Z</dcterms:modified>
  <cp:category>Veřejné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0x010100B8AD253C3C7E47ED8226BC9F8D2D587500F0AB53D6F7634B4187D1EE1801819090</vt:lpwstr>
  </property>
  <property fmtid="{D5CDD505-2E9C-101B-9397-08002B2CF9AE}" pid="3" name="UsageApproval">
    <vt:lpwstr>Čeká na schválení</vt:lpwstr>
  </property>
  <property fmtid="{D5CDD505-2E9C-101B-9397-08002B2CF9AE}" pid="4" name="CSOB-DocumentTagging.ClassificationMark.P00">
    <vt:lpwstr>&lt;ClassificationMark xmlns:xsi="http://www.w3.org/2001/XMLSchema-instance" xmlns:xsd="http://www.w3.org/2001/XMLSchema" margin="NaN" class="C0" owner="Antonín Drahovzal" position="BottomMiddle" marginX="0" marginY="0" classifiedOn="2017-01-03T09:28:11</vt:lpwstr>
  </property>
  <property fmtid="{D5CDD505-2E9C-101B-9397-08002B2CF9AE}" pid="5" name="CSOB-DocumentTagging.ClassificationMark.P01">
    <vt:lpwstr>.9206287+01:00" showPrintedBy="false" showPrintDate="false" language="cs" ApplicationVersion="Microsoft PowerPoint, 15.0" addinVersion="5.7.11.1" template="CSOB"&gt;&lt;history bulk="false" class="Veřejné" code="C0" user="VAŇOUSEK Josef" date="2017-01-03T0</vt:lpwstr>
  </property>
  <property fmtid="{D5CDD505-2E9C-101B-9397-08002B2CF9AE}" pid="6" name="CSOB-DocumentTagging.ClassificationMark.P02">
    <vt:lpwstr>9:28:12.0768693+01:00" /&gt;&lt;recipients /&gt;&lt;documentOwners /&gt;&lt;/ClassificationMark&gt;</vt:lpwstr>
  </property>
  <property fmtid="{D5CDD505-2E9C-101B-9397-08002B2CF9AE}" pid="7" name="CSOB-DocumentTagging.ClassificationMark">
    <vt:lpwstr>￼PARTS:3</vt:lpwstr>
  </property>
  <property fmtid="{D5CDD505-2E9C-101B-9397-08002B2CF9AE}" pid="8" name="CSOB-DocumentClasification">
    <vt:lpwstr>Veřejné</vt:lpwstr>
  </property>
  <property fmtid="{D5CDD505-2E9C-101B-9397-08002B2CF9AE}" pid="9" name="CSOB-DLP">
    <vt:lpwstr>CSOB-DLP:TAGPublic</vt:lpwstr>
  </property>
  <property fmtid="{D5CDD505-2E9C-101B-9397-08002B2CF9AE}" pid="10" name="MSIP_Label_296db974-983c-4868-8628-e426985202e0_Enabled">
    <vt:lpwstr>true</vt:lpwstr>
  </property>
  <property fmtid="{D5CDD505-2E9C-101B-9397-08002B2CF9AE}" pid="11" name="MSIP_Label_296db974-983c-4868-8628-e426985202e0_SetDate">
    <vt:lpwstr>2024-09-17T13:50:49Z</vt:lpwstr>
  </property>
  <property fmtid="{D5CDD505-2E9C-101B-9397-08002B2CF9AE}" pid="12" name="MSIP_Label_296db974-983c-4868-8628-e426985202e0_Method">
    <vt:lpwstr>Privileged</vt:lpwstr>
  </property>
  <property fmtid="{D5CDD505-2E9C-101B-9397-08002B2CF9AE}" pid="13" name="MSIP_Label_296db974-983c-4868-8628-e426985202e0_Name">
    <vt:lpwstr>296db974-983c-4868-8628-e426985202e0</vt:lpwstr>
  </property>
  <property fmtid="{D5CDD505-2E9C-101B-9397-08002B2CF9AE}" pid="14" name="MSIP_Label_296db974-983c-4868-8628-e426985202e0_SiteId">
    <vt:lpwstr>64af2aee-7d6c-49ac-a409-192d3fee73b8</vt:lpwstr>
  </property>
  <property fmtid="{D5CDD505-2E9C-101B-9397-08002B2CF9AE}" pid="15" name="MSIP_Label_296db974-983c-4868-8628-e426985202e0_ActionId">
    <vt:lpwstr>1f6e3d14-fd5c-4161-8a87-115c68e4d554</vt:lpwstr>
  </property>
  <property fmtid="{D5CDD505-2E9C-101B-9397-08002B2CF9AE}" pid="16" name="MSIP_Label_296db974-983c-4868-8628-e426985202e0_ContentBits">
    <vt:lpwstr>0</vt:lpwstr>
  </property>
</Properties>
</file>