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8" r:id="rId5"/>
    <p:sldId id="258" r:id="rId6"/>
    <p:sldId id="279" r:id="rId7"/>
    <p:sldId id="284" r:id="rId8"/>
    <p:sldId id="281" r:id="rId9"/>
    <p:sldId id="273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B8F"/>
    <a:srgbClr val="1AA2E2"/>
    <a:srgbClr val="093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5" autoAdjust="0"/>
    <p:restoredTop sz="94662"/>
  </p:normalViewPr>
  <p:slideViewPr>
    <p:cSldViewPr snapToGrid="0">
      <p:cViewPr varScale="1">
        <p:scale>
          <a:sx n="82" d="100"/>
          <a:sy n="82" d="100"/>
        </p:scale>
        <p:origin x="47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onservis 4 Prezentace" userId="b7b8cf341280c7e4" providerId="LiveId" clId="{BB5A6EFB-5402-4B67-996F-5179C306B036}"/>
    <pc:docChg chg="modSld">
      <pc:chgData name="Regionservis 4 Prezentace" userId="b7b8cf341280c7e4" providerId="LiveId" clId="{BB5A6EFB-5402-4B67-996F-5179C306B036}" dt="2025-09-25T06:07:19.278" v="70" actId="20577"/>
      <pc:docMkLst>
        <pc:docMk/>
      </pc:docMkLst>
      <pc:sldChg chg="modSp mod">
        <pc:chgData name="Regionservis 4 Prezentace" userId="b7b8cf341280c7e4" providerId="LiveId" clId="{BB5A6EFB-5402-4B67-996F-5179C306B036}" dt="2025-09-25T06:07:19.278" v="70" actId="20577"/>
        <pc:sldMkLst>
          <pc:docMk/>
          <pc:sldMk cId="1759629630" sldId="278"/>
        </pc:sldMkLst>
        <pc:spChg chg="mod">
          <ac:chgData name="Regionservis 4 Prezentace" userId="b7b8cf341280c7e4" providerId="LiveId" clId="{BB5A6EFB-5402-4B67-996F-5179C306B036}" dt="2025-09-25T06:07:19.278" v="70" actId="20577"/>
          <ac:spMkLst>
            <pc:docMk/>
            <pc:sldMk cId="1759629630" sldId="278"/>
            <ac:spMk id="2" creationId="{252C485F-B132-1E48-EFF7-4253B57F75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0405A-583D-F245-9082-05CA52E5FB14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84941-9A9B-FE42-BA1F-4B4789EE00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2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84941-9A9B-FE42-BA1F-4B4789EE00C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18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FA403-7DAE-89B4-0B52-06FA74216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F0B024E-C3B6-2025-72EF-172B0D0E8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A56BAFD-7E27-122B-9BA9-36F7D4C3F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8A9A2E-66CE-C62C-38C7-8527B0FEA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84941-9A9B-FE42-BA1F-4B4789EE00C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407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84941-9A9B-FE42-BA1F-4B4789EE00C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690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38D1B-6881-A105-0562-7262FB064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D3653DA-AA5F-F78E-3EC5-875341ECE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73C71D7-3126-C4AD-36FE-26F0957D7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0C0C30-82EC-F838-84C7-B08B49AB92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84941-9A9B-FE42-BA1F-4B4789EE00C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75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84941-9A9B-FE42-BA1F-4B4789EE00C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98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C7400-1E40-B02C-55C5-14D4466A4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69CFB2-1A67-6D90-2687-8ACE0B82C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656368-EF18-CDC3-96FF-24C45531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B8BB-CD12-4D49-A7DC-C191CFC91100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ADC06-9825-F1E1-4DED-88350E5E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FB8F9A-3DDF-4AB5-6082-6A0A7CF3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422-BE36-4513-9570-5E08AC4CD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97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09269-0C2F-E9C1-A142-510D940A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4D734C6-51A1-0360-FB90-E76BAC004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D27D56-FAF0-E8EC-A6FA-7F36A6AE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B8BB-CD12-4D49-A7DC-C191CFC91100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F09EC8-F847-0F56-563D-A5F9A661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344619-353E-5C48-56F4-1F73DC3D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422-BE36-4513-9570-5E08AC4CD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36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F7F8F1B-7EF2-2F3A-68C4-843599909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D73F3A-6D31-D8DD-57C3-515079BB7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76917B-D280-558A-DE43-7CDBF8A4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B8BB-CD12-4D49-A7DC-C191CFC91100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BC9721-DAF6-C0B2-3F26-73F251CA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F4A39B-CAA2-7A6A-086B-E22D54BD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422-BE36-4513-9570-5E08AC4CD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03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14253-0D3E-F275-B595-4B9B093C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8AFD4C-FACC-0A83-DD93-7677CF317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06D5B0-1EB3-66DB-5E42-18D1733A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B8BB-CD12-4D49-A7DC-C191CFC91100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642471-9F77-8870-9F61-3993FDD8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FABEEA-BFE5-3E1B-FF07-8640E9C4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422-BE36-4513-9570-5E08AC4CD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00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75EFF-E37D-BDB4-D4CA-2481B37A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4641C8-DF39-136F-B4F1-34977A0ED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3D20DA-33D0-99E2-A125-FA78DF67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B8BB-CD12-4D49-A7DC-C191CFC91100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3D20D3-DBB7-3CAD-D237-9EC2A83C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522538-6EB8-2FD9-99EB-B661FDAE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422-BE36-4513-9570-5E08AC4CD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38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671E3-FFF2-131D-C2E9-443C94B8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EB84B9-ABC7-B9F9-D1E3-83F321095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7871BC-B6D8-2F3D-DB4A-800391765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70473B-807C-C618-E0AA-398EFFBD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B8BB-CD12-4D49-A7DC-C191CFC91100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52C21C-7FA6-4B1E-4B03-8E5DC2A2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CF5755-374E-CC4B-95B6-4D21A901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422-BE36-4513-9570-5E08AC4CD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50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2C4A9-CBF7-A220-06D2-63C8D7A9D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C8FE61-FFFB-B6CA-0B02-B2F326C57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E0E80B7-FFC0-9768-7471-2B10359F2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F1966C4-7963-369A-8DB2-4FF876011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DB5F75F-FD54-2BC1-B3AB-C7529CB7C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76D20FC-76EB-4A8E-0DBB-50987FF0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B8BB-CD12-4D49-A7DC-C191CFC91100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1639344-847B-518C-C473-1523496B1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DC36DF-4AF0-D849-6EE6-CC49E0D7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422-BE36-4513-9570-5E08AC4CD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79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2A60A-C0DD-C035-2EDA-355BE9A6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FE71319-7C0C-562E-8ED8-5B6C2B14B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B8BB-CD12-4D49-A7DC-C191CFC91100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EB3797E-BD84-B21A-186D-397F3D34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405DEE-1048-66A5-4BB8-5FDE41E5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422-BE36-4513-9570-5E08AC4CD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72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242AF05-D7D6-DD94-CC68-3D5EE924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B8BB-CD12-4D49-A7DC-C191CFC91100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EF546A-F8C2-3C55-B667-6A18CACA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AE1EBC-755B-0869-321E-F1961EE0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422-BE36-4513-9570-5E08AC4CD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92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28FFA-B54C-6AA4-C937-0F0917E24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113334-B39A-7AF1-A8C4-E7EA4A985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CBDB8F-5E6D-3E4E-EF01-458766BE6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FD4C69-8161-A3DC-4C32-EDFE80D2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B8BB-CD12-4D49-A7DC-C191CFC91100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7E863B-C114-9859-AA93-51716B36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3C732E-EB53-74A1-A2F5-796B5E8A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422-BE36-4513-9570-5E08AC4CD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7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29794-4730-EFF6-962A-56FA24ED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7086C62-CDF2-893B-58EC-E78A5B75E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3AC078-212C-2D7E-449C-50AF93BFB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D3673B-A3D2-CEFA-9C7E-BADE0609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B8BB-CD12-4D49-A7DC-C191CFC91100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F065E6-5411-144B-A95E-7172A96E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D66121-5871-3F3E-D4B4-563C5ED3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4422-BE36-4513-9570-5E08AC4CD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92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0332945-F7EB-6315-0E1F-89F9223B9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B92C82-CF3C-5695-D807-BC6C2C0DA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834798-69EA-1667-69B2-A7E3384F1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DBB8BB-CD12-4D49-A7DC-C191CFC91100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B891F2-8D8F-5423-F81D-DD30B0968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2EA0FB-A44D-BD28-9F55-7C66CCC30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8C4422-BE36-4513-9570-5E08AC4CD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86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Písmo, Grafika, logo, Elektricky modrá&#10;&#10;Obsah vygenerovaný umělou inteligencí může být nesprávný.">
            <a:extLst>
              <a:ext uri="{FF2B5EF4-FFF2-40B4-BE49-F238E27FC236}">
                <a16:creationId xmlns:a16="http://schemas.microsoft.com/office/drawing/2014/main" id="{D04DB0FC-1497-2533-C368-72CF17EC3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633" y="891000"/>
            <a:ext cx="7870521" cy="1869250"/>
          </a:xfrm>
          <a:custGeom>
            <a:avLst/>
            <a:gdLst/>
            <a:ahLst/>
            <a:cxnLst/>
            <a:rect l="l" t="t" r="r" b="b"/>
            <a:pathLst>
              <a:path w="10823796" h="3287267">
                <a:moveTo>
                  <a:pt x="98881" y="0"/>
                </a:moveTo>
                <a:lnTo>
                  <a:pt x="10724915" y="0"/>
                </a:lnTo>
                <a:cubicBezTo>
                  <a:pt x="10779525" y="0"/>
                  <a:pt x="10823796" y="44271"/>
                  <a:pt x="10823796" y="98881"/>
                </a:cubicBezTo>
                <a:lnTo>
                  <a:pt x="10823796" y="3188386"/>
                </a:lnTo>
                <a:cubicBezTo>
                  <a:pt x="10823796" y="3242996"/>
                  <a:pt x="10779525" y="3287267"/>
                  <a:pt x="10724915" y="3287267"/>
                </a:cubicBezTo>
                <a:lnTo>
                  <a:pt x="98881" y="3287267"/>
                </a:lnTo>
                <a:cubicBezTo>
                  <a:pt x="44271" y="3287267"/>
                  <a:pt x="0" y="3242996"/>
                  <a:pt x="0" y="3188386"/>
                </a:cubicBezTo>
                <a:lnTo>
                  <a:pt x="0" y="98881"/>
                </a:lnTo>
                <a:cubicBezTo>
                  <a:pt x="0" y="44271"/>
                  <a:pt x="44271" y="0"/>
                  <a:pt x="98881" y="0"/>
                </a:cubicBezTo>
                <a:close/>
              </a:path>
            </a:pathLst>
          </a:custGeo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025874D-95FE-A6D3-A2E8-0B508C016DD0}"/>
              </a:ext>
            </a:extLst>
          </p:cNvPr>
          <p:cNvSpPr txBox="1"/>
          <p:nvPr/>
        </p:nvSpPr>
        <p:spPr>
          <a:xfrm>
            <a:off x="4942803" y="2895187"/>
            <a:ext cx="64109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0" b="1" dirty="0"/>
              <a:t>Tvoříme projekty </a:t>
            </a:r>
            <a:br>
              <a:rPr lang="cs-CZ" sz="6000" b="1" dirty="0"/>
            </a:br>
            <a:r>
              <a:rPr lang="cs-CZ" sz="6000" b="1" dirty="0"/>
              <a:t>profesionálních </a:t>
            </a:r>
            <a:br>
              <a:rPr lang="cs-CZ" sz="6000" b="1" dirty="0"/>
            </a:br>
            <a:r>
              <a:rPr lang="cs-CZ" sz="6000" b="1" dirty="0"/>
              <a:t>gastro provozů.</a:t>
            </a:r>
            <a:endParaRPr lang="cs-CZ" sz="6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52C485F-B132-1E48-EFF7-4253B57F7544}"/>
              </a:ext>
            </a:extLst>
          </p:cNvPr>
          <p:cNvSpPr txBox="1"/>
          <p:nvPr/>
        </p:nvSpPr>
        <p:spPr>
          <a:xfrm>
            <a:off x="1630398" y="6165360"/>
            <a:ext cx="94635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/>
              <a:t>Setkání starostů </a:t>
            </a:r>
            <a:r>
              <a:rPr lang="en-GB" sz="1400" b="1" dirty="0" err="1"/>
              <a:t>Pardubick</a:t>
            </a:r>
            <a:r>
              <a:rPr lang="cs-CZ" sz="1400" b="1" dirty="0" err="1"/>
              <a:t>ého</a:t>
            </a:r>
            <a:r>
              <a:rPr lang="cs-CZ" sz="1400" b="1" dirty="0"/>
              <a:t> kraje – Litomyšl 25.9.2025                                                                                                     Jan Lopatka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5962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interiér, Lékařské vybavení, zeď, zdravotní péče&#10;&#10;Obsah generovaný pomocí AI může být nesprávný.">
            <a:extLst>
              <a:ext uri="{FF2B5EF4-FFF2-40B4-BE49-F238E27FC236}">
                <a16:creationId xmlns:a16="http://schemas.microsoft.com/office/drawing/2014/main" id="{EA2E9C0C-6A71-D17F-DB71-767DD0AFA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r="4756" b="7021"/>
          <a:stretch>
            <a:fillRect/>
          </a:stretch>
        </p:blipFill>
        <p:spPr>
          <a:xfrm>
            <a:off x="4653299" y="0"/>
            <a:ext cx="7538701" cy="6858000"/>
          </a:xfrm>
          <a:prstGeom prst="rect">
            <a:avLst/>
          </a:prstGeom>
        </p:spPr>
      </p:pic>
      <p:pic>
        <p:nvPicPr>
          <p:cNvPr id="5" name="Obrázek 4" descr="Obsah obrázku Písmo, Grafika, logo, Elektricky modrá&#10;&#10;Obsah vygenerovaný umělou inteligencí může být nesprávný.">
            <a:extLst>
              <a:ext uri="{FF2B5EF4-FFF2-40B4-BE49-F238E27FC236}">
                <a16:creationId xmlns:a16="http://schemas.microsoft.com/office/drawing/2014/main" id="{D6AF7D12-FB4C-42D8-F804-3DAC720B7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644841"/>
            <a:ext cx="3225800" cy="766129"/>
          </a:xfrm>
          <a:prstGeom prst="rect">
            <a:avLst/>
          </a:prstGeom>
          <a:noFill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6E8D6F0-E2C8-6AB3-EE2E-CAD4CAC72454}"/>
              </a:ext>
            </a:extLst>
          </p:cNvPr>
          <p:cNvSpPr txBox="1"/>
          <p:nvPr/>
        </p:nvSpPr>
        <p:spPr>
          <a:xfrm>
            <a:off x="1567543" y="709399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/>
              <a:t>Změna RUD, budou nám chybět finanční prostředky? Kde se dají ušetřit finanční prostředky za personál a kde je naopak v kuchyni získat?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6AADA26-4BB6-B5B4-A794-00355B4C1922}"/>
              </a:ext>
            </a:extLst>
          </p:cNvPr>
          <p:cNvSpPr txBox="1"/>
          <p:nvPr/>
        </p:nvSpPr>
        <p:spPr>
          <a:xfrm>
            <a:off x="513735" y="274911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cs-CZ" sz="3600" dirty="0">
                <a:latin typeface="Segoe UI" panose="020B0502040204020203" pitchFamily="34" charset="0"/>
                <a:cs typeface="Segoe UI" panose="020B0502040204020203" pitchFamily="34" charset="0"/>
              </a:rPr>
              <a:t>Promyšlené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226B9D2-67C4-2AEC-EDD5-1338176C2241}"/>
              </a:ext>
            </a:extLst>
          </p:cNvPr>
          <p:cNvSpPr txBox="1"/>
          <p:nvPr/>
        </p:nvSpPr>
        <p:spPr>
          <a:xfrm>
            <a:off x="513734" y="3652318"/>
            <a:ext cx="352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cs-CZ" sz="3600" dirty="0">
                <a:latin typeface="Segoe UI" panose="020B0502040204020203" pitchFamily="34" charset="0"/>
                <a:cs typeface="Segoe UI" panose="020B0502040204020203" pitchFamily="34" charset="0"/>
              </a:rPr>
              <a:t>Funkční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CDC3DE1-6948-3D8E-8B45-FAA4AB6BDEDB}"/>
              </a:ext>
            </a:extLst>
          </p:cNvPr>
          <p:cNvSpPr txBox="1"/>
          <p:nvPr/>
        </p:nvSpPr>
        <p:spPr>
          <a:xfrm>
            <a:off x="513734" y="4555517"/>
            <a:ext cx="3675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cs-CZ" sz="3600" dirty="0">
                <a:latin typeface="Segoe UI" panose="020B0502040204020203" pitchFamily="34" charset="0"/>
                <a:cs typeface="Segoe UI" panose="020B0502040204020203" pitchFamily="34" charset="0"/>
              </a:rPr>
              <a:t>Dlouhodobě udržitelné</a:t>
            </a: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681E0215-4E5E-68F6-6B31-1EAD7FBEBDF5}"/>
              </a:ext>
            </a:extLst>
          </p:cNvPr>
          <p:cNvCxnSpPr/>
          <p:nvPr/>
        </p:nvCxnSpPr>
        <p:spPr>
          <a:xfrm>
            <a:off x="0" y="1758462"/>
            <a:ext cx="2451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775C47E-7055-95FC-8718-F55373D80640}"/>
              </a:ext>
            </a:extLst>
          </p:cNvPr>
          <p:cNvSpPr txBox="1"/>
          <p:nvPr/>
        </p:nvSpPr>
        <p:spPr>
          <a:xfrm>
            <a:off x="7914265" y="492007"/>
            <a:ext cx="37497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Modulární kuchyň šetří peníze </a:t>
            </a:r>
          </a:p>
          <a:p>
            <a:r>
              <a:rPr lang="cs-CZ" sz="3200" b="1" dirty="0">
                <a:solidFill>
                  <a:schemeClr val="bg1"/>
                </a:solidFill>
              </a:rPr>
              <a:t>víc než solitérní zařízení</a:t>
            </a:r>
          </a:p>
        </p:txBody>
      </p:sp>
    </p:spTree>
    <p:extLst>
      <p:ext uri="{BB962C8B-B14F-4D97-AF65-F5344CB8AC3E}">
        <p14:creationId xmlns:p14="http://schemas.microsoft.com/office/powerpoint/2010/main" val="409150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9D10C-C890-DD39-747E-6D70A6F28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1103A679-2D4F-E5E5-0563-3224B0D24ADE}"/>
              </a:ext>
            </a:extLst>
          </p:cNvPr>
          <p:cNvSpPr/>
          <p:nvPr/>
        </p:nvSpPr>
        <p:spPr>
          <a:xfrm>
            <a:off x="733290" y="2253159"/>
            <a:ext cx="3960000" cy="3960000"/>
          </a:xfrm>
          <a:prstGeom prst="ellipse">
            <a:avLst/>
          </a:prstGeom>
          <a:solidFill>
            <a:srgbClr val="010B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E6DEC8-11C8-7790-6A7C-780C1BA4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50" y="2990909"/>
            <a:ext cx="3377380" cy="24845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Proč se </a:t>
            </a:r>
            <a:br>
              <a:rPr lang="cs-CZ" sz="4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cs-CZ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na nás klienti obrací?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443447-E983-A7D2-660F-440828E49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40" y="1808115"/>
            <a:ext cx="6255720" cy="4081898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§"/>
            </a:pPr>
            <a:r>
              <a:rPr lang="cs-CZ" dirty="0"/>
              <a:t>Nefunkční, zastaralá, </a:t>
            </a:r>
            <a:r>
              <a:rPr lang="cs-CZ" b="1" dirty="0"/>
              <a:t>servisně</a:t>
            </a:r>
            <a:r>
              <a:rPr lang="cs-CZ" dirty="0"/>
              <a:t> drahá technologie.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/>
              <a:t>Nedostatek </a:t>
            </a:r>
            <a:r>
              <a:rPr lang="cs-CZ" b="1" dirty="0"/>
              <a:t>příkonů</a:t>
            </a:r>
            <a:r>
              <a:rPr lang="cs-CZ" dirty="0"/>
              <a:t> nebo nabídka prodejců </a:t>
            </a:r>
            <a:r>
              <a:rPr lang="cs-CZ" dirty="0" err="1"/>
              <a:t>gastrotechnologií</a:t>
            </a:r>
            <a:r>
              <a:rPr lang="cs-CZ" dirty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cs-CZ" b="1" dirty="0"/>
              <a:t>Požadavky legislativy</a:t>
            </a:r>
            <a:r>
              <a:rPr lang="cs-CZ" dirty="0"/>
              <a:t>, KHS a dalších kontrolních orgánů.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/>
              <a:t>Neznalost trendů a možností dnešní doby. 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/>
              <a:t>Možnost dotací, ke kterým ale chybí podklady.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/>
              <a:t>Změna RUD.</a:t>
            </a:r>
          </a:p>
        </p:txBody>
      </p:sp>
      <p:pic>
        <p:nvPicPr>
          <p:cNvPr id="5" name="Obrázek 4" descr="Obsah obrázku Písmo, Grafika, logo, Elektricky modrá&#10;&#10;Obsah vygenerovaný umělou inteligencí může být nesprávný.">
            <a:extLst>
              <a:ext uri="{FF2B5EF4-FFF2-40B4-BE49-F238E27FC236}">
                <a16:creationId xmlns:a16="http://schemas.microsoft.com/office/drawing/2014/main" id="{E9E3B61B-9ADC-214E-A2E9-4B530BE62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644841"/>
            <a:ext cx="3225800" cy="766129"/>
          </a:xfrm>
          <a:prstGeom prst="rect">
            <a:avLst/>
          </a:prstGeom>
          <a:noFill/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96098C0B-576B-55D9-CAAD-0C9CE74ED20F}"/>
              </a:ext>
            </a:extLst>
          </p:cNvPr>
          <p:cNvCxnSpPr/>
          <p:nvPr/>
        </p:nvCxnSpPr>
        <p:spPr>
          <a:xfrm>
            <a:off x="0" y="1758462"/>
            <a:ext cx="2451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ál 7">
            <a:extLst>
              <a:ext uri="{FF2B5EF4-FFF2-40B4-BE49-F238E27FC236}">
                <a16:creationId xmlns:a16="http://schemas.microsoft.com/office/drawing/2014/main" id="{812CEABE-9A72-5E16-FA59-91480A5E53BF}"/>
              </a:ext>
            </a:extLst>
          </p:cNvPr>
          <p:cNvSpPr/>
          <p:nvPr/>
        </p:nvSpPr>
        <p:spPr>
          <a:xfrm>
            <a:off x="3515970" y="5084969"/>
            <a:ext cx="360000" cy="360000"/>
          </a:xfrm>
          <a:prstGeom prst="ellipse">
            <a:avLst/>
          </a:prstGeom>
          <a:solidFill>
            <a:srgbClr val="1AA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185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E3CAF-73C4-A46F-F2A1-F87033F68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Písmo, Grafika, logo, Elektricky modrá&#10;&#10;Obsah vygenerovaný umělou inteligencí může být nesprávný.">
            <a:extLst>
              <a:ext uri="{FF2B5EF4-FFF2-40B4-BE49-F238E27FC236}">
                <a16:creationId xmlns:a16="http://schemas.microsoft.com/office/drawing/2014/main" id="{0F18DD3D-4EB4-F3AD-5960-378D9407E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644841"/>
            <a:ext cx="3225800" cy="766129"/>
          </a:xfrm>
          <a:prstGeom prst="rect">
            <a:avLst/>
          </a:prstGeom>
          <a:noFill/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4166440-27EC-3CA5-8F1D-1786FD0621C8}"/>
              </a:ext>
            </a:extLst>
          </p:cNvPr>
          <p:cNvCxnSpPr/>
          <p:nvPr/>
        </p:nvCxnSpPr>
        <p:spPr>
          <a:xfrm>
            <a:off x="0" y="1758462"/>
            <a:ext cx="2451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2">
            <a:extLst>
              <a:ext uri="{FF2B5EF4-FFF2-40B4-BE49-F238E27FC236}">
                <a16:creationId xmlns:a16="http://schemas.microsoft.com/office/drawing/2014/main" id="{7381DD9E-D6D5-BAE9-6EE7-DBCD87C6180B}"/>
              </a:ext>
            </a:extLst>
          </p:cNvPr>
          <p:cNvSpPr txBox="1"/>
          <p:nvPr/>
        </p:nvSpPr>
        <p:spPr>
          <a:xfrm>
            <a:off x="1582387" y="1992450"/>
            <a:ext cx="5232897" cy="938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0"/>
              </a:lnSpc>
            </a:pPr>
            <a:r>
              <a:rPr lang="en-US" sz="2400" b="1" dirty="0" err="1">
                <a:solidFill>
                  <a:srgbClr val="14110F"/>
                </a:solidFill>
                <a:ea typeface="Poppins Bold"/>
                <a:cs typeface="Poppins Bold"/>
                <a:sym typeface="Poppins Bold"/>
              </a:rPr>
              <a:t>Výrobní</a:t>
            </a:r>
            <a:r>
              <a:rPr lang="en-US" sz="2400" b="1" dirty="0">
                <a:solidFill>
                  <a:srgbClr val="14110F"/>
                </a:solidFill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14110F"/>
                </a:solidFill>
                <a:ea typeface="Poppins Bold"/>
                <a:cs typeface="Poppins Bold"/>
                <a:sym typeface="Poppins Bold"/>
              </a:rPr>
              <a:t>kapacita</a:t>
            </a:r>
            <a:r>
              <a:rPr lang="en-US" sz="2400" b="1" dirty="0">
                <a:solidFill>
                  <a:srgbClr val="14110F"/>
                </a:solidFill>
                <a:ea typeface="Poppins Bold"/>
                <a:cs typeface="Poppins Bold"/>
                <a:sym typeface="Poppins Bold"/>
              </a:rPr>
              <a:t> </a:t>
            </a:r>
            <a:r>
              <a:rPr lang="en-US" sz="2400" dirty="0" err="1">
                <a:solidFill>
                  <a:srgbClr val="14110F"/>
                </a:solidFill>
                <a:cs typeface="Poppins"/>
                <a:sym typeface="Poppins Bold"/>
              </a:rPr>
              <a:t>Vaší</a:t>
            </a:r>
            <a:r>
              <a:rPr lang="en-US" sz="2400" dirty="0">
                <a:solidFill>
                  <a:srgbClr val="14110F"/>
                </a:solidFill>
                <a:cs typeface="Poppins"/>
                <a:sym typeface="Poppins Bold"/>
              </a:rPr>
              <a:t> </a:t>
            </a:r>
            <a:r>
              <a:rPr lang="en-US" sz="2400" dirty="0" err="1">
                <a:solidFill>
                  <a:srgbClr val="14110F"/>
                </a:solidFill>
                <a:cs typeface="Poppins"/>
                <a:sym typeface="Poppins Bold"/>
              </a:rPr>
              <a:t>kuchyně</a:t>
            </a:r>
            <a:r>
              <a:rPr lang="en-US" sz="2400" dirty="0">
                <a:solidFill>
                  <a:srgbClr val="14110F"/>
                </a:solidFill>
                <a:cs typeface="Poppins"/>
                <a:sym typeface="Poppins Bold"/>
              </a:rPr>
              <a:t> </a:t>
            </a:r>
          </a:p>
          <a:p>
            <a:pPr algn="l">
              <a:lnSpc>
                <a:spcPts val="3770"/>
              </a:lnSpc>
            </a:pPr>
            <a:r>
              <a:rPr lang="en-US" sz="2400" dirty="0">
                <a:solidFill>
                  <a:srgbClr val="14110F"/>
                </a:solidFill>
                <a:cs typeface="Poppins"/>
                <a:sym typeface="Poppins Bold"/>
              </a:rPr>
              <a:t>a </a:t>
            </a:r>
            <a:r>
              <a:rPr lang="en-US" sz="2400" dirty="0" err="1">
                <a:solidFill>
                  <a:srgbClr val="14110F"/>
                </a:solidFill>
                <a:cs typeface="Poppins"/>
                <a:sym typeface="Poppins Bold"/>
              </a:rPr>
              <a:t>reálný</a:t>
            </a:r>
            <a:r>
              <a:rPr lang="en-US" sz="2400" dirty="0">
                <a:solidFill>
                  <a:srgbClr val="14110F"/>
                </a:solidFill>
                <a:cs typeface="Poppins"/>
                <a:sym typeface="Poppins Bold"/>
              </a:rPr>
              <a:t> </a:t>
            </a:r>
            <a:r>
              <a:rPr lang="en-US" sz="2400" dirty="0" err="1">
                <a:solidFill>
                  <a:srgbClr val="14110F"/>
                </a:solidFill>
                <a:cs typeface="Poppins"/>
                <a:sym typeface="Poppins Bold"/>
              </a:rPr>
              <a:t>požadavek</a:t>
            </a:r>
            <a:r>
              <a:rPr lang="en-US" sz="2400" dirty="0">
                <a:solidFill>
                  <a:srgbClr val="14110F"/>
                </a:solidFill>
                <a:cs typeface="Poppins"/>
                <a:sym typeface="Poppins Bold"/>
              </a:rPr>
              <a:t>/</a:t>
            </a:r>
            <a:r>
              <a:rPr lang="en-US" sz="2400" dirty="0" err="1">
                <a:solidFill>
                  <a:srgbClr val="14110F"/>
                </a:solidFill>
                <a:cs typeface="Poppins"/>
                <a:sym typeface="Poppins Bold"/>
              </a:rPr>
              <a:t>poptávka</a:t>
            </a:r>
            <a:r>
              <a:rPr lang="en-US" sz="2400" dirty="0">
                <a:solidFill>
                  <a:srgbClr val="14110F"/>
                </a:solidFill>
                <a:cs typeface="Poppins"/>
                <a:sym typeface="Poppins Bold"/>
              </a:rPr>
              <a:t>.</a:t>
            </a:r>
            <a:endParaRPr lang="en-US" sz="2400" dirty="0">
              <a:solidFill>
                <a:srgbClr val="14110F"/>
              </a:solidFill>
              <a:cs typeface="Poppins"/>
              <a:sym typeface="Poppins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91EB3B8D-FEF6-71BF-B0AF-EDEB48BDABA7}"/>
              </a:ext>
            </a:extLst>
          </p:cNvPr>
          <p:cNvSpPr txBox="1"/>
          <p:nvPr/>
        </p:nvSpPr>
        <p:spPr>
          <a:xfrm>
            <a:off x="712968" y="1968088"/>
            <a:ext cx="615412" cy="623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200" dirty="0">
                <a:solidFill>
                  <a:srgbClr val="010B8F"/>
                </a:solidFill>
                <a:latin typeface="Segoe UI Light" panose="020B0502040204020203" pitchFamily="34" charset="0"/>
                <a:ea typeface="Public Sans"/>
                <a:cs typeface="Segoe UI Light" panose="020B0502040204020203" pitchFamily="34" charset="0"/>
                <a:sym typeface="Public Sans"/>
              </a:rPr>
              <a:t>01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22A5FD54-DEC4-7AD8-D425-71678E8C291E}"/>
              </a:ext>
            </a:extLst>
          </p:cNvPr>
          <p:cNvSpPr txBox="1"/>
          <p:nvPr/>
        </p:nvSpPr>
        <p:spPr>
          <a:xfrm>
            <a:off x="712968" y="3058760"/>
            <a:ext cx="615412" cy="623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200" dirty="0">
                <a:solidFill>
                  <a:srgbClr val="010B8F"/>
                </a:solidFill>
                <a:latin typeface="Segoe UI Light" panose="020B0502040204020203" pitchFamily="34" charset="0"/>
                <a:ea typeface="Public Sans"/>
                <a:cs typeface="Segoe UI Light" panose="020B0502040204020203" pitchFamily="34" charset="0"/>
                <a:sym typeface="Public Sans"/>
              </a:rPr>
              <a:t>02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69CEFB92-3AEB-1B8E-63E0-0615062FD19C}"/>
              </a:ext>
            </a:extLst>
          </p:cNvPr>
          <p:cNvSpPr txBox="1"/>
          <p:nvPr/>
        </p:nvSpPr>
        <p:spPr>
          <a:xfrm>
            <a:off x="1582386" y="3847249"/>
            <a:ext cx="5232897" cy="1930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0"/>
              </a:lnSpc>
            </a:pPr>
            <a:r>
              <a:rPr lang="en-US" sz="2400" dirty="0" err="1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Stávající</a:t>
            </a:r>
            <a:r>
              <a:rPr lang="en-US" sz="2400" dirty="0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náklady</a:t>
            </a:r>
            <a:endParaRPr lang="en-US" sz="2400" b="1" dirty="0">
              <a:solidFill>
                <a:srgbClr val="14110F"/>
              </a:solidFill>
              <a:ea typeface="Poppins"/>
              <a:cs typeface="Poppins"/>
              <a:sym typeface="Poppins"/>
            </a:endParaRPr>
          </a:p>
          <a:p>
            <a:pPr marL="457200" indent="-457200" algn="l">
              <a:lnSpc>
                <a:spcPts val="377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energie</a:t>
            </a:r>
            <a:r>
              <a:rPr lang="en-US" sz="2400" dirty="0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 (</a:t>
            </a:r>
            <a:r>
              <a:rPr lang="en-US" sz="2400" dirty="0" err="1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měsíční</a:t>
            </a:r>
            <a:r>
              <a:rPr lang="en-US" sz="2400" dirty="0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 a </a:t>
            </a:r>
            <a:r>
              <a:rPr lang="en-US" sz="2400" dirty="0" err="1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fixní</a:t>
            </a:r>
            <a:r>
              <a:rPr lang="en-US" sz="2400" dirty="0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), </a:t>
            </a:r>
            <a:r>
              <a:rPr lang="en-US" sz="2400" dirty="0" err="1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soudobost</a:t>
            </a:r>
            <a:endParaRPr lang="en-US" sz="2400" dirty="0">
              <a:solidFill>
                <a:srgbClr val="14110F"/>
              </a:solidFill>
              <a:ea typeface="Poppins"/>
              <a:cs typeface="Poppins"/>
              <a:sym typeface="Poppins"/>
            </a:endParaRPr>
          </a:p>
          <a:p>
            <a:pPr marL="457200" indent="-457200" algn="l">
              <a:lnSpc>
                <a:spcPts val="377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servisní</a:t>
            </a:r>
            <a:r>
              <a:rPr lang="en-US" sz="2400" dirty="0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náklady</a:t>
            </a:r>
            <a:endParaRPr lang="en-US" sz="2400" dirty="0">
              <a:solidFill>
                <a:srgbClr val="14110F"/>
              </a:solidFill>
              <a:ea typeface="Poppins"/>
              <a:cs typeface="Poppins"/>
              <a:sym typeface="Poppins"/>
            </a:endParaRPr>
          </a:p>
          <a:p>
            <a:pPr marL="457200" indent="-457200" algn="l">
              <a:lnSpc>
                <a:spcPts val="377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platy a konkurence na trhu práce</a:t>
            </a:r>
            <a:endParaRPr lang="en-US" sz="2400" dirty="0">
              <a:solidFill>
                <a:srgbClr val="14110F"/>
              </a:solidFill>
              <a:ea typeface="Poppins"/>
              <a:cs typeface="Poppins"/>
              <a:sym typeface="Poppins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8C7B388E-48DE-8899-1223-E9B9F3C4B007}"/>
              </a:ext>
            </a:extLst>
          </p:cNvPr>
          <p:cNvSpPr txBox="1"/>
          <p:nvPr/>
        </p:nvSpPr>
        <p:spPr>
          <a:xfrm>
            <a:off x="712968" y="3774098"/>
            <a:ext cx="615412" cy="623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200" dirty="0">
                <a:solidFill>
                  <a:srgbClr val="010B8F"/>
                </a:solidFill>
                <a:latin typeface="Segoe UI Light" panose="020B0502040204020203" pitchFamily="34" charset="0"/>
                <a:ea typeface="Public Sans"/>
                <a:cs typeface="Segoe UI Light" panose="020B0502040204020203" pitchFamily="34" charset="0"/>
                <a:sym typeface="Public Sans"/>
              </a:rPr>
              <a:t>03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B5D3926E-7133-0DA4-2DA5-B1BC425E0B45}"/>
              </a:ext>
            </a:extLst>
          </p:cNvPr>
          <p:cNvSpPr txBox="1"/>
          <p:nvPr/>
        </p:nvSpPr>
        <p:spPr>
          <a:xfrm>
            <a:off x="1578921" y="5891695"/>
            <a:ext cx="4911163" cy="450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0"/>
              </a:lnSpc>
            </a:pPr>
            <a:r>
              <a:rPr lang="en-US" sz="2400" b="1" dirty="0" err="1">
                <a:solidFill>
                  <a:srgbClr val="14110F"/>
                </a:solidFill>
                <a:ea typeface="Poppins Bold"/>
                <a:cs typeface="Poppins Bold"/>
                <a:sym typeface="Poppins Bold"/>
              </a:rPr>
              <a:t>Počet</a:t>
            </a:r>
            <a:r>
              <a:rPr lang="en-US" sz="2400" b="1" dirty="0">
                <a:solidFill>
                  <a:srgbClr val="14110F"/>
                </a:solidFill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dirty="0" err="1">
                <a:solidFill>
                  <a:srgbClr val="14110F"/>
                </a:solidFill>
                <a:ea typeface="Poppins Bold"/>
                <a:cs typeface="Poppins Bold"/>
                <a:sym typeface="Poppins Bold"/>
              </a:rPr>
              <a:t>pozic</a:t>
            </a:r>
            <a:r>
              <a:rPr lang="en-US" sz="2400" b="1" dirty="0">
                <a:solidFill>
                  <a:srgbClr val="14110F"/>
                </a:solidFill>
                <a:ea typeface="Poppins Bold"/>
                <a:cs typeface="Poppins Bold"/>
                <a:sym typeface="Poppins Bold"/>
              </a:rPr>
              <a:t> </a:t>
            </a:r>
            <a:r>
              <a:rPr lang="en-US" sz="2400" dirty="0">
                <a:solidFill>
                  <a:srgbClr val="14110F"/>
                </a:solidFill>
                <a:cs typeface="Poppins"/>
                <a:sym typeface="Poppins Bold"/>
              </a:rPr>
              <a:t>a </a:t>
            </a:r>
            <a:r>
              <a:rPr lang="en-US" sz="2400" dirty="0" err="1">
                <a:solidFill>
                  <a:srgbClr val="14110F"/>
                </a:solidFill>
                <a:cs typeface="Poppins"/>
                <a:sym typeface="Poppins Bold"/>
              </a:rPr>
              <a:t>jejich</a:t>
            </a:r>
            <a:r>
              <a:rPr lang="en-US" sz="2400" dirty="0">
                <a:solidFill>
                  <a:srgbClr val="14110F"/>
                </a:solidFill>
                <a:cs typeface="Poppins"/>
                <a:sym typeface="Poppins Bold"/>
              </a:rPr>
              <a:t> </a:t>
            </a:r>
            <a:r>
              <a:rPr lang="en-US" sz="2400" dirty="0" err="1">
                <a:solidFill>
                  <a:srgbClr val="14110F"/>
                </a:solidFill>
                <a:cs typeface="Poppins"/>
                <a:sym typeface="Poppins Bold"/>
              </a:rPr>
              <a:t>náplň</a:t>
            </a:r>
            <a:r>
              <a:rPr lang="en-US" sz="2400" dirty="0">
                <a:solidFill>
                  <a:srgbClr val="14110F"/>
                </a:solidFill>
                <a:cs typeface="Poppins"/>
                <a:sym typeface="Poppins Bold"/>
              </a:rPr>
              <a:t>.</a:t>
            </a:r>
            <a:endParaRPr lang="en-US" sz="2400" dirty="0">
              <a:solidFill>
                <a:srgbClr val="14110F"/>
              </a:solidFill>
              <a:cs typeface="Poppins"/>
              <a:sym typeface="Poppins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C38771A0-0EE3-0FBE-73C8-B2870A2254B8}"/>
              </a:ext>
            </a:extLst>
          </p:cNvPr>
          <p:cNvSpPr txBox="1"/>
          <p:nvPr/>
        </p:nvSpPr>
        <p:spPr>
          <a:xfrm>
            <a:off x="712968" y="5805102"/>
            <a:ext cx="615412" cy="623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3200" dirty="0">
                <a:solidFill>
                  <a:srgbClr val="010B8F"/>
                </a:solidFill>
                <a:latin typeface="Segoe UI Light" panose="020B0502040204020203" pitchFamily="34" charset="0"/>
                <a:ea typeface="Public Sans"/>
                <a:cs typeface="Segoe UI Light" panose="020B0502040204020203" pitchFamily="34" charset="0"/>
                <a:sym typeface="Public Sans"/>
              </a:rPr>
              <a:t>04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BE8F5965-ECD4-ED25-9C2A-50E57B6AAD60}"/>
              </a:ext>
            </a:extLst>
          </p:cNvPr>
          <p:cNvSpPr txBox="1"/>
          <p:nvPr/>
        </p:nvSpPr>
        <p:spPr>
          <a:xfrm>
            <a:off x="1582387" y="3130708"/>
            <a:ext cx="7081891" cy="468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70"/>
              </a:lnSpc>
            </a:pPr>
            <a:r>
              <a:rPr lang="en-US" sz="2400" dirty="0" err="1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Stávající</a:t>
            </a:r>
            <a:r>
              <a:rPr lang="en-US" sz="2400" dirty="0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počet</a:t>
            </a:r>
            <a:r>
              <a:rPr lang="en-US" sz="2400" dirty="0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uvařených</a:t>
            </a:r>
            <a:r>
              <a:rPr lang="en-US" sz="2400" dirty="0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porcí</a:t>
            </a:r>
            <a:r>
              <a:rPr lang="en-US" sz="2400" dirty="0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 (in/out).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C0E5382-EB60-C6BB-04BE-652006F28FCE}"/>
              </a:ext>
            </a:extLst>
          </p:cNvPr>
          <p:cNvSpPr txBox="1"/>
          <p:nvPr/>
        </p:nvSpPr>
        <p:spPr>
          <a:xfrm>
            <a:off x="7559366" y="2056776"/>
            <a:ext cx="46326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800" b="1" dirty="0" err="1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Školní</a:t>
            </a:r>
            <a:r>
              <a:rPr lang="en-US" sz="4800" b="1" dirty="0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 </a:t>
            </a:r>
            <a:r>
              <a:rPr lang="en-US" sz="4800" b="1" dirty="0" err="1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kuchyně</a:t>
            </a:r>
            <a:r>
              <a:rPr lang="en-US" sz="4800" b="1" dirty="0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 </a:t>
            </a:r>
            <a:r>
              <a:rPr lang="en-US" sz="4800" b="1" dirty="0" err="1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může</a:t>
            </a:r>
            <a:r>
              <a:rPr lang="en-US" sz="4800" b="1" dirty="0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 </a:t>
            </a:r>
            <a:r>
              <a:rPr lang="en-US" sz="4800" b="1" dirty="0" err="1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být</a:t>
            </a:r>
            <a:r>
              <a:rPr lang="en-US" sz="4800" b="1" dirty="0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 </a:t>
            </a:r>
            <a:r>
              <a:rPr lang="en-US" sz="4800" b="1" dirty="0" err="1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významnou</a:t>
            </a:r>
            <a:r>
              <a:rPr lang="en-US" sz="4800" b="1" dirty="0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 </a:t>
            </a:r>
          </a:p>
          <a:p>
            <a:pPr algn="l"/>
            <a:r>
              <a:rPr lang="en-US" sz="4800" b="1" dirty="0" err="1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částí</a:t>
            </a:r>
            <a:r>
              <a:rPr lang="en-US" sz="4800" b="1" dirty="0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 v </a:t>
            </a:r>
            <a:r>
              <a:rPr lang="en-US" sz="4800" b="1" dirty="0" err="1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příjmech</a:t>
            </a:r>
            <a:r>
              <a:rPr lang="en-US" sz="4800" b="1" dirty="0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 </a:t>
            </a:r>
          </a:p>
          <a:p>
            <a:pPr algn="l"/>
            <a:r>
              <a:rPr lang="en-US" sz="4800" b="1" dirty="0" err="1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školy</a:t>
            </a:r>
            <a:r>
              <a:rPr lang="en-US" sz="4800" b="1" dirty="0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57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068F9-FEA7-2AC8-555B-C9FABFC53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DD992B29-45B9-FA59-873B-CBDF811B5AA7}"/>
              </a:ext>
            </a:extLst>
          </p:cNvPr>
          <p:cNvSpPr/>
          <p:nvPr/>
        </p:nvSpPr>
        <p:spPr>
          <a:xfrm>
            <a:off x="7112559" y="644841"/>
            <a:ext cx="4320000" cy="4320000"/>
          </a:xfrm>
          <a:prstGeom prst="ellipse">
            <a:avLst/>
          </a:prstGeom>
          <a:solidFill>
            <a:srgbClr val="010B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5054B7-3319-32F0-6210-4086C3390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878" y="1533832"/>
            <a:ext cx="3377380" cy="24845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Century Gothic" panose="020B0502020202020204" pitchFamily="34" charset="0"/>
              </a:rPr>
              <a:t>Máme odpovědi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DE163-8E21-A4B6-E69D-0B21E7AB9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71" y="2581693"/>
            <a:ext cx="6195971" cy="2873277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cs-CZ" sz="3200" dirty="0"/>
              <a:t>Budou nám chybět finanční prostředky?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cs-CZ" sz="3200" dirty="0"/>
              <a:t>Kde se dají ušetřit finanční prostředky za personál?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cs-CZ" sz="3200" dirty="0"/>
              <a:t>Jak by mohla naše kuchyně vydělávat?</a:t>
            </a:r>
          </a:p>
        </p:txBody>
      </p:sp>
      <p:pic>
        <p:nvPicPr>
          <p:cNvPr id="5" name="Obrázek 4" descr="Obsah obrázku Písmo, Grafika, logo, Elektricky modrá&#10;&#10;Obsah vygenerovaný umělou inteligencí může být nesprávný.">
            <a:extLst>
              <a:ext uri="{FF2B5EF4-FFF2-40B4-BE49-F238E27FC236}">
                <a16:creationId xmlns:a16="http://schemas.microsoft.com/office/drawing/2014/main" id="{D4AA0B09-67D4-76C0-AF62-3E417D7FD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644841"/>
            <a:ext cx="3225800" cy="766129"/>
          </a:xfrm>
          <a:prstGeom prst="rect">
            <a:avLst/>
          </a:prstGeom>
          <a:noFill/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97F5394C-3227-428B-2120-D8FC4610D6BD}"/>
              </a:ext>
            </a:extLst>
          </p:cNvPr>
          <p:cNvCxnSpPr/>
          <p:nvPr/>
        </p:nvCxnSpPr>
        <p:spPr>
          <a:xfrm>
            <a:off x="0" y="1758462"/>
            <a:ext cx="2451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ál 7">
            <a:extLst>
              <a:ext uri="{FF2B5EF4-FFF2-40B4-BE49-F238E27FC236}">
                <a16:creationId xmlns:a16="http://schemas.microsoft.com/office/drawing/2014/main" id="{A5ECB364-8CC6-322F-2D22-0D9A9F8E4067}"/>
              </a:ext>
            </a:extLst>
          </p:cNvPr>
          <p:cNvSpPr/>
          <p:nvPr/>
        </p:nvSpPr>
        <p:spPr>
          <a:xfrm>
            <a:off x="10300228" y="1459094"/>
            <a:ext cx="360000" cy="360000"/>
          </a:xfrm>
          <a:prstGeom prst="ellipse">
            <a:avLst/>
          </a:prstGeom>
          <a:solidFill>
            <a:srgbClr val="1AA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17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247DE-2C94-0112-162A-8120EA49B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45EC2A3-0C40-87CB-C765-E6E7924C529A}"/>
              </a:ext>
            </a:extLst>
          </p:cNvPr>
          <p:cNvGrpSpPr/>
          <p:nvPr/>
        </p:nvGrpSpPr>
        <p:grpSpPr>
          <a:xfrm>
            <a:off x="0" y="-5850"/>
            <a:ext cx="5915282" cy="6858000"/>
            <a:chOff x="0" y="0"/>
            <a:chExt cx="2408296" cy="2347902"/>
          </a:xfrm>
          <a:solidFill>
            <a:srgbClr val="1AA2E2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171D0C1-78BC-0A85-FF06-3EFAA8BB0A17}"/>
                </a:ext>
              </a:extLst>
            </p:cNvPr>
            <p:cNvSpPr/>
            <p:nvPr/>
          </p:nvSpPr>
          <p:spPr>
            <a:xfrm>
              <a:off x="0" y="0"/>
              <a:ext cx="2408296" cy="2347902"/>
            </a:xfrm>
            <a:custGeom>
              <a:avLst/>
              <a:gdLst/>
              <a:ahLst/>
              <a:cxnLst/>
              <a:rect l="l" t="t" r="r" b="b"/>
              <a:pathLst>
                <a:path w="2408296" h="2347902">
                  <a:moveTo>
                    <a:pt x="0" y="0"/>
                  </a:moveTo>
                  <a:lnTo>
                    <a:pt x="2408296" y="0"/>
                  </a:lnTo>
                  <a:lnTo>
                    <a:pt x="2408296" y="2347902"/>
                  </a:lnTo>
                  <a:lnTo>
                    <a:pt x="0" y="234790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 sz="1200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A4A7F743-B77B-A939-74D9-C166E73CE896}"/>
                </a:ext>
              </a:extLst>
            </p:cNvPr>
            <p:cNvSpPr txBox="1"/>
            <p:nvPr/>
          </p:nvSpPr>
          <p:spPr>
            <a:xfrm>
              <a:off x="0" y="-38100"/>
              <a:ext cx="2408296" cy="2386002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3"/>
                </a:lnSpc>
              </a:pPr>
              <a:endParaRPr sz="1200"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1FF7ED90-75F2-2D31-FC5C-B2931DD1CA68}"/>
              </a:ext>
            </a:extLst>
          </p:cNvPr>
          <p:cNvSpPr txBox="1"/>
          <p:nvPr/>
        </p:nvSpPr>
        <p:spPr>
          <a:xfrm>
            <a:off x="382474" y="668134"/>
            <a:ext cx="457082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dirty="0">
                <a:solidFill>
                  <a:schemeClr val="bg1"/>
                </a:solidFill>
                <a:latin typeface="Segoe UI Black" panose="020B0502040204020203" pitchFamily="34" charset="0"/>
                <a:ea typeface="Montserrat Bold"/>
                <a:cs typeface="Segoe UI Black" panose="020B0502040204020203" pitchFamily="34" charset="0"/>
                <a:sym typeface="Montserrat Bold"/>
              </a:rPr>
              <a:t>NÁVOD</a:t>
            </a:r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7C3530AD-7567-F36E-F9FD-B50EBEB7C0AD}"/>
              </a:ext>
            </a:extLst>
          </p:cNvPr>
          <p:cNvSpPr/>
          <p:nvPr/>
        </p:nvSpPr>
        <p:spPr>
          <a:xfrm flipV="1">
            <a:off x="382474" y="1681293"/>
            <a:ext cx="3407860" cy="2237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 sz="1200"/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BB371D5A-202C-9D45-C4A4-826046E70217}"/>
              </a:ext>
            </a:extLst>
          </p:cNvPr>
          <p:cNvSpPr txBox="1"/>
          <p:nvPr/>
        </p:nvSpPr>
        <p:spPr>
          <a:xfrm>
            <a:off x="6819296" y="1870900"/>
            <a:ext cx="4570821" cy="302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dirty="0">
                <a:solidFill>
                  <a:srgbClr val="010B8F"/>
                </a:solidFill>
                <a:latin typeface="Segoe UI Black" panose="020B0502040204020203" pitchFamily="34" charset="0"/>
                <a:ea typeface="Montserrat Bold"/>
                <a:cs typeface="Segoe UI Black" panose="020B0502040204020203" pitchFamily="34" charset="0"/>
                <a:sym typeface="Montserrat Bold"/>
              </a:rPr>
              <a:t>A NEBO…</a:t>
            </a:r>
          </a:p>
          <a:p>
            <a:pPr>
              <a:lnSpc>
                <a:spcPts val="4134"/>
              </a:lnSpc>
            </a:pPr>
            <a:endParaRPr lang="en-US" sz="3600" b="1" dirty="0">
              <a:solidFill>
                <a:srgbClr val="14110F"/>
              </a:solidFill>
              <a:latin typeface="Segoe UI Black" panose="020B0502040204020203" pitchFamily="34" charset="0"/>
              <a:ea typeface="Montserrat Bold"/>
              <a:cs typeface="Segoe UI Black" panose="020B0502040204020203" pitchFamily="34" charset="0"/>
              <a:sym typeface="Montserrat Bold"/>
            </a:endParaRPr>
          </a:p>
          <a:p>
            <a:pPr>
              <a:lnSpc>
                <a:spcPts val="4134"/>
              </a:lnSpc>
            </a:pPr>
            <a:r>
              <a:rPr lang="en-US" sz="3600" b="1" dirty="0" err="1">
                <a:solidFill>
                  <a:srgbClr val="14110F"/>
                </a:solidFill>
                <a:latin typeface="Segoe UI" panose="020B0502040204020203" pitchFamily="34" charset="0"/>
                <a:ea typeface="Montserrat Bold"/>
                <a:cs typeface="Segoe UI" panose="020B0502040204020203" pitchFamily="34" charset="0"/>
                <a:sym typeface="Montserrat Bold"/>
              </a:rPr>
              <a:t>si</a:t>
            </a:r>
            <a:r>
              <a:rPr lang="en-US" sz="3600" b="1" dirty="0">
                <a:solidFill>
                  <a:srgbClr val="14110F"/>
                </a:solidFill>
                <a:latin typeface="Segoe UI" panose="020B0502040204020203" pitchFamily="34" charset="0"/>
                <a:ea typeface="Montserrat Bold"/>
                <a:cs typeface="Segoe UI" panose="020B0502040204020203" pitchFamily="34" charset="0"/>
                <a:sym typeface="Montserrat Bold"/>
              </a:rPr>
              <a:t> </a:t>
            </a:r>
            <a:r>
              <a:rPr lang="en-US" sz="3600" b="1" dirty="0" err="1">
                <a:solidFill>
                  <a:srgbClr val="14110F"/>
                </a:solidFill>
                <a:latin typeface="Segoe UI" panose="020B0502040204020203" pitchFamily="34" charset="0"/>
                <a:ea typeface="Montserrat Bold"/>
                <a:cs typeface="Segoe UI" panose="020B0502040204020203" pitchFamily="34" charset="0"/>
                <a:sym typeface="Montserrat Bold"/>
              </a:rPr>
              <a:t>nechte</a:t>
            </a:r>
            <a:r>
              <a:rPr lang="en-US" sz="3600" b="1" dirty="0">
                <a:solidFill>
                  <a:srgbClr val="14110F"/>
                </a:solidFill>
                <a:latin typeface="Segoe UI" panose="020B0502040204020203" pitchFamily="34" charset="0"/>
                <a:ea typeface="Montserrat Bold"/>
                <a:cs typeface="Segoe UI" panose="020B0502040204020203" pitchFamily="34" charset="0"/>
                <a:sym typeface="Montserrat Bold"/>
              </a:rPr>
              <a:t> </a:t>
            </a:r>
            <a:r>
              <a:rPr lang="en-US" sz="3600" b="1" dirty="0" err="1">
                <a:solidFill>
                  <a:srgbClr val="14110F"/>
                </a:solidFill>
                <a:latin typeface="Segoe UI" panose="020B0502040204020203" pitchFamily="34" charset="0"/>
                <a:ea typeface="Montserrat Bold"/>
                <a:cs typeface="Segoe UI" panose="020B0502040204020203" pitchFamily="34" charset="0"/>
                <a:sym typeface="Montserrat Bold"/>
              </a:rPr>
              <a:t>vypracovat</a:t>
            </a:r>
            <a:r>
              <a:rPr lang="en-US" sz="3600" b="1" dirty="0">
                <a:solidFill>
                  <a:srgbClr val="14110F"/>
                </a:solidFill>
                <a:latin typeface="Segoe UI" panose="020B0502040204020203" pitchFamily="34" charset="0"/>
                <a:ea typeface="Montserrat Bold"/>
                <a:cs typeface="Segoe UI" panose="020B0502040204020203" pitchFamily="34" charset="0"/>
                <a:sym typeface="Montserrat Bold"/>
              </a:rPr>
              <a:t> audit jak </a:t>
            </a:r>
            <a:r>
              <a:rPr lang="en-US" sz="3600" b="1" dirty="0" err="1">
                <a:solidFill>
                  <a:srgbClr val="14110F"/>
                </a:solidFill>
                <a:latin typeface="Segoe UI" panose="020B0502040204020203" pitchFamily="34" charset="0"/>
                <a:ea typeface="Montserrat Bold"/>
                <a:cs typeface="Segoe UI" panose="020B0502040204020203" pitchFamily="34" charset="0"/>
                <a:sym typeface="Montserrat Bold"/>
              </a:rPr>
              <a:t>kuchyně</a:t>
            </a:r>
            <a:r>
              <a:rPr lang="en-US" sz="3600" b="1" dirty="0">
                <a:solidFill>
                  <a:srgbClr val="14110F"/>
                </a:solidFill>
                <a:latin typeface="Segoe UI" panose="020B0502040204020203" pitchFamily="34" charset="0"/>
                <a:ea typeface="Montserrat Bold"/>
                <a:cs typeface="Segoe UI" panose="020B0502040204020203" pitchFamily="34" charset="0"/>
                <a:sym typeface="Montserrat Bold"/>
              </a:rPr>
              <a:t>, </a:t>
            </a:r>
            <a:r>
              <a:rPr lang="en-US" sz="3600" b="1" dirty="0" err="1">
                <a:solidFill>
                  <a:srgbClr val="14110F"/>
                </a:solidFill>
                <a:latin typeface="Segoe UI" panose="020B0502040204020203" pitchFamily="34" charset="0"/>
                <a:ea typeface="Montserrat Bold"/>
                <a:cs typeface="Segoe UI" panose="020B0502040204020203" pitchFamily="34" charset="0"/>
                <a:sym typeface="Montserrat Bold"/>
              </a:rPr>
              <a:t>tak</a:t>
            </a:r>
            <a:r>
              <a:rPr lang="en-US" sz="3600" b="1" dirty="0">
                <a:solidFill>
                  <a:srgbClr val="14110F"/>
                </a:solidFill>
                <a:latin typeface="Segoe UI" panose="020B0502040204020203" pitchFamily="34" charset="0"/>
                <a:ea typeface="Montserrat Bold"/>
                <a:cs typeface="Segoe UI" panose="020B0502040204020203" pitchFamily="34" charset="0"/>
                <a:sym typeface="Montserrat Bold"/>
              </a:rPr>
              <a:t> </a:t>
            </a:r>
            <a:r>
              <a:rPr lang="en-US" sz="3600" b="1" dirty="0" err="1">
                <a:solidFill>
                  <a:srgbClr val="14110F"/>
                </a:solidFill>
                <a:latin typeface="Segoe UI" panose="020B0502040204020203" pitchFamily="34" charset="0"/>
                <a:ea typeface="Montserrat Bold"/>
                <a:cs typeface="Segoe UI" panose="020B0502040204020203" pitchFamily="34" charset="0"/>
                <a:sym typeface="Montserrat Bold"/>
              </a:rPr>
              <a:t>jejich</a:t>
            </a:r>
            <a:r>
              <a:rPr lang="en-US" sz="3600" b="1" dirty="0">
                <a:solidFill>
                  <a:srgbClr val="14110F"/>
                </a:solidFill>
                <a:latin typeface="Segoe UI" panose="020B0502040204020203" pitchFamily="34" charset="0"/>
                <a:ea typeface="Montserrat Bold"/>
                <a:cs typeface="Segoe UI" panose="020B0502040204020203" pitchFamily="34" charset="0"/>
                <a:sym typeface="Montserrat Bold"/>
              </a:rPr>
              <a:t> </a:t>
            </a:r>
            <a:r>
              <a:rPr lang="en-US" sz="3600" b="1" dirty="0" err="1">
                <a:solidFill>
                  <a:srgbClr val="14110F"/>
                </a:solidFill>
                <a:latin typeface="Segoe UI" panose="020B0502040204020203" pitchFamily="34" charset="0"/>
                <a:ea typeface="Montserrat Bold"/>
                <a:cs typeface="Segoe UI" panose="020B0502040204020203" pitchFamily="34" charset="0"/>
                <a:sym typeface="Montserrat Bold"/>
              </a:rPr>
              <a:t>procesů</a:t>
            </a:r>
            <a:r>
              <a:rPr lang="en-US" sz="3600" b="1" dirty="0">
                <a:solidFill>
                  <a:srgbClr val="14110F"/>
                </a:solidFill>
                <a:latin typeface="Segoe UI" panose="020B0502040204020203" pitchFamily="34" charset="0"/>
                <a:ea typeface="Montserrat Bold"/>
                <a:cs typeface="Segoe UI" panose="020B0502040204020203" pitchFamily="34" charset="0"/>
                <a:sym typeface="Montserrat Bold"/>
              </a:rPr>
              <a:t>.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EDBFEFB0-6599-9954-EA7F-ECC7D6783B86}"/>
              </a:ext>
            </a:extLst>
          </p:cNvPr>
          <p:cNvGrpSpPr/>
          <p:nvPr/>
        </p:nvGrpSpPr>
        <p:grpSpPr>
          <a:xfrm>
            <a:off x="382474" y="3017146"/>
            <a:ext cx="5322695" cy="3249634"/>
            <a:chOff x="484912" y="1845818"/>
            <a:chExt cx="5322695" cy="3249634"/>
          </a:xfrm>
        </p:grpSpPr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98F5F099-D941-3907-ACBB-402657225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4912" y="1958074"/>
              <a:ext cx="180000" cy="1800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cs-CZ" sz="1600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7660D44A-0DAF-EAF5-D006-0991DFD9AD80}"/>
                </a:ext>
              </a:extLst>
            </p:cNvPr>
            <p:cNvSpPr txBox="1"/>
            <p:nvPr/>
          </p:nvSpPr>
          <p:spPr>
            <a:xfrm>
              <a:off x="1006452" y="1845818"/>
              <a:ext cx="4625925" cy="780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platíte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 za </a:t>
              </a: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servis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kuchyňských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zařízení</a:t>
              </a:r>
              <a:r>
                <a:rPr lang="cs-CZ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, za chemii atd.</a:t>
              </a:r>
              <a:endParaRPr lang="en-US" sz="2400" dirty="0">
                <a:solidFill>
                  <a:srgbClr val="14110F"/>
                </a:solidFill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A089AD21-3C8A-18E9-F8CC-DAD0419DCE15}"/>
                </a:ext>
              </a:extLst>
            </p:cNvPr>
            <p:cNvSpPr txBox="1"/>
            <p:nvPr/>
          </p:nvSpPr>
          <p:spPr>
            <a:xfrm>
              <a:off x="1006452" y="2768600"/>
              <a:ext cx="4801155" cy="780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platíte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fixní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platbu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elektrárně</a:t>
              </a:r>
              <a:r>
                <a:rPr lang="cs-CZ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 za příkon nebo jistič</a:t>
              </a:r>
              <a:endParaRPr lang="en-US" sz="2400" dirty="0">
                <a:solidFill>
                  <a:srgbClr val="14110F"/>
                </a:solidFill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1CFA9727-3626-E167-E254-F2338F35BA72}"/>
                </a:ext>
              </a:extLst>
            </p:cNvPr>
            <p:cNvSpPr txBox="1"/>
            <p:nvPr/>
          </p:nvSpPr>
          <p:spPr>
            <a:xfrm>
              <a:off x="1021562" y="4712077"/>
              <a:ext cx="4625925" cy="38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lidí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máte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na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nevýrobních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pozicích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50036095-67D0-025B-2780-F77C6BA61CDB}"/>
                </a:ext>
              </a:extLst>
            </p:cNvPr>
            <p:cNvSpPr txBox="1"/>
            <p:nvPr/>
          </p:nvSpPr>
          <p:spPr>
            <a:xfrm>
              <a:off x="1006452" y="3729178"/>
              <a:ext cx="4801155" cy="780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vaříte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jídel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 a </a:t>
              </a: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kolik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máte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personálu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 </a:t>
              </a:r>
              <a:endParaRPr lang="cs-CZ" sz="2400" dirty="0">
                <a:solidFill>
                  <a:srgbClr val="14110F"/>
                </a:solidFill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3120"/>
                </a:lnSpc>
              </a:pP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(a </a:t>
              </a: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jeho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věk</a:t>
              </a:r>
              <a:r>
                <a:rPr lang="en-US" sz="2400" dirty="0">
                  <a:solidFill>
                    <a:srgbClr val="14110F"/>
                  </a:solidFill>
                  <a:ea typeface="Poppins"/>
                  <a:cs typeface="Poppins"/>
                  <a:sym typeface="Poppins"/>
                </a:rPr>
                <a:t>)</a:t>
              </a:r>
              <a:endParaRPr lang="en-US" sz="2400" b="1" dirty="0">
                <a:solidFill>
                  <a:srgbClr val="14110F"/>
                </a:solidFill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3" name="AutoShape 7">
              <a:extLst>
                <a:ext uri="{FF2B5EF4-FFF2-40B4-BE49-F238E27FC236}">
                  <a16:creationId xmlns:a16="http://schemas.microsoft.com/office/drawing/2014/main" id="{3EB28160-C64E-8398-D86F-531B96F5C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4912" y="2882392"/>
              <a:ext cx="180000" cy="1800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r>
                <a:rPr lang="cs-CZ" sz="1600" dirty="0"/>
                <a:t>  </a:t>
              </a:r>
            </a:p>
          </p:txBody>
        </p:sp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60215DEF-976E-8393-7DE8-3B6BBBA3BC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4912" y="3831747"/>
              <a:ext cx="180000" cy="1800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cs-CZ" sz="1600"/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9FCC825D-292C-1184-786F-48613B1AB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4912" y="4860573"/>
              <a:ext cx="180000" cy="1800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cs-CZ" sz="1600"/>
            </a:p>
          </p:txBody>
        </p:sp>
      </p:grpSp>
      <p:sp>
        <p:nvSpPr>
          <p:cNvPr id="17" name="TextBox 14">
            <a:extLst>
              <a:ext uri="{FF2B5EF4-FFF2-40B4-BE49-F238E27FC236}">
                <a16:creationId xmlns:a16="http://schemas.microsoft.com/office/drawing/2014/main" id="{91461E77-F33A-B281-DBF4-612D2CDC993C}"/>
              </a:ext>
            </a:extLst>
          </p:cNvPr>
          <p:cNvSpPr txBox="1"/>
          <p:nvPr/>
        </p:nvSpPr>
        <p:spPr>
          <a:xfrm>
            <a:off x="382474" y="2289038"/>
            <a:ext cx="4625925" cy="38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cs-CZ" sz="2400" dirty="0">
                <a:solidFill>
                  <a:srgbClr val="14110F"/>
                </a:solidFill>
                <a:ea typeface="Poppins"/>
                <a:cs typeface="Poppins"/>
                <a:sym typeface="Poppins"/>
              </a:rPr>
              <a:t>Zjistěte si kolik</a:t>
            </a:r>
            <a:endParaRPr lang="en-US" sz="2400" dirty="0">
              <a:solidFill>
                <a:srgbClr val="14110F"/>
              </a:solidFill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6517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F93AD-14B0-35BD-0EA6-E99795524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Písmo, Grafika, logo, Elektricky modrá&#10;&#10;Obsah vygenerovaný umělou inteligencí může být nesprávný.">
            <a:extLst>
              <a:ext uri="{FF2B5EF4-FFF2-40B4-BE49-F238E27FC236}">
                <a16:creationId xmlns:a16="http://schemas.microsoft.com/office/drawing/2014/main" id="{D49A4102-A904-211A-4168-69C100620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644841"/>
            <a:ext cx="3225800" cy="766129"/>
          </a:xfrm>
          <a:prstGeom prst="rect">
            <a:avLst/>
          </a:prstGeom>
          <a:noFill/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C04FC94-F4C9-357C-54F1-6792057C7C3C}"/>
              </a:ext>
            </a:extLst>
          </p:cNvPr>
          <p:cNvCxnSpPr/>
          <p:nvPr/>
        </p:nvCxnSpPr>
        <p:spPr>
          <a:xfrm>
            <a:off x="0" y="1758462"/>
            <a:ext cx="2451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3BB5CAF-907A-BE66-4767-5379DDD0B15D}"/>
              </a:ext>
            </a:extLst>
          </p:cNvPr>
          <p:cNvSpPr txBox="1"/>
          <p:nvPr/>
        </p:nvSpPr>
        <p:spPr>
          <a:xfrm>
            <a:off x="599765" y="2046303"/>
            <a:ext cx="45141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Kvalitní</a:t>
            </a:r>
            <a:r>
              <a:rPr lang="en-US" sz="3600" b="1" dirty="0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 </a:t>
            </a:r>
            <a:r>
              <a:rPr lang="en-US" sz="3600" b="1" dirty="0" err="1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vstupní</a:t>
            </a:r>
            <a:r>
              <a:rPr lang="en-US" sz="3600" b="1" dirty="0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 data </a:t>
            </a:r>
          </a:p>
          <a:p>
            <a:pPr algn="l"/>
            <a:r>
              <a:rPr lang="en-US" sz="3600" b="1" dirty="0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= </a:t>
            </a:r>
            <a:r>
              <a:rPr lang="en-US" sz="3600" b="1" dirty="0" err="1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kvalitní</a:t>
            </a:r>
            <a:r>
              <a:rPr lang="en-US" sz="3600" b="1" dirty="0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 </a:t>
            </a:r>
            <a:r>
              <a:rPr lang="en-US" sz="3600" b="1" dirty="0" err="1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projekt</a:t>
            </a:r>
            <a:r>
              <a:rPr lang="en-US" sz="3600" b="1" dirty="0">
                <a:solidFill>
                  <a:srgbClr val="010B8F"/>
                </a:solidFill>
                <a:latin typeface="+mj-lt"/>
                <a:ea typeface="Poppins"/>
                <a:cs typeface="Segoe UI" panose="020B0502040204020203" pitchFamily="34" charset="0"/>
                <a:sym typeface="Poppins"/>
              </a:rPr>
              <a:t>?</a:t>
            </a:r>
          </a:p>
        </p:txBody>
      </p:sp>
      <p:pic>
        <p:nvPicPr>
          <p:cNvPr id="2" name="Zástupný obsah 17">
            <a:extLst>
              <a:ext uri="{FF2B5EF4-FFF2-40B4-BE49-F238E27FC236}">
                <a16:creationId xmlns:a16="http://schemas.microsoft.com/office/drawing/2014/main" id="{F3793E8E-0F4E-7946-63F8-AAD3CABFFE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6956"/>
          <a:stretch>
            <a:fillRect/>
          </a:stretch>
        </p:blipFill>
        <p:spPr>
          <a:xfrm>
            <a:off x="5670475" y="0"/>
            <a:ext cx="6521526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979C0B9-969C-E0BA-0DBF-06494581F001}"/>
              </a:ext>
            </a:extLst>
          </p:cNvPr>
          <p:cNvSpPr txBox="1"/>
          <p:nvPr/>
        </p:nvSpPr>
        <p:spPr>
          <a:xfrm>
            <a:off x="599765" y="3350837"/>
            <a:ext cx="429396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Moderní metoda pro měření a dokumentaci prostoru.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Zachycuje miliony bodů v prostoru s vysokou přesností.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Výsledkem je tzv. „mračno bodů“, které lze dále zpracovávat.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Vhodné pro stavebnictví, památky, prostory bez dokumentace, plánování i průmysl.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D7CAFC-CDA6-95C8-9BA6-FFDFDB1EA930}"/>
              </a:ext>
            </a:extLst>
          </p:cNvPr>
          <p:cNvSpPr txBox="1"/>
          <p:nvPr/>
        </p:nvSpPr>
        <p:spPr>
          <a:xfrm>
            <a:off x="6033880" y="5229493"/>
            <a:ext cx="25017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+mj-lt"/>
              </a:rPr>
              <a:t>Laserové skenování</a:t>
            </a:r>
          </a:p>
        </p:txBody>
      </p:sp>
      <p:pic>
        <p:nvPicPr>
          <p:cNvPr id="10" name="Zástupný obsah 5">
            <a:extLst>
              <a:ext uri="{FF2B5EF4-FFF2-40B4-BE49-F238E27FC236}">
                <a16:creationId xmlns:a16="http://schemas.microsoft.com/office/drawing/2014/main" id="{81951A3D-4A30-4AC6-0AA6-4390C6B42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89" y="3881965"/>
            <a:ext cx="2865186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7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F436F-AEE2-5283-EAA0-521CBFC2E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76A61-B2D6-0F1B-1347-AF95213C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878" y="1533832"/>
            <a:ext cx="3377380" cy="24845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Máme odpovědi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F21590-FCCB-647F-089F-47EEE1DC6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649" y="1027905"/>
            <a:ext cx="5556151" cy="517999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/>
              <a:t>Studie – technologické, optimalizační, myšlenkové</a:t>
            </a:r>
          </a:p>
          <a:p>
            <a:pPr>
              <a:buFont typeface="Wingdings" pitchFamily="2" charset="2"/>
              <a:buChar char="§"/>
            </a:pPr>
            <a:r>
              <a:rPr lang="cs-CZ" sz="3200" dirty="0"/>
              <a:t>Projekty DSP, DPP</a:t>
            </a:r>
          </a:p>
          <a:p>
            <a:pPr>
              <a:buFont typeface="Wingdings" pitchFamily="2" charset="2"/>
              <a:buChar char="§"/>
            </a:pPr>
            <a:r>
              <a:rPr lang="cs-CZ" sz="3200" dirty="0"/>
              <a:t>Výpočty spotřeb jednotlivých zařízení</a:t>
            </a:r>
          </a:p>
          <a:p>
            <a:pPr>
              <a:buFont typeface="Wingdings" pitchFamily="2" charset="2"/>
              <a:buChar char="§"/>
            </a:pPr>
            <a:r>
              <a:rPr lang="cs-CZ" sz="3200" dirty="0"/>
              <a:t>Virtuální vaření</a:t>
            </a:r>
          </a:p>
          <a:p>
            <a:pPr>
              <a:buFont typeface="Wingdings" pitchFamily="2" charset="2"/>
              <a:buChar char="§"/>
            </a:pPr>
            <a:r>
              <a:rPr lang="cs-CZ" sz="3200" dirty="0"/>
              <a:t>Konzultace před i v rámci výběrových řízení</a:t>
            </a:r>
          </a:p>
          <a:p>
            <a:pPr>
              <a:buFont typeface="Wingdings" pitchFamily="2" charset="2"/>
              <a:buChar char="§"/>
            </a:pPr>
            <a:r>
              <a:rPr lang="cs-CZ" sz="3200" dirty="0"/>
              <a:t>Příprava tendrových </a:t>
            </a:r>
          </a:p>
          <a:p>
            <a:pPr marL="0" indent="0">
              <a:buNone/>
            </a:pPr>
            <a:r>
              <a:rPr lang="cs-CZ" sz="3200" dirty="0"/>
              <a:t>  dokumentací</a:t>
            </a:r>
          </a:p>
        </p:txBody>
      </p:sp>
      <p:pic>
        <p:nvPicPr>
          <p:cNvPr id="5" name="Obrázek 4" descr="Obsah obrázku Písmo, Grafika, logo, Elektricky modrá&#10;&#10;Obsah vygenerovaný umělou inteligencí může být nesprávný.">
            <a:extLst>
              <a:ext uri="{FF2B5EF4-FFF2-40B4-BE49-F238E27FC236}">
                <a16:creationId xmlns:a16="http://schemas.microsoft.com/office/drawing/2014/main" id="{362B00BF-EFC2-F2C1-1D5A-A6A670ADA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644841"/>
            <a:ext cx="3225800" cy="766129"/>
          </a:xfrm>
          <a:prstGeom prst="rect">
            <a:avLst/>
          </a:prstGeom>
          <a:noFill/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7FF8996-36B7-379A-C229-911B948DA732}"/>
              </a:ext>
            </a:extLst>
          </p:cNvPr>
          <p:cNvCxnSpPr/>
          <p:nvPr/>
        </p:nvCxnSpPr>
        <p:spPr>
          <a:xfrm>
            <a:off x="0" y="1758462"/>
            <a:ext cx="2451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B01CEB79-9FFD-EB0D-E40C-91485669F03D}"/>
              </a:ext>
            </a:extLst>
          </p:cNvPr>
          <p:cNvSpPr/>
          <p:nvPr/>
        </p:nvSpPr>
        <p:spPr>
          <a:xfrm>
            <a:off x="674351" y="1887895"/>
            <a:ext cx="4320000" cy="4320000"/>
          </a:xfrm>
          <a:prstGeom prst="ellipse">
            <a:avLst/>
          </a:prstGeom>
          <a:solidFill>
            <a:srgbClr val="010B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CE4AEE6-0B22-30FC-765A-D66DA769AE5F}"/>
              </a:ext>
            </a:extLst>
          </p:cNvPr>
          <p:cNvSpPr txBox="1">
            <a:spLocks/>
          </p:cNvSpPr>
          <p:nvPr/>
        </p:nvSpPr>
        <p:spPr>
          <a:xfrm>
            <a:off x="1271154" y="2558021"/>
            <a:ext cx="3995232" cy="2981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bg1"/>
                </a:solidFill>
                <a:latin typeface="Century Gothic" panose="020B0502020202020204" pitchFamily="34" charset="0"/>
              </a:rPr>
              <a:t>S čím </a:t>
            </a:r>
          </a:p>
          <a:p>
            <a:r>
              <a:rPr lang="cs-CZ" dirty="0">
                <a:solidFill>
                  <a:schemeClr val="bg1"/>
                </a:solidFill>
                <a:latin typeface="Century Gothic" panose="020B0502020202020204" pitchFamily="34" charset="0"/>
              </a:rPr>
              <a:t>vám pomůžeme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862EE6E7-FB32-3289-2FBF-BD20DE77C562}"/>
              </a:ext>
            </a:extLst>
          </p:cNvPr>
          <p:cNvSpPr/>
          <p:nvPr/>
        </p:nvSpPr>
        <p:spPr>
          <a:xfrm>
            <a:off x="3730404" y="2963242"/>
            <a:ext cx="360000" cy="360000"/>
          </a:xfrm>
          <a:prstGeom prst="ellipse">
            <a:avLst/>
          </a:prstGeom>
          <a:solidFill>
            <a:srgbClr val="1AA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59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4896B-40B6-C2E4-01D0-D4F456A59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>
            <a:extLst>
              <a:ext uri="{FF2B5EF4-FFF2-40B4-BE49-F238E27FC236}">
                <a16:creationId xmlns:a16="http://schemas.microsoft.com/office/drawing/2014/main" id="{30856A37-97CF-7402-E4EB-16A685F85A5D}"/>
              </a:ext>
            </a:extLst>
          </p:cNvPr>
          <p:cNvSpPr/>
          <p:nvPr/>
        </p:nvSpPr>
        <p:spPr>
          <a:xfrm>
            <a:off x="10244667" y="0"/>
            <a:ext cx="1947333" cy="6858000"/>
          </a:xfrm>
          <a:prstGeom prst="rect">
            <a:avLst/>
          </a:prstGeom>
          <a:solidFill>
            <a:srgbClr val="1AA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Obsah obrázku Písmo, Grafika, logo, Elektricky modrá&#10;&#10;Obsah vygenerovaný umělou inteligencí může být nesprávný.">
            <a:extLst>
              <a:ext uri="{FF2B5EF4-FFF2-40B4-BE49-F238E27FC236}">
                <a16:creationId xmlns:a16="http://schemas.microsoft.com/office/drawing/2014/main" id="{F40C9C25-934E-C21F-D63B-203FD46836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644841"/>
            <a:ext cx="3225800" cy="766129"/>
          </a:xfrm>
          <a:prstGeom prst="rect">
            <a:avLst/>
          </a:prstGeom>
          <a:noFill/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B812F74-1DE0-4FA2-A9C2-92F8C44230E0}"/>
              </a:ext>
            </a:extLst>
          </p:cNvPr>
          <p:cNvCxnSpPr/>
          <p:nvPr/>
        </p:nvCxnSpPr>
        <p:spPr>
          <a:xfrm>
            <a:off x="0" y="1758462"/>
            <a:ext cx="2451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AFA9AD1-FAA2-B61C-81F2-A603D7CCFABB}"/>
              </a:ext>
            </a:extLst>
          </p:cNvPr>
          <p:cNvSpPr txBox="1"/>
          <p:nvPr/>
        </p:nvSpPr>
        <p:spPr>
          <a:xfrm>
            <a:off x="476250" y="2075774"/>
            <a:ext cx="8975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10B8F"/>
                </a:solidFill>
                <a:latin typeface="+mj-lt"/>
              </a:rPr>
              <a:t>Neprodáváme a </a:t>
            </a:r>
            <a:r>
              <a:rPr lang="cs-CZ" sz="3600" dirty="0" err="1">
                <a:solidFill>
                  <a:srgbClr val="010B8F"/>
                </a:solidFill>
                <a:latin typeface="+mj-lt"/>
              </a:rPr>
              <a:t>neservisujeme</a:t>
            </a:r>
            <a:r>
              <a:rPr lang="cs-CZ" sz="3600" dirty="0">
                <a:solidFill>
                  <a:srgbClr val="010B8F"/>
                </a:solidFill>
                <a:latin typeface="+mj-lt"/>
              </a:rPr>
              <a:t> </a:t>
            </a:r>
          </a:p>
          <a:p>
            <a:r>
              <a:rPr lang="cs-CZ" sz="3600" dirty="0">
                <a:solidFill>
                  <a:srgbClr val="010B8F"/>
                </a:solidFill>
                <a:latin typeface="+mj-lt"/>
              </a:rPr>
              <a:t>žádné technologie. </a:t>
            </a:r>
            <a:r>
              <a:rPr lang="cs-CZ" sz="3600" b="1" dirty="0">
                <a:solidFill>
                  <a:srgbClr val="010B8F"/>
                </a:solidFill>
                <a:latin typeface="+mj-lt"/>
              </a:rPr>
              <a:t>Nebudeme vám nabízet to, </a:t>
            </a:r>
          </a:p>
          <a:p>
            <a:r>
              <a:rPr lang="cs-CZ" sz="3600" b="1" dirty="0">
                <a:solidFill>
                  <a:srgbClr val="010B8F"/>
                </a:solidFill>
                <a:latin typeface="+mj-lt"/>
              </a:rPr>
              <a:t>co potřebujeme prodat.</a:t>
            </a:r>
            <a:r>
              <a:rPr lang="cs-CZ" sz="3200" dirty="0">
                <a:solidFill>
                  <a:srgbClr val="010B8F"/>
                </a:solidFill>
                <a:latin typeface="+mj-lt"/>
              </a:rPr>
              <a:t>                                                         </a:t>
            </a:r>
          </a:p>
          <a:p>
            <a:r>
              <a:rPr lang="cs-CZ" sz="3200" dirty="0">
                <a:solidFill>
                  <a:srgbClr val="010B8F"/>
                </a:solidFill>
                <a:latin typeface="+mj-lt"/>
              </a:rPr>
              <a:t>                                                                          Jsme </a:t>
            </a:r>
            <a:r>
              <a:rPr lang="cs-CZ" sz="3600" b="1" dirty="0">
                <a:solidFill>
                  <a:srgbClr val="1AA2E2"/>
                </a:solidFill>
                <a:latin typeface="+mj-lt"/>
              </a:rPr>
              <a:t>nezávislí!!!</a:t>
            </a:r>
            <a:endParaRPr lang="cs-CZ" sz="3600" b="1" dirty="0">
              <a:solidFill>
                <a:srgbClr val="010B8F"/>
              </a:solidFill>
              <a:latin typeface="+mj-lt"/>
            </a:endParaRPr>
          </a:p>
          <a:p>
            <a:r>
              <a:rPr lang="cs-CZ"/>
              <a:t>0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D27AAB1-2645-CD5D-1EE6-5A455480EA7E}"/>
              </a:ext>
            </a:extLst>
          </p:cNvPr>
          <p:cNvSpPr txBox="1"/>
          <p:nvPr/>
        </p:nvSpPr>
        <p:spPr>
          <a:xfrm>
            <a:off x="2396169" y="5106318"/>
            <a:ext cx="5826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err="1">
                <a:solidFill>
                  <a:srgbClr val="010B8F"/>
                </a:solidFill>
                <a:latin typeface="+mj-lt"/>
              </a:rPr>
              <a:t>www.btatelier.cz</a:t>
            </a:r>
            <a:endParaRPr lang="cs-CZ" sz="5400" b="1" dirty="0">
              <a:solidFill>
                <a:srgbClr val="010B8F"/>
              </a:solidFill>
              <a:latin typeface="+mj-lt"/>
            </a:endParaRPr>
          </a:p>
        </p:txBody>
      </p:sp>
      <p:pic>
        <p:nvPicPr>
          <p:cNvPr id="22" name="Obrázek 21" descr="Obsah obrázku černá, tma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659F0CFA-6A16-F5E2-96E5-C9A2BB8DF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946" y="554785"/>
            <a:ext cx="1758986" cy="1758986"/>
          </a:xfrm>
          <a:prstGeom prst="rect">
            <a:avLst/>
          </a:prstGeom>
        </p:spPr>
      </p:pic>
      <p:pic>
        <p:nvPicPr>
          <p:cNvPr id="24" name="Obrázek 23" descr="Obsah obrázku černá, tma, snímek obrazovky, Grafika&#10;&#10;Obsah generovaný pomocí AI může být nesprávný.">
            <a:extLst>
              <a:ext uri="{FF2B5EF4-FFF2-40B4-BE49-F238E27FC236}">
                <a16:creationId xmlns:a16="http://schemas.microsoft.com/office/drawing/2014/main" id="{3744E3DD-620A-15C8-C8BD-DCDBE0125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00" y="2517367"/>
            <a:ext cx="1823265" cy="1823265"/>
          </a:xfrm>
          <a:prstGeom prst="rect">
            <a:avLst/>
          </a:prstGeom>
        </p:spPr>
      </p:pic>
      <p:pic>
        <p:nvPicPr>
          <p:cNvPr id="26" name="Obrázek 25" descr="Obsah obrázku Písmo, Grafika, snímek obrazovky, černá&#10;&#10;Obsah generovaný pomocí AI může být nesprávný.">
            <a:extLst>
              <a:ext uri="{FF2B5EF4-FFF2-40B4-BE49-F238E27FC236}">
                <a16:creationId xmlns:a16="http://schemas.microsoft.com/office/drawing/2014/main" id="{E1FD4CFF-16CA-AF9B-C26A-3C42B30C5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38" y="5011605"/>
            <a:ext cx="1357199" cy="1142821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44B72441-D1DC-5141-4B32-34C6B432D9D7}"/>
              </a:ext>
            </a:extLst>
          </p:cNvPr>
          <p:cNvSpPr txBox="1"/>
          <p:nvPr/>
        </p:nvSpPr>
        <p:spPr>
          <a:xfrm>
            <a:off x="855558" y="5892816"/>
            <a:ext cx="423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E-mail: </a:t>
            </a:r>
            <a:r>
              <a:rPr lang="cs-CZ" sz="2800" dirty="0" err="1"/>
              <a:t>info@btatelier.cz</a:t>
            </a:r>
            <a:r>
              <a:rPr lang="cs-CZ" sz="2800" dirty="0"/>
              <a:t> 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EE25CC9-F573-A5A8-F4C7-D1F92869F0F6}"/>
              </a:ext>
            </a:extLst>
          </p:cNvPr>
          <p:cNvSpPr txBox="1"/>
          <p:nvPr/>
        </p:nvSpPr>
        <p:spPr>
          <a:xfrm>
            <a:off x="5856054" y="5892816"/>
            <a:ext cx="359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Tel.: +420 731 444 631</a:t>
            </a:r>
          </a:p>
        </p:txBody>
      </p:sp>
    </p:spTree>
    <p:extLst>
      <p:ext uri="{BB962C8B-B14F-4D97-AF65-F5344CB8AC3E}">
        <p14:creationId xmlns:p14="http://schemas.microsoft.com/office/powerpoint/2010/main" val="14756663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070F6B1A7B3104F805C6DCBF1461F7D" ma:contentTypeVersion="4" ma:contentTypeDescription="Vytvoří nový dokument" ma:contentTypeScope="" ma:versionID="9ed13012565ab5ec8fdb4045b4f0480d">
  <xsd:schema xmlns:xsd="http://www.w3.org/2001/XMLSchema" xmlns:xs="http://www.w3.org/2001/XMLSchema" xmlns:p="http://schemas.microsoft.com/office/2006/metadata/properties" xmlns:ns3="acadb7c9-7f8d-4641-acf6-de5b9c0c8b89" targetNamespace="http://schemas.microsoft.com/office/2006/metadata/properties" ma:root="true" ma:fieldsID="2532d7149e6de1c17a0a8ff90a6d685e" ns3:_="">
    <xsd:import namespace="acadb7c9-7f8d-4641-acf6-de5b9c0c8b89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db7c9-7f8d-4641-acf6-de5b9c0c8b8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468799-5C4D-488C-8E0F-02200D446C7A}">
  <ds:schemaRefs>
    <ds:schemaRef ds:uri="http://purl.org/dc/elements/1.1/"/>
    <ds:schemaRef ds:uri="acadb7c9-7f8d-4641-acf6-de5b9c0c8b89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9367C7-65DD-4BD7-BB86-9F95C5F31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adb7c9-7f8d-4641-acf6-de5b9c0c8b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AB311A-8194-4DF6-8B23-396B5EDB63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371</Words>
  <Application>Microsoft Office PowerPoint</Application>
  <PresentationFormat>Širokoúhlá obrazovka</PresentationFormat>
  <Paragraphs>75</Paragraphs>
  <Slides>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20" baseType="lpstr">
      <vt:lpstr>Aptos</vt:lpstr>
      <vt:lpstr>Aptos Display</vt:lpstr>
      <vt:lpstr>Arial</vt:lpstr>
      <vt:lpstr>Century Gothic</vt:lpstr>
      <vt:lpstr>Poppins</vt:lpstr>
      <vt:lpstr>Poppins Bold</vt:lpstr>
      <vt:lpstr>Segoe UI</vt:lpstr>
      <vt:lpstr>Segoe UI Black</vt:lpstr>
      <vt:lpstr>Segoe UI Light</vt:lpstr>
      <vt:lpstr>Wingdings</vt:lpstr>
      <vt:lpstr>Motiv Office</vt:lpstr>
      <vt:lpstr>Prezentace aplikace PowerPoint</vt:lpstr>
      <vt:lpstr>Prezentace aplikace PowerPoint</vt:lpstr>
      <vt:lpstr>Proč se  na nás klienti obrací? </vt:lpstr>
      <vt:lpstr>Prezentace aplikace PowerPoint</vt:lpstr>
      <vt:lpstr>Máme odpovědi</vt:lpstr>
      <vt:lpstr>Prezentace aplikace PowerPoint</vt:lpstr>
      <vt:lpstr>Prezentace aplikace PowerPoint</vt:lpstr>
      <vt:lpstr>Máme odpovědi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Lopatka</dc:creator>
  <cp:lastModifiedBy>Regionservis 4 Prezentace</cp:lastModifiedBy>
  <cp:revision>11</cp:revision>
  <dcterms:created xsi:type="dcterms:W3CDTF">2025-09-09T12:13:05Z</dcterms:created>
  <dcterms:modified xsi:type="dcterms:W3CDTF">2025-09-25T06:07:27Z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0x010100F070F6B1A7B3104F805C6DCBF1461F7D</vt:lpwstr>
  </property>
</Properties>
</file>